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57" r:id="rId2"/>
    <p:sldId id="364" r:id="rId3"/>
    <p:sldId id="358" r:id="rId4"/>
    <p:sldId id="258" r:id="rId5"/>
    <p:sldId id="359" r:id="rId6"/>
    <p:sldId id="401" r:id="rId7"/>
    <p:sldId id="400" r:id="rId8"/>
    <p:sldId id="394" r:id="rId9"/>
    <p:sldId id="379" r:id="rId10"/>
    <p:sldId id="398" r:id="rId11"/>
    <p:sldId id="360" r:id="rId12"/>
    <p:sldId id="306" r:id="rId13"/>
    <p:sldId id="402" r:id="rId14"/>
    <p:sldId id="403" r:id="rId15"/>
    <p:sldId id="335" r:id="rId16"/>
    <p:sldId id="405" r:id="rId17"/>
    <p:sldId id="392" r:id="rId18"/>
    <p:sldId id="330" r:id="rId19"/>
    <p:sldId id="361" r:id="rId20"/>
    <p:sldId id="347" r:id="rId21"/>
    <p:sldId id="384" r:id="rId22"/>
    <p:sldId id="383" r:id="rId23"/>
    <p:sldId id="406" r:id="rId24"/>
    <p:sldId id="382" r:id="rId25"/>
    <p:sldId id="362" r:id="rId26"/>
    <p:sldId id="279" r:id="rId27"/>
    <p:sldId id="399" r:id="rId28"/>
    <p:sldId id="280" r:id="rId29"/>
    <p:sldId id="381" r:id="rId30"/>
    <p:sldId id="395" r:id="rId31"/>
    <p:sldId id="413" r:id="rId32"/>
    <p:sldId id="412" r:id="rId33"/>
    <p:sldId id="415" r:id="rId34"/>
    <p:sldId id="414" r:id="rId35"/>
    <p:sldId id="409" r:id="rId36"/>
    <p:sldId id="411" r:id="rId37"/>
    <p:sldId id="397" r:id="rId38"/>
    <p:sldId id="410" r:id="rId39"/>
    <p:sldId id="356" r:id="rId40"/>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E0E9"/>
    <a:srgbClr val="0DB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2374" autoAdjust="0"/>
  </p:normalViewPr>
  <p:slideViewPr>
    <p:cSldViewPr>
      <p:cViewPr varScale="1">
        <p:scale>
          <a:sx n="61" d="100"/>
          <a:sy n="61" d="100"/>
        </p:scale>
        <p:origin x="15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日本</c:v>
                </c:pt>
              </c:strCache>
            </c:strRef>
          </c:tx>
          <c:spPr>
            <a:ln w="50800"/>
          </c:spPr>
          <c:marker>
            <c:symbol val="none"/>
          </c:marker>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Sheet1!$B$2:$B$11</c:f>
              <c:numCache>
                <c:formatCode>General</c:formatCode>
                <c:ptCount val="10"/>
                <c:pt idx="0">
                  <c:v>0.60000000000000064</c:v>
                </c:pt>
                <c:pt idx="1">
                  <c:v>0.70000000000000062</c:v>
                </c:pt>
                <c:pt idx="2">
                  <c:v>0.8</c:v>
                </c:pt>
                <c:pt idx="3">
                  <c:v>0.9</c:v>
                </c:pt>
                <c:pt idx="4">
                  <c:v>0.9</c:v>
                </c:pt>
                <c:pt idx="5">
                  <c:v>1</c:v>
                </c:pt>
                <c:pt idx="6">
                  <c:v>1.1000000000000001</c:v>
                </c:pt>
                <c:pt idx="7">
                  <c:v>1.2</c:v>
                </c:pt>
                <c:pt idx="8">
                  <c:v>1.4</c:v>
                </c:pt>
                <c:pt idx="9">
                  <c:v>1.6</c:v>
                </c:pt>
              </c:numCache>
            </c:numRef>
          </c:val>
          <c:smooth val="0"/>
        </c:ser>
        <c:ser>
          <c:idx val="1"/>
          <c:order val="1"/>
          <c:tx>
            <c:strRef>
              <c:f>Sheet1!$C$1</c:f>
              <c:strCache>
                <c:ptCount val="1"/>
                <c:pt idx="0">
                  <c:v>韓国</c:v>
                </c:pt>
              </c:strCache>
            </c:strRef>
          </c:tx>
          <c:spPr>
            <a:ln w="50800"/>
          </c:spPr>
          <c:marker>
            <c:symbol val="none"/>
          </c:marker>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Sheet1!$C$2:$C$11</c:f>
              <c:numCache>
                <c:formatCode>General</c:formatCode>
                <c:ptCount val="10"/>
                <c:pt idx="0">
                  <c:v>4.0000000000000049E-2</c:v>
                </c:pt>
                <c:pt idx="1">
                  <c:v>6.0000000000000081E-2</c:v>
                </c:pt>
                <c:pt idx="2">
                  <c:v>8.0000000000000099E-2</c:v>
                </c:pt>
                <c:pt idx="3">
                  <c:v>0.1</c:v>
                </c:pt>
                <c:pt idx="4">
                  <c:v>0.2</c:v>
                </c:pt>
                <c:pt idx="5">
                  <c:v>0.30000000000000032</c:v>
                </c:pt>
                <c:pt idx="6">
                  <c:v>0.4</c:v>
                </c:pt>
                <c:pt idx="7">
                  <c:v>0.4</c:v>
                </c:pt>
                <c:pt idx="8">
                  <c:v>0.5</c:v>
                </c:pt>
                <c:pt idx="9">
                  <c:v>0.60000000000000064</c:v>
                </c:pt>
              </c:numCache>
            </c:numRef>
          </c:val>
          <c:smooth val="0"/>
        </c:ser>
        <c:dLbls>
          <c:showLegendKey val="0"/>
          <c:showVal val="0"/>
          <c:showCatName val="0"/>
          <c:showSerName val="0"/>
          <c:showPercent val="0"/>
          <c:showBubbleSize val="0"/>
        </c:dLbls>
        <c:smooth val="0"/>
        <c:axId val="189954048"/>
        <c:axId val="190003328"/>
      </c:lineChart>
      <c:catAx>
        <c:axId val="189954048"/>
        <c:scaling>
          <c:orientation val="minMax"/>
        </c:scaling>
        <c:delete val="0"/>
        <c:axPos val="b"/>
        <c:numFmt formatCode="General" sourceLinked="1"/>
        <c:majorTickMark val="out"/>
        <c:minorTickMark val="none"/>
        <c:tickLblPos val="nextTo"/>
        <c:txPr>
          <a:bodyPr/>
          <a:lstStyle/>
          <a:p>
            <a:pPr>
              <a:defRPr lang="ja-JP"/>
            </a:pPr>
            <a:endParaRPr lang="ja-JP"/>
          </a:p>
        </c:txPr>
        <c:crossAx val="190003328"/>
        <c:crosses val="autoZero"/>
        <c:auto val="1"/>
        <c:lblAlgn val="ctr"/>
        <c:lblOffset val="100"/>
        <c:noMultiLvlLbl val="0"/>
      </c:catAx>
      <c:valAx>
        <c:axId val="190003328"/>
        <c:scaling>
          <c:orientation val="minMax"/>
        </c:scaling>
        <c:delete val="0"/>
        <c:axPos val="l"/>
        <c:majorGridlines/>
        <c:numFmt formatCode="General" sourceLinked="1"/>
        <c:majorTickMark val="out"/>
        <c:minorTickMark val="none"/>
        <c:tickLblPos val="nextTo"/>
        <c:txPr>
          <a:bodyPr/>
          <a:lstStyle/>
          <a:p>
            <a:pPr>
              <a:defRPr lang="ja-JP"/>
            </a:pPr>
            <a:endParaRPr lang="ja-JP"/>
          </a:p>
        </c:txPr>
        <c:crossAx val="189954048"/>
        <c:crosses val="autoZero"/>
        <c:crossBetween val="between"/>
      </c:valAx>
    </c:plotArea>
    <c:legend>
      <c:legendPos val="r"/>
      <c:layout>
        <c:manualLayout>
          <c:xMode val="edge"/>
          <c:yMode val="edge"/>
          <c:x val="0.85030864197530853"/>
          <c:y val="0.34342511616052906"/>
          <c:w val="0.10339506172839506"/>
          <c:h val="0.1568290227069338"/>
        </c:manualLayout>
      </c:layout>
      <c:overlay val="0"/>
      <c:txPr>
        <a:bodyPr/>
        <a:lstStyle/>
        <a:p>
          <a:pPr>
            <a:defRPr lang="ja-JP"/>
          </a:pPr>
          <a:endParaRPr lang="ja-JP"/>
        </a:p>
      </c:txPr>
    </c:legend>
    <c:plotVisOnly val="1"/>
    <c:dispBlanksAs val="gap"/>
    <c:showDLblsOverMax val="0"/>
  </c:chart>
  <c:txPr>
    <a:bodyPr/>
    <a:lstStyle/>
    <a:p>
      <a:pPr>
        <a:defRPr sz="1500" baseline="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FF79AF12-D8F6-4166-A982-4E9635D6690C}" type="datetimeFigureOut">
              <a:rPr kumimoji="1" lang="ja-JP" altLang="en-US" smtClean="0"/>
              <a:t>2014/9/12</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12A3F9B7-9E8E-4BD3-83B6-B597FF960C19}" type="slidenum">
              <a:rPr kumimoji="1" lang="ja-JP" altLang="en-US" smtClean="0"/>
              <a:t>‹#›</a:t>
            </a:fld>
            <a:endParaRPr kumimoji="1" lang="ja-JP" altLang="en-US"/>
          </a:p>
        </p:txBody>
      </p:sp>
    </p:spTree>
    <p:extLst>
      <p:ext uri="{BB962C8B-B14F-4D97-AF65-F5344CB8AC3E}">
        <p14:creationId xmlns:p14="http://schemas.microsoft.com/office/powerpoint/2010/main" val="273255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2F07A17E-3502-4E1A-A863-951C21B02C75}" type="datetimeFigureOut">
              <a:rPr kumimoji="1" lang="ja-JP" altLang="en-US" smtClean="0"/>
              <a:pPr/>
              <a:t>2014/9/12</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8FDC2075-073B-472F-B634-6F0F85075B95}" type="slidenum">
              <a:rPr kumimoji="1" lang="ja-JP" altLang="en-US" smtClean="0"/>
              <a:pPr/>
              <a:t>‹#›</a:t>
            </a:fld>
            <a:endParaRPr kumimoji="1" lang="ja-JP" altLang="en-US"/>
          </a:p>
        </p:txBody>
      </p:sp>
    </p:spTree>
    <p:extLst>
      <p:ext uri="{BB962C8B-B14F-4D97-AF65-F5344CB8AC3E}">
        <p14:creationId xmlns:p14="http://schemas.microsoft.com/office/powerpoint/2010/main" val="757795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9940"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571F0-78A0-4242-A2EE-87AFD200D394}" type="slidenum">
              <a:rPr lang="ja-JP" altLang="en-US" smtClean="0"/>
              <a:pPr fontAlgn="base">
                <a:spcBef>
                  <a:spcPct val="0"/>
                </a:spcBef>
                <a:spcAft>
                  <a:spcPct val="0"/>
                </a:spcAft>
                <a:defRPr/>
              </a:pPr>
              <a:t>1</a:t>
            </a:fld>
            <a:endParaRPr lang="ja-JP" altLang="en-US" smtClean="0"/>
          </a:p>
        </p:txBody>
      </p:sp>
    </p:spTree>
    <p:extLst>
      <p:ext uri="{BB962C8B-B14F-4D97-AF65-F5344CB8AC3E}">
        <p14:creationId xmlns:p14="http://schemas.microsoft.com/office/powerpoint/2010/main" val="70961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26</a:t>
            </a:fld>
            <a:endParaRPr kumimoji="1" lang="ja-JP" altLang="en-US"/>
          </a:p>
        </p:txBody>
      </p:sp>
    </p:spTree>
    <p:extLst>
      <p:ext uri="{BB962C8B-B14F-4D97-AF65-F5344CB8AC3E}">
        <p14:creationId xmlns:p14="http://schemas.microsoft.com/office/powerpoint/2010/main" val="347718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FDC2075-073B-472F-B634-6F0F85075B95}" type="slidenum">
              <a:rPr kumimoji="1" lang="ja-JP" altLang="en-US" smtClean="0"/>
              <a:pPr/>
              <a:t>2</a:t>
            </a:fld>
            <a:endParaRPr kumimoji="1" lang="ja-JP" altLang="en-US"/>
          </a:p>
        </p:txBody>
      </p:sp>
    </p:spTree>
    <p:extLst>
      <p:ext uri="{BB962C8B-B14F-4D97-AF65-F5344CB8AC3E}">
        <p14:creationId xmlns:p14="http://schemas.microsoft.com/office/powerpoint/2010/main" val="18535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FDC2075-073B-472F-B634-6F0F85075B95}" type="slidenum">
              <a:rPr kumimoji="1" lang="ja-JP" altLang="en-US" smtClean="0"/>
              <a:pPr/>
              <a:t>3</a:t>
            </a:fld>
            <a:endParaRPr kumimoji="1" lang="ja-JP" altLang="en-US"/>
          </a:p>
        </p:txBody>
      </p:sp>
    </p:spTree>
    <p:extLst>
      <p:ext uri="{BB962C8B-B14F-4D97-AF65-F5344CB8AC3E}">
        <p14:creationId xmlns:p14="http://schemas.microsoft.com/office/powerpoint/2010/main" val="7474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6</a:t>
            </a:fld>
            <a:endParaRPr kumimoji="1" lang="ja-JP" altLang="en-US"/>
          </a:p>
        </p:txBody>
      </p:sp>
    </p:spTree>
    <p:extLst>
      <p:ext uri="{BB962C8B-B14F-4D97-AF65-F5344CB8AC3E}">
        <p14:creationId xmlns:p14="http://schemas.microsoft.com/office/powerpoint/2010/main" val="297972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7</a:t>
            </a:fld>
            <a:endParaRPr kumimoji="1" lang="ja-JP" altLang="en-US"/>
          </a:p>
        </p:txBody>
      </p:sp>
    </p:spTree>
    <p:extLst>
      <p:ext uri="{BB962C8B-B14F-4D97-AF65-F5344CB8AC3E}">
        <p14:creationId xmlns:p14="http://schemas.microsoft.com/office/powerpoint/2010/main" val="355396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8</a:t>
            </a:fld>
            <a:endParaRPr kumimoji="1" lang="ja-JP" altLang="en-US"/>
          </a:p>
        </p:txBody>
      </p:sp>
    </p:spTree>
    <p:extLst>
      <p:ext uri="{BB962C8B-B14F-4D97-AF65-F5344CB8AC3E}">
        <p14:creationId xmlns:p14="http://schemas.microsoft.com/office/powerpoint/2010/main" val="317224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14</a:t>
            </a:fld>
            <a:endParaRPr kumimoji="1" lang="ja-JP" altLang="en-US"/>
          </a:p>
        </p:txBody>
      </p:sp>
    </p:spTree>
    <p:extLst>
      <p:ext uri="{BB962C8B-B14F-4D97-AF65-F5344CB8AC3E}">
        <p14:creationId xmlns:p14="http://schemas.microsoft.com/office/powerpoint/2010/main" val="180682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17</a:t>
            </a:fld>
            <a:endParaRPr kumimoji="1" lang="ja-JP" altLang="en-US"/>
          </a:p>
        </p:txBody>
      </p:sp>
    </p:spTree>
    <p:extLst>
      <p:ext uri="{BB962C8B-B14F-4D97-AF65-F5344CB8AC3E}">
        <p14:creationId xmlns:p14="http://schemas.microsoft.com/office/powerpoint/2010/main" val="245527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23</a:t>
            </a:fld>
            <a:endParaRPr kumimoji="1" lang="ja-JP" altLang="en-US"/>
          </a:p>
        </p:txBody>
      </p:sp>
    </p:spTree>
    <p:extLst>
      <p:ext uri="{BB962C8B-B14F-4D97-AF65-F5344CB8AC3E}">
        <p14:creationId xmlns:p14="http://schemas.microsoft.com/office/powerpoint/2010/main" val="216903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2014/9/12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lee@meijo-u.ac.j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v.go.jp/council/06earth/y0613-11/mat01.pdf"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2" name="正方形/長方形 6"/>
          <p:cNvSpPr>
            <a:spLocks noChangeArrowheads="1"/>
          </p:cNvSpPr>
          <p:nvPr/>
        </p:nvSpPr>
        <p:spPr bwMode="auto">
          <a:xfrm>
            <a:off x="395536" y="5661248"/>
            <a:ext cx="8390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ja-JP" sz="2400" dirty="0">
                <a:latin typeface="Calibri" pitchFamily="34" charset="0"/>
              </a:rPr>
              <a:t> </a:t>
            </a:r>
            <a:r>
              <a:rPr lang="ja-JP" altLang="en-US" sz="2400" dirty="0">
                <a:latin typeface="Calibri" pitchFamily="34" charset="0"/>
              </a:rPr>
              <a:t>　　　　　</a:t>
            </a:r>
            <a:endParaRPr lang="en-US" altLang="ja-JP" sz="2400" b="1" dirty="0" smtClean="0">
              <a:latin typeface="Calibri" pitchFamily="34" charset="0"/>
            </a:endParaRPr>
          </a:p>
        </p:txBody>
      </p:sp>
      <p:sp>
        <p:nvSpPr>
          <p:cNvPr id="2053" name="正方形/長方形 7"/>
          <p:cNvSpPr>
            <a:spLocks noChangeArrowheads="1"/>
          </p:cNvSpPr>
          <p:nvPr/>
        </p:nvSpPr>
        <p:spPr bwMode="auto">
          <a:xfrm>
            <a:off x="2267744" y="4854600"/>
            <a:ext cx="3744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ja-JP" sz="3200" dirty="0" smtClean="0">
                <a:solidFill>
                  <a:srgbClr val="000000"/>
                </a:solidFill>
              </a:rPr>
              <a:t>            </a:t>
            </a:r>
            <a:r>
              <a:rPr lang="en-US" altLang="ja-JP" sz="3200" b="1" dirty="0" smtClean="0"/>
              <a:t>            </a:t>
            </a:r>
            <a:r>
              <a:rPr lang="en-GB" altLang="ja-JP" sz="2800" dirty="0" smtClean="0">
                <a:solidFill>
                  <a:srgbClr val="000000"/>
                </a:solidFill>
                <a:latin typeface="Calibri" pitchFamily="34" charset="0"/>
              </a:rPr>
              <a:t> </a:t>
            </a:r>
            <a:endParaRPr lang="ja-JP" altLang="en-US" sz="2800" dirty="0">
              <a:latin typeface="Calibri" pitchFamily="34" charset="0"/>
            </a:endParaRPr>
          </a:p>
        </p:txBody>
      </p:sp>
      <p:sp>
        <p:nvSpPr>
          <p:cNvPr id="9" name="正方形/長方形 8"/>
          <p:cNvSpPr/>
          <p:nvPr/>
        </p:nvSpPr>
        <p:spPr>
          <a:xfrm>
            <a:off x="96954" y="1474280"/>
            <a:ext cx="8928992" cy="1877437"/>
          </a:xfrm>
          <a:prstGeom prst="rect">
            <a:avLst/>
          </a:prstGeom>
        </p:spPr>
        <p:txBody>
          <a:bodyPr wrap="square">
            <a:spAutoFit/>
          </a:bodyPr>
          <a:lstStyle/>
          <a:p>
            <a:pPr algn="ctr" fontAlgn="auto">
              <a:spcBef>
                <a:spcPts val="0"/>
              </a:spcBef>
              <a:spcAft>
                <a:spcPts val="0"/>
              </a:spcAft>
              <a:defRPr/>
            </a:pPr>
            <a:r>
              <a:rPr lang="ja-JP" altLang="en-US" sz="4400" b="1" dirty="0" smtClean="0">
                <a:solidFill>
                  <a:schemeClr val="bg1"/>
                </a:solidFill>
                <a:effectLst>
                  <a:glow rad="139700">
                    <a:schemeClr val="tx2">
                      <a:alpha val="40000"/>
                    </a:schemeClr>
                  </a:glow>
                </a:effectLst>
                <a:latin typeface="Arial Black" pitchFamily="34" charset="0"/>
                <a:ea typeface="ＭＳ Ｐゴシック" charset="-128"/>
              </a:rPr>
              <a:t>日韓の再生可能エネルギー政策</a:t>
            </a:r>
            <a:endParaRPr lang="en-US" altLang="ja-JP" sz="4400" b="1" dirty="0" smtClean="0">
              <a:solidFill>
                <a:schemeClr val="bg1"/>
              </a:solidFill>
              <a:effectLst>
                <a:glow rad="139700">
                  <a:schemeClr val="tx2">
                    <a:alpha val="40000"/>
                  </a:schemeClr>
                </a:glow>
              </a:effectLst>
              <a:latin typeface="Arial Black" pitchFamily="34" charset="0"/>
              <a:ea typeface="ＭＳ Ｐゴシック" charset="-128"/>
            </a:endParaRPr>
          </a:p>
          <a:p>
            <a:pPr algn="ctr" fontAlgn="auto">
              <a:spcBef>
                <a:spcPts val="0"/>
              </a:spcBef>
              <a:spcAft>
                <a:spcPts val="0"/>
              </a:spcAft>
              <a:defRPr/>
            </a:pPr>
            <a:r>
              <a:rPr lang="ja-JP" altLang="en-US" sz="4400" b="1" dirty="0" smtClean="0">
                <a:solidFill>
                  <a:schemeClr val="bg1"/>
                </a:solidFill>
                <a:effectLst>
                  <a:glow rad="139700">
                    <a:schemeClr val="tx2">
                      <a:alpha val="40000"/>
                    </a:schemeClr>
                  </a:glow>
                </a:effectLst>
                <a:latin typeface="Arial Black" pitchFamily="34" charset="0"/>
                <a:ea typeface="ＭＳ Ｐゴシック" charset="-128"/>
              </a:rPr>
              <a:t>転換の成果と課題</a:t>
            </a:r>
            <a:r>
              <a:rPr lang="en-GB" altLang="ja-JP" sz="4400" b="1" dirty="0" smtClean="0">
                <a:solidFill>
                  <a:schemeClr val="bg1"/>
                </a:solidFill>
                <a:effectLst>
                  <a:glow rad="139700">
                    <a:schemeClr val="tx2">
                      <a:alpha val="40000"/>
                    </a:schemeClr>
                  </a:glow>
                </a:effectLst>
                <a:latin typeface="Arial Black" pitchFamily="34" charset="0"/>
                <a:ea typeface="ＭＳ Ｐゴシック" charset="-128"/>
              </a:rPr>
              <a:t>  </a:t>
            </a:r>
            <a:r>
              <a:rPr lang="en-GB" altLang="ja-JP" sz="4400" dirty="0" smtClean="0"/>
              <a:t> </a:t>
            </a:r>
            <a:endParaRPr lang="ja-JP" altLang="ja-JP" sz="4400" dirty="0" smtClean="0"/>
          </a:p>
          <a:p>
            <a:endParaRPr lang="ja-JP" altLang="en-US" sz="2800" b="1" dirty="0">
              <a:solidFill>
                <a:schemeClr val="bg1"/>
              </a:solidFill>
              <a:effectLst>
                <a:glow rad="139700">
                  <a:schemeClr val="tx2">
                    <a:alpha val="40000"/>
                  </a:schemeClr>
                </a:glow>
              </a:effectLst>
              <a:latin typeface="Arial Black" pitchFamily="34" charset="0"/>
              <a:ea typeface="ＭＳ Ｐゴシック" charset="-128"/>
            </a:endParaRPr>
          </a:p>
        </p:txBody>
      </p:sp>
      <p:sp>
        <p:nvSpPr>
          <p:cNvPr id="2056" name="正方形/長方形 3"/>
          <p:cNvSpPr>
            <a:spLocks noChangeArrowheads="1"/>
          </p:cNvSpPr>
          <p:nvPr/>
        </p:nvSpPr>
        <p:spPr bwMode="auto">
          <a:xfrm>
            <a:off x="230188" y="476250"/>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800" b="1" dirty="0">
                <a:latin typeface="Calibri" pitchFamily="34" charset="0"/>
              </a:rPr>
              <a:t>   </a:t>
            </a:r>
          </a:p>
        </p:txBody>
      </p:sp>
      <p:sp>
        <p:nvSpPr>
          <p:cNvPr id="2" name="テキスト ボックス 1"/>
          <p:cNvSpPr txBox="1"/>
          <p:nvPr/>
        </p:nvSpPr>
        <p:spPr>
          <a:xfrm>
            <a:off x="3131840" y="3645024"/>
            <a:ext cx="556563" cy="584775"/>
          </a:xfrm>
          <a:prstGeom prst="rect">
            <a:avLst/>
          </a:prstGeom>
          <a:noFill/>
        </p:spPr>
        <p:txBody>
          <a:bodyPr wrap="none" rtlCol="0">
            <a:spAutoFit/>
          </a:bodyPr>
          <a:lstStyle/>
          <a:p>
            <a:r>
              <a:rPr kumimoji="1" lang="en-US" altLang="ja-JP" sz="3200" dirty="0" smtClean="0"/>
              <a:t>    </a:t>
            </a:r>
            <a:endParaRPr kumimoji="1" lang="ja-JP" altLang="en-US" sz="2800" b="1" dirty="0"/>
          </a:p>
        </p:txBody>
      </p:sp>
      <p:sp>
        <p:nvSpPr>
          <p:cNvPr id="4" name="正方形/長方形 3"/>
          <p:cNvSpPr/>
          <p:nvPr/>
        </p:nvSpPr>
        <p:spPr>
          <a:xfrm>
            <a:off x="1433806" y="3650595"/>
            <a:ext cx="6768751" cy="3046988"/>
          </a:xfrm>
          <a:prstGeom prst="rect">
            <a:avLst/>
          </a:prstGeom>
        </p:spPr>
        <p:txBody>
          <a:bodyPr wrap="square">
            <a:spAutoFit/>
          </a:bodyPr>
          <a:lstStyle/>
          <a:p>
            <a:r>
              <a:rPr lang="ja-JP" altLang="en-US" sz="3200" b="1" dirty="0" smtClean="0"/>
              <a:t>　　　　 　　　</a:t>
            </a:r>
            <a:r>
              <a:rPr lang="ja-JP" altLang="ja-JP" sz="3200" dirty="0"/>
              <a:t>李　</a:t>
            </a:r>
            <a:r>
              <a:rPr lang="ja-JP" altLang="ja-JP" sz="3200" dirty="0" smtClean="0"/>
              <a:t>秀澈</a:t>
            </a:r>
            <a:endParaRPr lang="en-US" altLang="ja-JP" sz="3200" u="sng" baseline="30000" dirty="0" smtClean="0"/>
          </a:p>
          <a:p>
            <a:r>
              <a:rPr lang="ja-JP" altLang="en-US" sz="3200" dirty="0"/>
              <a:t>　</a:t>
            </a:r>
            <a:r>
              <a:rPr lang="ja-JP" altLang="en-US" sz="3200" dirty="0" smtClean="0"/>
              <a:t>　　　</a:t>
            </a:r>
            <a:r>
              <a:rPr lang="ja-JP" altLang="ja-JP" sz="3200" dirty="0" smtClean="0"/>
              <a:t>名城</a:t>
            </a:r>
            <a:r>
              <a:rPr lang="ja-JP" altLang="ja-JP" sz="3200" dirty="0"/>
              <a:t>大学経済学部</a:t>
            </a:r>
          </a:p>
          <a:p>
            <a:endParaRPr lang="en-US" altLang="ja-JP" sz="3200" u="sng" dirty="0" smtClean="0"/>
          </a:p>
          <a:p>
            <a:r>
              <a:rPr lang="ja-JP" altLang="en-US" sz="3200" dirty="0" smtClean="0"/>
              <a:t>　　　　　　＜共著者＞</a:t>
            </a:r>
            <a:endParaRPr lang="en-US" altLang="ja-JP" sz="3200" dirty="0" smtClean="0"/>
          </a:p>
          <a:p>
            <a:r>
              <a:rPr lang="ja-JP" altLang="en-US" sz="3200" dirty="0" smtClean="0"/>
              <a:t>　　　　　　　</a:t>
            </a:r>
            <a:r>
              <a:rPr lang="ja-JP" altLang="ja-JP" sz="3200" dirty="0" smtClean="0"/>
              <a:t>鄭</a:t>
            </a:r>
            <a:r>
              <a:rPr lang="ja-JP" altLang="ja-JP" sz="3200" dirty="0"/>
              <a:t>　承衍 </a:t>
            </a:r>
          </a:p>
          <a:p>
            <a:r>
              <a:rPr lang="ja-JP" altLang="en-US" sz="3200" b="1" dirty="0" smtClean="0"/>
              <a:t>　　　仁荷大学国際通商学部</a:t>
            </a:r>
            <a:endParaRPr lang="ja-JP" altLang="en-US" sz="3200" b="1" dirty="0"/>
          </a:p>
        </p:txBody>
      </p:sp>
      <p:sp>
        <p:nvSpPr>
          <p:cNvPr id="3" name="テキスト ボックス 2"/>
          <p:cNvSpPr txBox="1"/>
          <p:nvPr/>
        </p:nvSpPr>
        <p:spPr>
          <a:xfrm>
            <a:off x="249303" y="233969"/>
            <a:ext cx="4568879" cy="830997"/>
          </a:xfrm>
          <a:prstGeom prst="rect">
            <a:avLst/>
          </a:prstGeom>
          <a:noFill/>
        </p:spPr>
        <p:txBody>
          <a:bodyPr wrap="none" rtlCol="0">
            <a:spAutoFit/>
          </a:bodyPr>
          <a:lstStyle/>
          <a:p>
            <a:r>
              <a:rPr lang="en-US" altLang="ja-JP" sz="2400" dirty="0" smtClean="0"/>
              <a:t> </a:t>
            </a:r>
            <a:r>
              <a:rPr lang="ja-JP" altLang="en-US" sz="2400" b="1" dirty="0" smtClean="0"/>
              <a:t>環境経済政策学会</a:t>
            </a:r>
            <a:r>
              <a:rPr lang="en-US" altLang="ja-JP" sz="2400" b="1" dirty="0" smtClean="0"/>
              <a:t>2014</a:t>
            </a:r>
            <a:r>
              <a:rPr lang="ja-JP" altLang="en-US" sz="2400" b="1" dirty="0" smtClean="0"/>
              <a:t>年度大会</a:t>
            </a:r>
            <a:endParaRPr lang="en-US" altLang="ja-JP" sz="2400" b="1" dirty="0" smtClean="0"/>
          </a:p>
          <a:p>
            <a:r>
              <a:rPr lang="ja-JP" altLang="en-US" sz="2400" b="1" dirty="0"/>
              <a:t>　</a:t>
            </a:r>
            <a:r>
              <a:rPr lang="ja-JP" altLang="en-US" sz="2400" b="1" dirty="0" smtClean="0"/>
              <a:t>　　　　　　　報告資料</a:t>
            </a:r>
            <a:endParaRPr lang="en-US" altLang="ja-JP" sz="2400" b="1" dirty="0" smtClean="0"/>
          </a:p>
        </p:txBody>
      </p:sp>
      <p:sp>
        <p:nvSpPr>
          <p:cNvPr id="5" name="正方形/長方形 4"/>
          <p:cNvSpPr/>
          <p:nvPr/>
        </p:nvSpPr>
        <p:spPr>
          <a:xfrm>
            <a:off x="2617957" y="4574976"/>
            <a:ext cx="3389069" cy="584775"/>
          </a:xfrm>
          <a:prstGeom prst="rect">
            <a:avLst/>
          </a:prstGeom>
        </p:spPr>
        <p:txBody>
          <a:bodyPr wrap="none">
            <a:spAutoFit/>
          </a:bodyPr>
          <a:lstStyle/>
          <a:p>
            <a:r>
              <a:rPr lang="en-US" altLang="ja-JP" sz="3200" u="sng" dirty="0">
                <a:hlinkClick r:id="rId4"/>
              </a:rPr>
              <a:t>slee@meijo-u.ac.jp</a:t>
            </a:r>
            <a:endParaRPr lang="en-US" altLang="ja-JP" sz="3200" u="sng" dirty="0"/>
          </a:p>
        </p:txBody>
      </p:sp>
    </p:spTree>
    <p:extLst>
      <p:ext uri="{BB962C8B-B14F-4D97-AF65-F5344CB8AC3E}">
        <p14:creationId xmlns:p14="http://schemas.microsoft.com/office/powerpoint/2010/main" val="66763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0"/>
            <a:ext cx="4536504" cy="6741368"/>
          </a:xfrm>
        </p:spPr>
      </p:pic>
      <p:sp>
        <p:nvSpPr>
          <p:cNvPr id="6" name="テキスト ボックス 5"/>
          <p:cNvSpPr txBox="1"/>
          <p:nvPr/>
        </p:nvSpPr>
        <p:spPr>
          <a:xfrm>
            <a:off x="-8181" y="105128"/>
            <a:ext cx="3802644" cy="1200329"/>
          </a:xfrm>
          <a:prstGeom prst="rect">
            <a:avLst/>
          </a:prstGeom>
          <a:noFill/>
        </p:spPr>
        <p:txBody>
          <a:bodyPr wrap="none" rtlCol="0">
            <a:spAutoFit/>
          </a:bodyPr>
          <a:lstStyle/>
          <a:p>
            <a:r>
              <a:rPr kumimoji="1" lang="ja-JP" altLang="en-US" sz="2400" dirty="0" smtClean="0"/>
              <a:t>＜参考表＞</a:t>
            </a:r>
            <a:endParaRPr kumimoji="1" lang="en-US" altLang="ja-JP" sz="2400" dirty="0" smtClean="0"/>
          </a:p>
          <a:p>
            <a:r>
              <a:rPr lang="ja-JP" altLang="en-US" sz="2400" dirty="0"/>
              <a:t>世界</a:t>
            </a:r>
            <a:r>
              <a:rPr lang="ja-JP" altLang="en-US" sz="2400" dirty="0" smtClean="0"/>
              <a:t>の再生可能エネルギー</a:t>
            </a:r>
            <a:endParaRPr lang="en-US" altLang="ja-JP" sz="2400" dirty="0" smtClean="0"/>
          </a:p>
          <a:p>
            <a:r>
              <a:rPr lang="ja-JP" altLang="en-US" sz="2400" dirty="0" smtClean="0"/>
              <a:t>電力導入目標</a:t>
            </a:r>
            <a:endParaRPr kumimoji="1" lang="ja-JP" altLang="en-US" sz="2400" dirty="0"/>
          </a:p>
        </p:txBody>
      </p:sp>
      <p:sp>
        <p:nvSpPr>
          <p:cNvPr id="8" name="正方形/長方形 7"/>
          <p:cNvSpPr/>
          <p:nvPr/>
        </p:nvSpPr>
        <p:spPr>
          <a:xfrm>
            <a:off x="251520" y="6372036"/>
            <a:ext cx="4801622" cy="369332"/>
          </a:xfrm>
          <a:prstGeom prst="rect">
            <a:avLst/>
          </a:prstGeom>
        </p:spPr>
        <p:txBody>
          <a:bodyPr wrap="square">
            <a:spAutoFit/>
          </a:bodyPr>
          <a:lstStyle/>
          <a:p>
            <a:r>
              <a:rPr lang="ja-JP" altLang="ja-JP" kern="0" dirty="0">
                <a:solidFill>
                  <a:srgbClr val="333333"/>
                </a:solidFill>
                <a:latin typeface="Calibri" panose="020F0502020204030204" pitchFamily="34" charset="0"/>
                <a:ea typeface="メイリオ" panose="020B0604030504040204" pitchFamily="50" charset="-128"/>
                <a:cs typeface="Times New Roman" panose="02020603050405020304" pitchFamily="18" charset="0"/>
              </a:rPr>
              <a:t>（出所）</a:t>
            </a:r>
            <a:r>
              <a:rPr lang="en-US" altLang="ja-JP" kern="0" dirty="0">
                <a:solidFill>
                  <a:srgbClr val="333333"/>
                </a:solidFill>
                <a:latin typeface="Calibri" panose="020F0502020204030204" pitchFamily="34" charset="0"/>
                <a:ea typeface="メイリオ" panose="020B0604030504040204" pitchFamily="50" charset="-128"/>
                <a:cs typeface="Times New Roman" panose="02020603050405020304" pitchFamily="18" charset="0"/>
              </a:rPr>
              <a:t>IEA, World Energy Outlook </a:t>
            </a:r>
            <a:r>
              <a:rPr lang="en-US" altLang="ja-JP" kern="0" dirty="0" smtClean="0">
                <a:solidFill>
                  <a:srgbClr val="333333"/>
                </a:solidFill>
                <a:latin typeface="Calibri" panose="020F0502020204030204" pitchFamily="34" charset="0"/>
                <a:ea typeface="メイリオ" panose="020B0604030504040204" pitchFamily="50" charset="-128"/>
                <a:cs typeface="Times New Roman" panose="02020603050405020304" pitchFamily="18" charset="0"/>
              </a:rPr>
              <a:t>2010</a:t>
            </a:r>
            <a:endParaRPr lang="ja-JP" altLang="ja-JP" sz="1400" kern="100" dirty="0">
              <a:effectLst/>
              <a:latin typeface="Calibri" panose="020F0502020204030204" pitchFamily="34" charset="0"/>
              <a:ea typeface="ＭＳ 明朝" panose="02020609040205080304" pitchFamily="17" charset="-128"/>
              <a:cs typeface="Times New Roman" panose="02020603050405020304" pitchFamily="18" charset="0"/>
            </a:endParaRPr>
          </a:p>
        </p:txBody>
      </p:sp>
      <p:sp>
        <p:nvSpPr>
          <p:cNvPr id="9" name="角丸四角形 8"/>
          <p:cNvSpPr/>
          <p:nvPr/>
        </p:nvSpPr>
        <p:spPr>
          <a:xfrm>
            <a:off x="251520" y="1484784"/>
            <a:ext cx="3888432" cy="46085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アメリカ：「</a:t>
            </a:r>
            <a:r>
              <a:rPr lang="en-US" altLang="ja-JP" dirty="0"/>
              <a:t>New energy for America</a:t>
            </a:r>
            <a:r>
              <a:rPr lang="ja-JP" altLang="en-US" dirty="0"/>
              <a:t>」計画では，再生可能エネルギー由来の</a:t>
            </a:r>
            <a:r>
              <a:rPr lang="ja-JP" altLang="en-US" dirty="0" smtClean="0"/>
              <a:t>電力量</a:t>
            </a:r>
            <a:r>
              <a:rPr lang="ja-JP" altLang="en-US" dirty="0"/>
              <a:t>割合を</a:t>
            </a:r>
            <a:r>
              <a:rPr lang="en-US" altLang="ja-JP" dirty="0"/>
              <a:t>2012 </a:t>
            </a:r>
            <a:r>
              <a:rPr lang="ja-JP" altLang="en-US" dirty="0"/>
              <a:t>年に</a:t>
            </a:r>
            <a:r>
              <a:rPr lang="en-US" altLang="ja-JP" dirty="0"/>
              <a:t>12</a:t>
            </a:r>
            <a:r>
              <a:rPr lang="ja-JP" altLang="en-US" dirty="0"/>
              <a:t>％，</a:t>
            </a:r>
            <a:r>
              <a:rPr lang="en-US" altLang="ja-JP" dirty="0">
                <a:solidFill>
                  <a:srgbClr val="FF0000"/>
                </a:solidFill>
              </a:rPr>
              <a:t>2025 </a:t>
            </a:r>
            <a:r>
              <a:rPr lang="ja-JP" altLang="en-US" dirty="0">
                <a:solidFill>
                  <a:srgbClr val="FF0000"/>
                </a:solidFill>
              </a:rPr>
              <a:t>年までに</a:t>
            </a:r>
            <a:r>
              <a:rPr lang="en-US" altLang="ja-JP" dirty="0">
                <a:solidFill>
                  <a:srgbClr val="FF0000"/>
                </a:solidFill>
              </a:rPr>
              <a:t>25</a:t>
            </a:r>
            <a:r>
              <a:rPr lang="ja-JP" altLang="en-US" dirty="0">
                <a:solidFill>
                  <a:srgbClr val="FF0000"/>
                </a:solidFill>
              </a:rPr>
              <a:t>％とする</a:t>
            </a:r>
            <a:r>
              <a:rPr lang="ja-JP" altLang="en-US" dirty="0" smtClean="0">
                <a:solidFill>
                  <a:srgbClr val="FF0000"/>
                </a:solidFill>
              </a:rPr>
              <a:t>目標</a:t>
            </a:r>
            <a:endParaRPr lang="en-US" altLang="ja-JP" dirty="0" smtClean="0">
              <a:solidFill>
                <a:srgbClr val="FF0000"/>
              </a:solidFill>
            </a:endParaRPr>
          </a:p>
          <a:p>
            <a:endParaRPr lang="en-US" altLang="ja-JP" dirty="0" smtClean="0"/>
          </a:p>
          <a:p>
            <a:r>
              <a:rPr lang="ja-JP" altLang="en-US" dirty="0" smtClean="0"/>
              <a:t>中国：「</a:t>
            </a:r>
            <a:r>
              <a:rPr lang="ja-JP" altLang="en-US" dirty="0"/>
              <a:t>再生可能エネルギー発展第</a:t>
            </a:r>
            <a:r>
              <a:rPr lang="en-US" altLang="ja-JP" dirty="0"/>
              <a:t>11 </a:t>
            </a:r>
            <a:r>
              <a:rPr lang="ja-JP" altLang="en-US" dirty="0"/>
              <a:t>次</a:t>
            </a:r>
            <a:r>
              <a:rPr lang="en-US" altLang="ja-JP" dirty="0"/>
              <a:t>5 </a:t>
            </a:r>
            <a:r>
              <a:rPr lang="ja-JP" altLang="en-US" dirty="0"/>
              <a:t>ヵ年計画（</a:t>
            </a:r>
            <a:r>
              <a:rPr lang="en-US" altLang="ja-JP" dirty="0"/>
              <a:t>2008 </a:t>
            </a:r>
            <a:r>
              <a:rPr lang="ja-JP" altLang="en-US" dirty="0"/>
              <a:t>年）」で，</a:t>
            </a:r>
            <a:r>
              <a:rPr lang="en-US" altLang="ja-JP" dirty="0">
                <a:solidFill>
                  <a:srgbClr val="FF0000"/>
                </a:solidFill>
              </a:rPr>
              <a:t>2020 </a:t>
            </a:r>
            <a:r>
              <a:rPr lang="ja-JP" altLang="en-US" dirty="0">
                <a:solidFill>
                  <a:srgbClr val="FF0000"/>
                </a:solidFill>
              </a:rPr>
              <a:t>年までに一次エネルギー</a:t>
            </a:r>
          </a:p>
          <a:p>
            <a:r>
              <a:rPr lang="ja-JP" altLang="en-US" dirty="0">
                <a:solidFill>
                  <a:srgbClr val="FF0000"/>
                </a:solidFill>
              </a:rPr>
              <a:t>需要に占める割合を</a:t>
            </a:r>
            <a:r>
              <a:rPr lang="en-US" altLang="ja-JP" dirty="0">
                <a:solidFill>
                  <a:srgbClr val="FF0000"/>
                </a:solidFill>
              </a:rPr>
              <a:t>15</a:t>
            </a:r>
            <a:r>
              <a:rPr lang="ja-JP" altLang="en-US" dirty="0">
                <a:solidFill>
                  <a:srgbClr val="FF0000"/>
                </a:solidFill>
              </a:rPr>
              <a:t>％</a:t>
            </a:r>
            <a:r>
              <a:rPr lang="ja-JP" altLang="en-US" dirty="0"/>
              <a:t>に引き上げる</a:t>
            </a:r>
            <a:r>
              <a:rPr lang="ja-JP" altLang="en-US" dirty="0" smtClean="0"/>
              <a:t>目標</a:t>
            </a:r>
            <a:endParaRPr lang="en-US" altLang="ja-JP" dirty="0" smtClean="0"/>
          </a:p>
          <a:p>
            <a:endParaRPr lang="en-US" altLang="ja-JP" dirty="0" smtClean="0"/>
          </a:p>
          <a:p>
            <a:r>
              <a:rPr lang="ja-JP" altLang="en-US" dirty="0" smtClean="0"/>
              <a:t>ＥＵ：</a:t>
            </a:r>
            <a:r>
              <a:rPr lang="en-US" altLang="ja-JP" dirty="0" smtClean="0">
                <a:solidFill>
                  <a:srgbClr val="FF0000"/>
                </a:solidFill>
              </a:rPr>
              <a:t>2020</a:t>
            </a:r>
            <a:r>
              <a:rPr lang="ja-JP" altLang="en-US" dirty="0" smtClean="0">
                <a:solidFill>
                  <a:srgbClr val="FF0000"/>
                </a:solidFill>
              </a:rPr>
              <a:t>年までに再生</a:t>
            </a:r>
            <a:r>
              <a:rPr lang="ja-JP" altLang="en-US" dirty="0">
                <a:solidFill>
                  <a:srgbClr val="FF0000"/>
                </a:solidFill>
              </a:rPr>
              <a:t>可能</a:t>
            </a:r>
            <a:r>
              <a:rPr lang="ja-JP" altLang="en-US" dirty="0" smtClean="0">
                <a:solidFill>
                  <a:srgbClr val="FF0000"/>
                </a:solidFill>
              </a:rPr>
              <a:t>エネルギー</a:t>
            </a:r>
            <a:r>
              <a:rPr lang="ja-JP" altLang="en-US" dirty="0">
                <a:solidFill>
                  <a:srgbClr val="FF0000"/>
                </a:solidFill>
              </a:rPr>
              <a:t>の割合を</a:t>
            </a:r>
            <a:r>
              <a:rPr lang="en-US" altLang="ja-JP" dirty="0">
                <a:solidFill>
                  <a:srgbClr val="FF0000"/>
                </a:solidFill>
              </a:rPr>
              <a:t>20</a:t>
            </a:r>
            <a:r>
              <a:rPr lang="ja-JP" altLang="en-US" dirty="0">
                <a:solidFill>
                  <a:srgbClr val="FF0000"/>
                </a:solidFill>
              </a:rPr>
              <a:t>％</a:t>
            </a:r>
            <a:r>
              <a:rPr lang="ja-JP" altLang="en-US" dirty="0"/>
              <a:t>まで引き上げる「再生可能エネルギー指令」を</a:t>
            </a:r>
            <a:r>
              <a:rPr lang="en-US" altLang="ja-JP" dirty="0"/>
              <a:t>2007 </a:t>
            </a:r>
            <a:r>
              <a:rPr lang="ja-JP" altLang="en-US" dirty="0"/>
              <a:t>年に採択</a:t>
            </a:r>
            <a:endParaRPr kumimoji="1" lang="ja-JP" altLang="en-US" dirty="0"/>
          </a:p>
        </p:txBody>
      </p:sp>
    </p:spTree>
    <p:extLst>
      <p:ext uri="{BB962C8B-B14F-4D97-AF65-F5344CB8AC3E}">
        <p14:creationId xmlns:p14="http://schemas.microsoft.com/office/powerpoint/2010/main" val="322824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角丸四角形 3"/>
          <p:cNvSpPr/>
          <p:nvPr/>
        </p:nvSpPr>
        <p:spPr>
          <a:xfrm>
            <a:off x="593725" y="6207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3" name="正方形/長方形 2"/>
          <p:cNvSpPr/>
          <p:nvPr/>
        </p:nvSpPr>
        <p:spPr>
          <a:xfrm>
            <a:off x="3131840" y="1844824"/>
            <a:ext cx="5688632" cy="2394502"/>
          </a:xfrm>
          <a:prstGeom prst="rect">
            <a:avLst/>
          </a:prstGeom>
        </p:spPr>
        <p:txBody>
          <a:bodyPr wrap="square">
            <a:spAutoFit/>
          </a:bodyPr>
          <a:lstStyle/>
          <a:p>
            <a:pPr fontAlgn="auto">
              <a:spcBef>
                <a:spcPct val="20000"/>
              </a:spcBef>
              <a:spcAft>
                <a:spcPts val="0"/>
              </a:spcAft>
              <a:defRPr/>
            </a:pPr>
            <a:r>
              <a:rPr lang="ja-JP" altLang="en-US" sz="4400" b="1" dirty="0">
                <a:solidFill>
                  <a:schemeClr val="bg1"/>
                </a:solidFill>
                <a:ea typeface="ＭＳ Ｐゴシック" charset="-128"/>
              </a:rPr>
              <a:t>韓国の再生</a:t>
            </a:r>
            <a:r>
              <a:rPr lang="ja-JP" altLang="en-US" sz="4400" b="1" dirty="0" smtClean="0">
                <a:solidFill>
                  <a:schemeClr val="bg1"/>
                </a:solidFill>
                <a:ea typeface="ＭＳ Ｐゴシック" charset="-128"/>
              </a:rPr>
              <a:t>可能</a:t>
            </a:r>
            <a:endParaRPr lang="en-US" altLang="ja-JP" sz="4400" b="1" dirty="0" smtClean="0">
              <a:solidFill>
                <a:schemeClr val="bg1"/>
              </a:solidFill>
              <a:ea typeface="ＭＳ Ｐゴシック" charset="-128"/>
            </a:endParaRPr>
          </a:p>
          <a:p>
            <a:pPr fontAlgn="auto">
              <a:spcBef>
                <a:spcPct val="20000"/>
              </a:spcBef>
              <a:spcAft>
                <a:spcPts val="0"/>
              </a:spcAft>
              <a:defRPr/>
            </a:pPr>
            <a:r>
              <a:rPr lang="ja-JP" altLang="en-US" sz="4400" b="1" dirty="0" smtClean="0">
                <a:solidFill>
                  <a:schemeClr val="bg1"/>
                </a:solidFill>
                <a:ea typeface="ＭＳ Ｐゴシック" charset="-128"/>
              </a:rPr>
              <a:t>エネルギー</a:t>
            </a:r>
            <a:r>
              <a:rPr lang="ja-JP" altLang="en-US" sz="4400" b="1" dirty="0">
                <a:solidFill>
                  <a:schemeClr val="bg1"/>
                </a:solidFill>
                <a:ea typeface="ＭＳ Ｐゴシック" charset="-128"/>
              </a:rPr>
              <a:t>政策</a:t>
            </a:r>
            <a:r>
              <a:rPr lang="ja-JP" altLang="en-US" sz="4400" b="1" dirty="0" smtClean="0">
                <a:solidFill>
                  <a:schemeClr val="bg1"/>
                </a:solidFill>
                <a:ea typeface="ＭＳ Ｐゴシック" charset="-128"/>
              </a:rPr>
              <a:t>転換</a:t>
            </a:r>
            <a:endParaRPr lang="en-US" altLang="ja-JP" sz="4400" b="1" dirty="0" smtClean="0">
              <a:solidFill>
                <a:schemeClr val="bg1"/>
              </a:solidFill>
              <a:ea typeface="ＭＳ Ｐゴシック" charset="-128"/>
            </a:endParaRPr>
          </a:p>
          <a:p>
            <a:pPr fontAlgn="auto">
              <a:spcBef>
                <a:spcPct val="20000"/>
              </a:spcBef>
              <a:spcAft>
                <a:spcPts val="0"/>
              </a:spcAft>
              <a:defRPr/>
            </a:pPr>
            <a:r>
              <a:rPr lang="ja-JP" altLang="en-US" sz="4400" b="1" dirty="0" smtClean="0">
                <a:solidFill>
                  <a:schemeClr val="bg1"/>
                </a:solidFill>
                <a:ea typeface="ＭＳ Ｐゴシック" charset="-128"/>
              </a:rPr>
              <a:t>の成果</a:t>
            </a:r>
            <a:r>
              <a:rPr lang="ja-JP" altLang="en-US" sz="4400" b="1" dirty="0">
                <a:solidFill>
                  <a:schemeClr val="bg1"/>
                </a:solidFill>
                <a:ea typeface="ＭＳ Ｐゴシック" charset="-128"/>
              </a:rPr>
              <a:t>と課題</a:t>
            </a:r>
            <a:endParaRPr lang="en-GB" altLang="ja-JP" sz="4400" b="1" dirty="0">
              <a:solidFill>
                <a:schemeClr val="bg1"/>
              </a:solidFill>
              <a:ea typeface="ＭＳ Ｐゴシック" charset="-128"/>
            </a:endParaRPr>
          </a:p>
        </p:txBody>
      </p:sp>
    </p:spTree>
    <p:extLst>
      <p:ext uri="{BB962C8B-B14F-4D97-AF65-F5344CB8AC3E}">
        <p14:creationId xmlns:p14="http://schemas.microsoft.com/office/powerpoint/2010/main" val="88833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928694"/>
          </a:xfrm>
        </p:spPr>
        <p:txBody>
          <a:bodyPr>
            <a:normAutofit fontScale="90000"/>
          </a:bodyPr>
          <a:lstStyle/>
          <a:p>
            <a:r>
              <a:rPr lang="en-US" altLang="ja-JP" sz="2800" dirty="0" smtClean="0">
                <a:latin typeface="+mj-ea"/>
              </a:rPr>
              <a:t/>
            </a:r>
            <a:br>
              <a:rPr lang="en-US" altLang="ja-JP" sz="2800" dirty="0" smtClean="0">
                <a:latin typeface="+mj-ea"/>
              </a:rPr>
            </a:br>
            <a:r>
              <a:rPr lang="en-US" altLang="ja-JP" sz="4000" b="1" dirty="0"/>
              <a:t>3-1.</a:t>
            </a:r>
            <a:r>
              <a:rPr lang="ja-JP" altLang="en-US" sz="4000" b="1" dirty="0" smtClean="0"/>
              <a:t>　</a:t>
            </a:r>
            <a:r>
              <a:rPr lang="ja-JP" altLang="en-US" sz="4000" b="1" dirty="0"/>
              <a:t>韓国</a:t>
            </a:r>
            <a:r>
              <a:rPr lang="ja-JP" altLang="en-US" sz="4000" b="1" dirty="0" smtClean="0"/>
              <a:t>の発電差額支援制度</a:t>
            </a:r>
            <a:r>
              <a:rPr lang="en-US" altLang="ja-JP" sz="4000" b="1" dirty="0" smtClean="0"/>
              <a:t>(2002~2011)</a:t>
            </a:r>
            <a:endParaRPr kumimoji="1" lang="ja-JP" altLang="en-US" sz="4000" b="1" dirty="0"/>
          </a:p>
        </p:txBody>
      </p:sp>
      <p:sp>
        <p:nvSpPr>
          <p:cNvPr id="3" name="コンテンツ プレースホルダー 2"/>
          <p:cNvSpPr>
            <a:spLocks noGrp="1"/>
          </p:cNvSpPr>
          <p:nvPr>
            <p:ph idx="1"/>
          </p:nvPr>
        </p:nvSpPr>
        <p:spPr>
          <a:xfrm>
            <a:off x="647056" y="949852"/>
            <a:ext cx="8496944" cy="5400600"/>
          </a:xfrm>
        </p:spPr>
        <p:txBody>
          <a:bodyPr>
            <a:normAutofit fontScale="77500" lnSpcReduction="20000"/>
          </a:bodyPr>
          <a:lstStyle/>
          <a:p>
            <a:pPr latinLnBrk="1"/>
            <a:endParaRPr lang="en-US" altLang="ja-JP" sz="2400" smtClean="0">
              <a:latin typeface="+mj-lt"/>
            </a:endParaRPr>
          </a:p>
          <a:p>
            <a:pPr marL="0" indent="0">
              <a:buNone/>
            </a:pPr>
            <a:r>
              <a:rPr lang="ja-JP" altLang="en-US" sz="3700" b="1" smtClean="0"/>
              <a:t>韓国では、再生可能エネルギー電力普及促進策として、</a:t>
            </a:r>
            <a:r>
              <a:rPr lang="en-US" altLang="ja-JP" sz="3700" b="1" smtClean="0"/>
              <a:t>2002</a:t>
            </a:r>
            <a:r>
              <a:rPr lang="ja-JP" altLang="en-US" sz="3700" b="1" smtClean="0"/>
              <a:t>～</a:t>
            </a:r>
            <a:r>
              <a:rPr lang="en-US" altLang="ja-JP" sz="3700" b="1" smtClean="0"/>
              <a:t>2011</a:t>
            </a:r>
            <a:r>
              <a:rPr lang="ja-JP" altLang="en-US" sz="3700" b="1" smtClean="0"/>
              <a:t>年間発電差額支援制度を実施してきたが、</a:t>
            </a:r>
            <a:r>
              <a:rPr lang="en-US" altLang="ja-JP" sz="3700" b="1" smtClean="0"/>
              <a:t>2012</a:t>
            </a:r>
            <a:r>
              <a:rPr lang="ja-JP" altLang="en-US" sz="3700" b="1" smtClean="0"/>
              <a:t>年</a:t>
            </a:r>
            <a:r>
              <a:rPr lang="en-US" altLang="ja-JP" sz="3700" b="1" smtClean="0"/>
              <a:t>1</a:t>
            </a:r>
            <a:r>
              <a:rPr lang="ja-JP" altLang="en-US" sz="3700" b="1" smtClean="0"/>
              <a:t>月から</a:t>
            </a:r>
            <a:r>
              <a:rPr lang="en-US" altLang="ja-JP" sz="3700" b="1" smtClean="0"/>
              <a:t>RPS</a:t>
            </a:r>
            <a:r>
              <a:rPr lang="ja-JP" altLang="en-US" sz="3700" b="1" smtClean="0"/>
              <a:t>制度へ政策転換を行った。</a:t>
            </a:r>
            <a:endParaRPr lang="en-US" altLang="ja-JP" sz="3700" b="1" smtClean="0"/>
          </a:p>
          <a:p>
            <a:pPr marL="0" indent="0">
              <a:buNone/>
            </a:pPr>
            <a:endParaRPr lang="en-US" altLang="ja-JP" sz="3700" b="1" smtClean="0"/>
          </a:p>
          <a:p>
            <a:pPr marL="0" indent="0">
              <a:buNone/>
            </a:pPr>
            <a:r>
              <a:rPr lang="ja-JP" altLang="en-US" sz="3700" b="1" smtClean="0"/>
              <a:t>その理由として</a:t>
            </a:r>
            <a:endParaRPr lang="en-US" altLang="ja-JP" sz="3700" b="1" smtClean="0"/>
          </a:p>
          <a:p>
            <a:pPr marL="514350" indent="-514350">
              <a:buAutoNum type="arabicPeriod"/>
            </a:pPr>
            <a:r>
              <a:rPr lang="ja-JP" altLang="en-US" sz="3700" b="1" smtClean="0"/>
              <a:t>再生可能エネルギー電力市場の競争促進により技術革新を刺激</a:t>
            </a:r>
            <a:endParaRPr lang="en-US" altLang="ja-JP" sz="3700" b="1" smtClean="0"/>
          </a:p>
          <a:p>
            <a:pPr marL="514350" indent="-514350">
              <a:buAutoNum type="arabicPeriod" startAt="2"/>
            </a:pPr>
            <a:r>
              <a:rPr lang="ja-JP" altLang="en-US" sz="3700" b="1" smtClean="0"/>
              <a:t>発電差額支援制度を支えている補助金の調達問題</a:t>
            </a:r>
            <a:endParaRPr lang="en-US" altLang="ja-JP" sz="3700" b="1" smtClean="0"/>
          </a:p>
          <a:p>
            <a:pPr marL="514350" indent="-514350">
              <a:buNone/>
            </a:pPr>
            <a:endParaRPr lang="en-US" altLang="ja-JP" sz="3700" b="1" smtClean="0"/>
          </a:p>
          <a:p>
            <a:pPr marL="0" indent="0">
              <a:buNone/>
            </a:pPr>
            <a:r>
              <a:rPr lang="en-US" altLang="ja-JP" sz="3700" smtClean="0"/>
              <a:t> </a:t>
            </a:r>
            <a:r>
              <a:rPr lang="ja-JP" altLang="en-US" sz="3700" b="1" smtClean="0">
                <a:solidFill>
                  <a:srgbClr val="FF0000"/>
                </a:solidFill>
              </a:rPr>
              <a:t>⇒</a:t>
            </a:r>
            <a:r>
              <a:rPr lang="ja-JP" altLang="en-US" sz="3700" b="1" smtClean="0"/>
              <a:t> </a:t>
            </a:r>
            <a:r>
              <a:rPr lang="en-US" altLang="ja-JP" sz="3700" b="1" smtClean="0"/>
              <a:t>2002</a:t>
            </a:r>
            <a:r>
              <a:rPr lang="ja-JP" altLang="en-US" sz="3700" b="1" smtClean="0"/>
              <a:t>～</a:t>
            </a:r>
            <a:r>
              <a:rPr lang="en-US" altLang="ja-JP" sz="3700" b="1" smtClean="0"/>
              <a:t>2011</a:t>
            </a:r>
            <a:r>
              <a:rPr lang="ja-JP" altLang="en-US" sz="3700" b="1" smtClean="0"/>
              <a:t>年間、</a:t>
            </a:r>
            <a:r>
              <a:rPr lang="en-US" altLang="ja-JP" sz="3700" b="1" smtClean="0"/>
              <a:t>2,128</a:t>
            </a:r>
            <a:r>
              <a:rPr lang="ja-JP" altLang="en-US" sz="3700" b="1" smtClean="0"/>
              <a:t>発電所（</a:t>
            </a:r>
            <a:r>
              <a:rPr lang="en-US" altLang="ja-JP" sz="3700" b="1" smtClean="0"/>
              <a:t>1,054MW</a:t>
            </a:r>
            <a:r>
              <a:rPr lang="ja-JP" altLang="en-US" sz="3700" b="1" smtClean="0"/>
              <a:t>：</a:t>
            </a:r>
            <a:r>
              <a:rPr lang="en-US" altLang="ja-JP" sz="3700" b="1" smtClean="0"/>
              <a:t>10,111GW</a:t>
            </a:r>
            <a:r>
              <a:rPr lang="ja-JP" altLang="en-US" sz="3700" b="1" smtClean="0"/>
              <a:t>ｈ）へ</a:t>
            </a:r>
            <a:r>
              <a:rPr lang="en-US" altLang="ja-JP" sz="3700" b="1" smtClean="0"/>
              <a:t>1.14</a:t>
            </a:r>
            <a:r>
              <a:rPr lang="ja-JP" altLang="en-US" sz="3700" b="1" smtClean="0"/>
              <a:t>兆ｳｫﾝ</a:t>
            </a:r>
            <a:r>
              <a:rPr lang="en-US" altLang="ja-JP" sz="3700" b="1" smtClean="0"/>
              <a:t>(</a:t>
            </a:r>
            <a:r>
              <a:rPr lang="ja-JP" altLang="en-US" sz="3700" b="1" smtClean="0"/>
              <a:t>約</a:t>
            </a:r>
            <a:r>
              <a:rPr lang="en-US" altLang="ja-JP" sz="3700" b="1" smtClean="0"/>
              <a:t>1140</a:t>
            </a:r>
            <a:r>
              <a:rPr lang="ja-JP" altLang="en-US" sz="3700" b="1" smtClean="0"/>
              <a:t>億円</a:t>
            </a:r>
            <a:r>
              <a:rPr lang="en-US" altLang="ja-JP" sz="3700" b="1" smtClean="0"/>
              <a:t>)</a:t>
            </a:r>
            <a:r>
              <a:rPr lang="ja-JP" altLang="en-US" sz="3700" b="1" smtClean="0"/>
              <a:t>支援</a:t>
            </a:r>
            <a:r>
              <a:rPr lang="en-US" altLang="ja-JP" sz="3700" b="1" smtClean="0"/>
              <a:t> </a:t>
            </a:r>
            <a:endParaRPr lang="ko-KR" altLang="en-US" sz="3700" b="1" smtClean="0"/>
          </a:p>
          <a:p>
            <a:pPr marL="0" indent="0">
              <a:buNone/>
            </a:pPr>
            <a:endParaRPr lang="en-US" altLang="ja-JP" sz="2400" dirty="0" smtClean="0">
              <a:latin typeface="+mn-ea"/>
            </a:endParaRPr>
          </a:p>
        </p:txBody>
      </p:sp>
      <p:sp>
        <p:nvSpPr>
          <p:cNvPr id="4" name="星 6 3"/>
          <p:cNvSpPr/>
          <p:nvPr/>
        </p:nvSpPr>
        <p:spPr>
          <a:xfrm>
            <a:off x="179512" y="1255084"/>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179512" y="2710796"/>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0590" y="1218601"/>
            <a:ext cx="9033409" cy="120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8471" y="2622756"/>
            <a:ext cx="9033409" cy="2287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00828" y="5085184"/>
            <a:ext cx="9033409"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69314" y="6041070"/>
            <a:ext cx="3937296" cy="523220"/>
          </a:xfrm>
          <a:prstGeom prst="rect">
            <a:avLst/>
          </a:prstGeom>
        </p:spPr>
        <p:txBody>
          <a:bodyPr wrap="none">
            <a:spAutoFit/>
          </a:bodyPr>
          <a:lstStyle/>
          <a:p>
            <a:r>
              <a:rPr lang="ja-JP" altLang="en-US" sz="2800" b="1" dirty="0" smtClean="0">
                <a:solidFill>
                  <a:srgbClr val="FF0000"/>
                </a:solidFill>
              </a:rPr>
              <a:t>⇒</a:t>
            </a:r>
            <a:r>
              <a:rPr lang="ja-JP" altLang="en-US" sz="2800" b="1" dirty="0">
                <a:solidFill>
                  <a:srgbClr val="FF0000"/>
                </a:solidFill>
              </a:rPr>
              <a:t>１</a:t>
            </a:r>
            <a:r>
              <a:rPr lang="en-US" altLang="ja-JP" sz="2800" b="1" dirty="0" smtClean="0">
                <a:solidFill>
                  <a:srgbClr val="FF0000"/>
                </a:solidFill>
              </a:rPr>
              <a:t>MW</a:t>
            </a:r>
            <a:r>
              <a:rPr lang="ja-JP" altLang="en-US" sz="2800" b="1" dirty="0" smtClean="0">
                <a:solidFill>
                  <a:srgbClr val="FF0000"/>
                </a:solidFill>
              </a:rPr>
              <a:t>当たり約</a:t>
            </a:r>
            <a:r>
              <a:rPr lang="en-US" altLang="ja-JP" sz="2800" b="1" dirty="0" smtClean="0">
                <a:solidFill>
                  <a:srgbClr val="FF0000"/>
                </a:solidFill>
              </a:rPr>
              <a:t>1.1</a:t>
            </a:r>
            <a:r>
              <a:rPr lang="ja-JP" altLang="en-US" sz="2800" b="1" dirty="0" smtClean="0">
                <a:solidFill>
                  <a:srgbClr val="FF0000"/>
                </a:solidFill>
              </a:rPr>
              <a:t>億円</a:t>
            </a:r>
            <a:endParaRPr lang="ja-JP" altLang="en-US" sz="28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64788186"/>
              </p:ext>
            </p:extLst>
          </p:nvPr>
        </p:nvGraphicFramePr>
        <p:xfrm>
          <a:off x="138815" y="812858"/>
          <a:ext cx="8856984" cy="6045140"/>
        </p:xfrm>
        <a:graphic>
          <a:graphicData uri="http://schemas.openxmlformats.org/drawingml/2006/table">
            <a:tbl>
              <a:tblPr firstRow="1" firstCol="1" bandRow="1">
                <a:tableStyleId>{5C22544A-7EE6-4342-B048-85BDC9FD1C3A}</a:tableStyleId>
              </a:tblPr>
              <a:tblGrid>
                <a:gridCol w="1107123"/>
                <a:gridCol w="1053117"/>
                <a:gridCol w="1080120"/>
                <a:gridCol w="1188132"/>
                <a:gridCol w="1107123"/>
                <a:gridCol w="1107123"/>
                <a:gridCol w="1107123"/>
                <a:gridCol w="1107123"/>
              </a:tblGrid>
              <a:tr h="876608">
                <a:tc>
                  <a:txBody>
                    <a:bodyPr/>
                    <a:lstStyle/>
                    <a:p>
                      <a:pPr algn="ctr">
                        <a:spcAft>
                          <a:spcPts val="0"/>
                        </a:spcAft>
                      </a:pPr>
                      <a:r>
                        <a:rPr lang="en-GB" sz="1600" kern="100" dirty="0">
                          <a:effectLst/>
                        </a:rPr>
                        <a:t> </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ja-JP" altLang="en-US" sz="1800" b="1" kern="100" dirty="0" smtClean="0">
                          <a:effectLst/>
                        </a:rPr>
                        <a:t>設置</a:t>
                      </a:r>
                      <a:endParaRPr lang="en-US" altLang="ja-JP" sz="1800" b="1" kern="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kern="100" dirty="0" smtClean="0">
                          <a:effectLst/>
                        </a:rPr>
                        <a:t>場所</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ja-JP" altLang="en-US" sz="1800" b="1" kern="100" dirty="0" smtClean="0">
                          <a:effectLst/>
                        </a:rPr>
                        <a:t>適用</a:t>
                      </a:r>
                      <a:endParaRPr lang="en-US" altLang="ja-JP" sz="1800" b="1" kern="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kern="100" dirty="0" smtClean="0">
                          <a:effectLst/>
                        </a:rPr>
                        <a:t>期間</a:t>
                      </a:r>
                      <a:r>
                        <a:rPr lang="en-GB" altLang="ja-JP" sz="1800" b="1" kern="100" dirty="0" smtClean="0">
                          <a:effectLst/>
                        </a:rPr>
                        <a:t> </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US" altLang="ja-JP" sz="1800" b="1" kern="100" dirty="0" smtClean="0">
                          <a:effectLst/>
                        </a:rPr>
                        <a:t>30kW</a:t>
                      </a:r>
                      <a:r>
                        <a:rPr lang="en-GB" altLang="ja-JP" sz="1800" b="1" kern="100" dirty="0" smtClean="0">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kern="100" dirty="0" smtClean="0">
                          <a:effectLst/>
                        </a:rPr>
                        <a:t>以下</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30kW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200kW</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200kW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1MW</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1MW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3MW</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3MW</a:t>
                      </a:r>
                      <a:r>
                        <a:rPr lang="ja-JP" altLang="en-US" sz="1800" b="1" kern="100" dirty="0" smtClean="0">
                          <a:effectLst/>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2008.09~</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en-GB"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altLang="ja-JP" sz="1800" b="1" kern="100" dirty="0" smtClean="0">
                          <a:effectLst/>
                        </a:rPr>
                        <a:t>30kW</a:t>
                      </a:r>
                      <a:r>
                        <a:rPr lang="ja-JP" altLang="en-US" sz="1800" b="1" kern="100" dirty="0" smtClean="0">
                          <a:effectLst/>
                        </a:rPr>
                        <a:t>未満</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4">
                  <a:txBody>
                    <a:bodyPr/>
                    <a:lstStyle/>
                    <a:p>
                      <a:pPr algn="ctr">
                        <a:spcAft>
                          <a:spcPts val="0"/>
                        </a:spcAft>
                      </a:pPr>
                      <a:r>
                        <a:rPr lang="en-GB" sz="1800" b="1" kern="100" dirty="0">
                          <a:effectLst/>
                        </a:rPr>
                        <a:t> </a:t>
                      </a:r>
                      <a:r>
                        <a:rPr lang="en-US" altLang="ja-JP" sz="1800" b="1" kern="100" dirty="0" smtClean="0">
                          <a:effectLst/>
                        </a:rPr>
                        <a:t>30kW</a:t>
                      </a:r>
                      <a:r>
                        <a:rPr lang="ja-JP" altLang="en-US" sz="1800" b="1" kern="100" dirty="0" smtClean="0">
                          <a:effectLst/>
                        </a:rPr>
                        <a:t>以上</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07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711.5</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4">
                  <a:txBody>
                    <a:bodyPr/>
                    <a:lstStyle/>
                    <a:p>
                      <a:pPr algn="ctr">
                        <a:spcAft>
                          <a:spcPts val="0"/>
                        </a:spcAft>
                      </a:pPr>
                      <a:r>
                        <a:rPr lang="en-GB" sz="1800" b="1" kern="100" dirty="0">
                          <a:effectLst/>
                        </a:rPr>
                        <a:t> </a:t>
                      </a:r>
                      <a:r>
                        <a:rPr lang="en-GB" sz="1800" b="1" kern="100" dirty="0" smtClean="0">
                          <a:effectLst/>
                        </a:rPr>
                        <a:t>677.38</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071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2008.10~</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endParaRPr lang="en-GB" sz="1800" b="1" kern="100" dirty="0" smtClean="0">
                        <a:effectLst/>
                      </a:endParaRPr>
                    </a:p>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646.96</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620.41</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590.87</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561.33</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472.70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589.64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562.84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536.04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509.24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428.83</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2010.01~</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ja-JP" altLang="en-US"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土地</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566.95</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541.42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510.77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485.23</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408.62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514.34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491.17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463.37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440.20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370.70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ja-JP" altLang="en-US"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建築物</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606.64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579.32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546.52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550.34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525.55</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495.81</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4">
                  <a:txBody>
                    <a:bodyPr/>
                    <a:lstStyle/>
                    <a:p>
                      <a:pPr algn="ctr">
                        <a:spcAft>
                          <a:spcPts val="0"/>
                        </a:spcAft>
                      </a:pPr>
                      <a:r>
                        <a:rPr lang="en-GB" sz="1800" b="1" kern="100" dirty="0">
                          <a:effectLst/>
                        </a:rPr>
                        <a:t> </a:t>
                      </a:r>
                      <a:r>
                        <a:rPr lang="en-GB" altLang="ja-JP" sz="1800" b="1" kern="100" dirty="0" smtClean="0">
                          <a:effectLst/>
                        </a:rPr>
                        <a:t>2011.01~</a:t>
                      </a:r>
                    </a:p>
                    <a:p>
                      <a:pPr algn="ctr">
                        <a:spcAft>
                          <a:spcPts val="0"/>
                        </a:spcAft>
                      </a:pPr>
                      <a:r>
                        <a:rPr lang="en-GB"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2011.12</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r>
                        <a:rPr lang="ja-JP" altLang="en-US" sz="1800" b="1" kern="100" dirty="0" smtClean="0">
                          <a:effectLst/>
                        </a:rPr>
                        <a:t>土地</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484.52</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462.69</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436.50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414.68</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349.20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439.56</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419.76</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396.00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376.20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316.80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rowSpan="2">
                  <a:txBody>
                    <a:bodyPr/>
                    <a:lstStyle/>
                    <a:p>
                      <a:pPr algn="ctr">
                        <a:spcAft>
                          <a:spcPts val="0"/>
                        </a:spcAft>
                      </a:pPr>
                      <a:r>
                        <a:rPr lang="en-GB" sz="1800" b="1" kern="100" dirty="0">
                          <a:effectLst/>
                        </a:rPr>
                        <a:t> </a:t>
                      </a:r>
                      <a:r>
                        <a:rPr lang="ja-JP" altLang="en-US" sz="1800" b="1" kern="100" dirty="0" smtClean="0">
                          <a:effectLst/>
                        </a:rPr>
                        <a:t>建築物</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532.97</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508.96</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480.15</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dirty="0"/>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483.52</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461.74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435.60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252538"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570676" y="0"/>
            <a:ext cx="8186857" cy="461665"/>
          </a:xfrm>
          <a:prstGeom prst="rect">
            <a:avLst/>
          </a:prstGeom>
          <a:noFill/>
        </p:spPr>
        <p:txBody>
          <a:bodyPr wrap="none" rtlCol="0">
            <a:spAutoFit/>
          </a:bodyPr>
          <a:lstStyle/>
          <a:p>
            <a:r>
              <a:rPr lang="ja-JP" altLang="en-US" sz="2400" b="1" dirty="0" smtClean="0">
                <a:latin typeface="ＭＳ 明朝" panose="02020609040205080304" pitchFamily="17" charset="-128"/>
                <a:ea typeface="ＭＳ 明朝" panose="02020609040205080304" pitchFamily="17" charset="-128"/>
              </a:rPr>
              <a:t>図表５　発電差額支援制度における太陽光発電の基準価格</a:t>
            </a:r>
            <a:endParaRPr kumimoji="1" lang="ja-JP" altLang="en-US" sz="2400" b="1" dirty="0">
              <a:latin typeface="ＭＳ 明朝" panose="02020609040205080304" pitchFamily="17" charset="-128"/>
              <a:ea typeface="ＭＳ 明朝" panose="02020609040205080304" pitchFamily="17" charset="-128"/>
            </a:endParaRPr>
          </a:p>
        </p:txBody>
      </p:sp>
      <p:sp>
        <p:nvSpPr>
          <p:cNvPr id="8" name="テキスト ボックス 7"/>
          <p:cNvSpPr txBox="1"/>
          <p:nvPr/>
        </p:nvSpPr>
        <p:spPr>
          <a:xfrm>
            <a:off x="6876256" y="461665"/>
            <a:ext cx="1885453" cy="369332"/>
          </a:xfrm>
          <a:prstGeom prst="rect">
            <a:avLst/>
          </a:prstGeom>
          <a:noFill/>
        </p:spPr>
        <p:txBody>
          <a:bodyPr wrap="none" rtlCol="0">
            <a:spAutoFit/>
          </a:bodyPr>
          <a:lstStyle/>
          <a:p>
            <a:r>
              <a:rPr lang="ja-JP" altLang="en-US" dirty="0"/>
              <a:t>単位</a:t>
            </a:r>
            <a:r>
              <a:rPr kumimoji="1" lang="en-US" altLang="ja-JP" dirty="0" smtClean="0"/>
              <a:t>: </a:t>
            </a:r>
            <a:r>
              <a:rPr kumimoji="1" lang="ja-JP" altLang="en-US" dirty="0" smtClean="0"/>
              <a:t>ウォン</a:t>
            </a:r>
            <a:r>
              <a:rPr kumimoji="1" lang="en-US" altLang="ja-JP" dirty="0" smtClean="0"/>
              <a:t>/kWh</a:t>
            </a:r>
            <a:endParaRPr kumimoji="1" lang="ja-JP" altLang="en-US" dirty="0"/>
          </a:p>
        </p:txBody>
      </p:sp>
    </p:spTree>
    <p:extLst>
      <p:ext uri="{BB962C8B-B14F-4D97-AF65-F5344CB8AC3E}">
        <p14:creationId xmlns:p14="http://schemas.microsoft.com/office/powerpoint/2010/main" val="192220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27444567"/>
              </p:ext>
            </p:extLst>
          </p:nvPr>
        </p:nvGraphicFramePr>
        <p:xfrm>
          <a:off x="251520" y="842448"/>
          <a:ext cx="8712970" cy="5117528"/>
        </p:xfrm>
        <a:graphic>
          <a:graphicData uri="http://schemas.openxmlformats.org/drawingml/2006/table">
            <a:tbl>
              <a:tblPr firstRow="1" bandRow="1">
                <a:tableStyleId>{5C22544A-7EE6-4342-B048-85BDC9FD1C3A}</a:tableStyleId>
              </a:tblPr>
              <a:tblGrid>
                <a:gridCol w="1440160"/>
                <a:gridCol w="1440160"/>
                <a:gridCol w="2664296"/>
                <a:gridCol w="1584176"/>
                <a:gridCol w="1584178"/>
              </a:tblGrid>
              <a:tr h="552061">
                <a:tc>
                  <a:txBody>
                    <a:bodyPr/>
                    <a:lstStyle/>
                    <a:p>
                      <a:endParaRPr kumimoji="1" lang="ja-JP" altLang="en-US" dirty="0"/>
                    </a:p>
                  </a:txBody>
                  <a:tcPr/>
                </a:tc>
                <a:tc>
                  <a:txBody>
                    <a:bodyPr/>
                    <a:lstStyle/>
                    <a:p>
                      <a:pPr algn="ctr"/>
                      <a:r>
                        <a:rPr kumimoji="1" lang="ja-JP" altLang="en-US" sz="2000" b="1" dirty="0" smtClean="0"/>
                        <a:t>発電量</a:t>
                      </a:r>
                      <a:endParaRPr kumimoji="1" lang="en-US" altLang="ja-JP" sz="2000" b="1" dirty="0" smtClean="0"/>
                    </a:p>
                    <a:p>
                      <a:pPr algn="ctr"/>
                      <a:r>
                        <a:rPr kumimoji="1" lang="ja-JP" altLang="en-US" sz="2000" b="1" dirty="0" smtClean="0"/>
                        <a:t>（</a:t>
                      </a:r>
                      <a:r>
                        <a:rPr kumimoji="1" lang="en-US" altLang="ja-JP" sz="2000" b="1" dirty="0" smtClean="0"/>
                        <a:t>GW</a:t>
                      </a:r>
                      <a:r>
                        <a:rPr kumimoji="1" lang="ja-JP" altLang="en-US" sz="2000" b="1" dirty="0" smtClean="0"/>
                        <a:t>ｈ）</a:t>
                      </a:r>
                      <a:endParaRPr kumimoji="1" lang="ja-JP" altLang="en-US" sz="2000" b="1" dirty="0"/>
                    </a:p>
                  </a:txBody>
                  <a:tcPr/>
                </a:tc>
                <a:tc>
                  <a:txBody>
                    <a:bodyPr/>
                    <a:lstStyle/>
                    <a:p>
                      <a:pPr algn="ctr"/>
                      <a:r>
                        <a:rPr kumimoji="1" lang="ja-JP" altLang="en-US" sz="2000" b="1" dirty="0" smtClean="0"/>
                        <a:t>発電容量</a:t>
                      </a:r>
                      <a:endParaRPr kumimoji="1" lang="en-US" altLang="ja-JP" sz="2000" b="1" dirty="0" smtClean="0"/>
                    </a:p>
                    <a:p>
                      <a:pPr algn="ctr"/>
                      <a:r>
                        <a:rPr kumimoji="1" lang="ja-JP" altLang="en-US" sz="2000" b="1" dirty="0" smtClean="0"/>
                        <a:t>（</a:t>
                      </a:r>
                      <a:r>
                        <a:rPr kumimoji="1" lang="en-US" altLang="ja-JP" sz="2000" b="1" dirty="0" smtClean="0"/>
                        <a:t>MW</a:t>
                      </a:r>
                      <a:r>
                        <a:rPr kumimoji="1" lang="ja-JP" altLang="en-US" sz="2000" b="1" dirty="0" smtClean="0"/>
                        <a:t>）</a:t>
                      </a:r>
                      <a:endParaRPr kumimoji="1" lang="ja-JP" altLang="en-US" sz="2000" b="1" dirty="0"/>
                    </a:p>
                  </a:txBody>
                  <a:tcPr/>
                </a:tc>
                <a:tc>
                  <a:txBody>
                    <a:bodyPr/>
                    <a:lstStyle/>
                    <a:p>
                      <a:pPr algn="ctr"/>
                      <a:r>
                        <a:rPr kumimoji="1" lang="ja-JP" altLang="en-US" sz="2000" b="1" dirty="0" smtClean="0"/>
                        <a:t>支援金額</a:t>
                      </a:r>
                      <a:endParaRPr kumimoji="1" lang="en-US" altLang="ja-JP" sz="2000" b="1" dirty="0" smtClean="0"/>
                    </a:p>
                    <a:p>
                      <a:pPr algn="ctr"/>
                      <a:r>
                        <a:rPr kumimoji="1" lang="en-US" altLang="ja-JP" sz="2000" b="1" dirty="0" smtClean="0"/>
                        <a:t>(10</a:t>
                      </a:r>
                      <a:r>
                        <a:rPr kumimoji="1" lang="ja-JP" altLang="en-US" sz="2000" b="1" dirty="0" smtClean="0"/>
                        <a:t>億ウォン</a:t>
                      </a:r>
                      <a:r>
                        <a:rPr kumimoji="1" lang="en-US" altLang="ja-JP" sz="2000" b="1" dirty="0" smtClean="0"/>
                        <a:t>)</a:t>
                      </a:r>
                      <a:endParaRPr kumimoji="1" lang="ja-JP" altLang="en-US" sz="2000" b="1" dirty="0"/>
                    </a:p>
                  </a:txBody>
                  <a:tcPr/>
                </a:tc>
                <a:tc>
                  <a:txBody>
                    <a:bodyPr/>
                    <a:lstStyle/>
                    <a:p>
                      <a:pPr algn="ctr"/>
                      <a:r>
                        <a:rPr kumimoji="1" lang="ja-JP" altLang="en-US" sz="2000" b="1" dirty="0" smtClean="0"/>
                        <a:t>発電所数</a:t>
                      </a:r>
                      <a:endParaRPr kumimoji="1" lang="en-US" altLang="ja-JP" sz="2000" b="1" dirty="0" smtClean="0"/>
                    </a:p>
                    <a:p>
                      <a:pPr algn="ctr"/>
                      <a:r>
                        <a:rPr kumimoji="1" lang="en-US" altLang="ja-JP" sz="2000" b="1" dirty="0" smtClean="0"/>
                        <a:t>(</a:t>
                      </a:r>
                      <a:r>
                        <a:rPr kumimoji="1" lang="ja-JP" altLang="en-US" sz="2000" b="1" dirty="0" smtClean="0"/>
                        <a:t>ヶ所</a:t>
                      </a:r>
                      <a:r>
                        <a:rPr kumimoji="1" lang="en-US" altLang="ja-JP" sz="2000" b="1" dirty="0" smtClean="0"/>
                        <a:t>)</a:t>
                      </a:r>
                      <a:endParaRPr kumimoji="1" lang="ja-JP" altLang="en-US" sz="2000" b="1" dirty="0"/>
                    </a:p>
                  </a:txBody>
                  <a:tcPr/>
                </a:tc>
              </a:tr>
              <a:tr h="552061">
                <a:tc>
                  <a:txBody>
                    <a:bodyPr/>
                    <a:lstStyle/>
                    <a:p>
                      <a:r>
                        <a:rPr kumimoji="1" lang="ja-JP" altLang="en-US" sz="2400" dirty="0" smtClean="0"/>
                        <a:t>太陽光</a:t>
                      </a:r>
                      <a:endParaRPr kumimoji="1" lang="ja-JP" altLang="en-US" sz="2400" dirty="0"/>
                    </a:p>
                  </a:txBody>
                  <a:tcPr/>
                </a:tc>
                <a:tc>
                  <a:txBody>
                    <a:bodyPr/>
                    <a:lstStyle/>
                    <a:p>
                      <a:pPr algn="ctr"/>
                      <a:r>
                        <a:rPr kumimoji="1" lang="en-US" altLang="ja-JP" sz="2400" dirty="0" smtClean="0"/>
                        <a:t>1,897</a:t>
                      </a:r>
                      <a:endParaRPr kumimoji="1" lang="ja-JP" altLang="en-US" sz="2400" dirty="0"/>
                    </a:p>
                  </a:txBody>
                  <a:tcPr/>
                </a:tc>
                <a:tc>
                  <a:txBody>
                    <a:bodyPr/>
                    <a:lstStyle/>
                    <a:p>
                      <a:pPr algn="ctr"/>
                      <a:r>
                        <a:rPr kumimoji="1" lang="en-US" altLang="ja-JP" sz="2400" dirty="0" smtClean="0"/>
                        <a:t>498(19.8</a:t>
                      </a:r>
                      <a:r>
                        <a:rPr kumimoji="1" lang="ja-JP" altLang="en-US" sz="2400" dirty="0" smtClean="0"/>
                        <a:t>億ｳｫﾝ</a:t>
                      </a:r>
                      <a:r>
                        <a:rPr kumimoji="1" lang="en-US" altLang="ja-JP" sz="2400" dirty="0" smtClean="0"/>
                        <a:t>)</a:t>
                      </a:r>
                      <a:endParaRPr kumimoji="1" lang="ja-JP" altLang="en-US" sz="2400" dirty="0"/>
                    </a:p>
                  </a:txBody>
                  <a:tcPr/>
                </a:tc>
                <a:tc>
                  <a:txBody>
                    <a:bodyPr/>
                    <a:lstStyle/>
                    <a:p>
                      <a:pPr algn="ctr"/>
                      <a:r>
                        <a:rPr kumimoji="1" lang="en-US" altLang="ja-JP" sz="2400" dirty="0" smtClean="0"/>
                        <a:t>988</a:t>
                      </a:r>
                      <a:endParaRPr kumimoji="1" lang="ja-JP" altLang="en-US" sz="2400" dirty="0"/>
                    </a:p>
                  </a:txBody>
                  <a:tcPr/>
                </a:tc>
                <a:tc>
                  <a:txBody>
                    <a:bodyPr/>
                    <a:lstStyle/>
                    <a:p>
                      <a:pPr algn="ctr"/>
                      <a:r>
                        <a:rPr kumimoji="1" lang="en-US" altLang="ja-JP" sz="2400" dirty="0" smtClean="0"/>
                        <a:t>2009</a:t>
                      </a:r>
                      <a:endParaRPr kumimoji="1" lang="ja-JP" altLang="en-US" sz="2400" dirty="0"/>
                    </a:p>
                  </a:txBody>
                  <a:tcPr/>
                </a:tc>
              </a:tr>
              <a:tr h="552061">
                <a:tc>
                  <a:txBody>
                    <a:bodyPr/>
                    <a:lstStyle/>
                    <a:p>
                      <a:r>
                        <a:rPr kumimoji="1" lang="ja-JP" altLang="en-US" sz="2400" dirty="0" smtClean="0"/>
                        <a:t>風力</a:t>
                      </a:r>
                      <a:endParaRPr kumimoji="1" lang="ja-JP" altLang="en-US" sz="2400" dirty="0"/>
                    </a:p>
                  </a:txBody>
                  <a:tcPr/>
                </a:tc>
                <a:tc>
                  <a:txBody>
                    <a:bodyPr/>
                    <a:lstStyle/>
                    <a:p>
                      <a:pPr algn="ctr"/>
                      <a:r>
                        <a:rPr kumimoji="1" lang="en-US" altLang="ja-JP" sz="2400" dirty="0" smtClean="0"/>
                        <a:t>3,141</a:t>
                      </a:r>
                      <a:endParaRPr kumimoji="1" lang="ja-JP" altLang="en-US" sz="2400" dirty="0"/>
                    </a:p>
                  </a:txBody>
                  <a:tcPr/>
                </a:tc>
                <a:tc>
                  <a:txBody>
                    <a:bodyPr/>
                    <a:lstStyle/>
                    <a:p>
                      <a:pPr algn="ctr"/>
                      <a:r>
                        <a:rPr kumimoji="1" lang="en-US" altLang="ja-JP" sz="2400" dirty="0" smtClean="0"/>
                        <a:t>320</a:t>
                      </a:r>
                      <a:r>
                        <a:rPr kumimoji="1" lang="ja-JP" altLang="en-US" sz="2400" dirty="0" smtClean="0"/>
                        <a:t>（</a:t>
                      </a:r>
                      <a:r>
                        <a:rPr kumimoji="1" lang="en-US" altLang="ja-JP" sz="2400" dirty="0" smtClean="0"/>
                        <a:t>0.8</a:t>
                      </a:r>
                      <a:r>
                        <a:rPr kumimoji="1" lang="ja-JP" altLang="en-US" sz="2400" dirty="0" smtClean="0"/>
                        <a:t>億ｳｫﾝ）</a:t>
                      </a:r>
                      <a:endParaRPr kumimoji="1" lang="ja-JP" altLang="en-US" sz="2400" dirty="0"/>
                    </a:p>
                  </a:txBody>
                  <a:tcPr/>
                </a:tc>
                <a:tc>
                  <a:txBody>
                    <a:bodyPr/>
                    <a:lstStyle/>
                    <a:p>
                      <a:pPr algn="ctr"/>
                      <a:r>
                        <a:rPr kumimoji="1" lang="en-US" altLang="ja-JP" sz="2400" dirty="0" smtClean="0"/>
                        <a:t>26</a:t>
                      </a:r>
                      <a:endParaRPr kumimoji="1" lang="ja-JP" altLang="en-US" sz="2400" dirty="0"/>
                    </a:p>
                  </a:txBody>
                  <a:tcPr/>
                </a:tc>
                <a:tc>
                  <a:txBody>
                    <a:bodyPr/>
                    <a:lstStyle/>
                    <a:p>
                      <a:pPr algn="ctr"/>
                      <a:r>
                        <a:rPr kumimoji="1" lang="en-US" altLang="ja-JP" sz="2400" dirty="0" smtClean="0"/>
                        <a:t>15</a:t>
                      </a:r>
                      <a:endParaRPr kumimoji="1" lang="ja-JP" altLang="en-US" sz="2400" dirty="0"/>
                    </a:p>
                  </a:txBody>
                  <a:tcPr/>
                </a:tc>
              </a:tr>
              <a:tr h="552061">
                <a:tc>
                  <a:txBody>
                    <a:bodyPr/>
                    <a:lstStyle/>
                    <a:p>
                      <a:r>
                        <a:rPr kumimoji="1" lang="ja-JP" altLang="en-US" sz="2400" dirty="0" smtClean="0"/>
                        <a:t>水力</a:t>
                      </a:r>
                      <a:endParaRPr kumimoji="1" lang="ja-JP" altLang="en-US" sz="2400" dirty="0"/>
                    </a:p>
                  </a:txBody>
                  <a:tcPr/>
                </a:tc>
                <a:tc>
                  <a:txBody>
                    <a:bodyPr/>
                    <a:lstStyle/>
                    <a:p>
                      <a:pPr algn="ctr"/>
                      <a:r>
                        <a:rPr kumimoji="1" lang="en-US" altLang="ja-JP" sz="2400" dirty="0" smtClean="0"/>
                        <a:t>2,033</a:t>
                      </a:r>
                      <a:endParaRPr kumimoji="1" lang="ja-JP" altLang="en-US" sz="2400" dirty="0"/>
                    </a:p>
                  </a:txBody>
                  <a:tcPr/>
                </a:tc>
                <a:tc>
                  <a:txBody>
                    <a:bodyPr/>
                    <a:lstStyle/>
                    <a:p>
                      <a:pPr algn="ctr"/>
                      <a:r>
                        <a:rPr kumimoji="1" lang="en-US" altLang="ja-JP" sz="2400" dirty="0" smtClean="0"/>
                        <a:t>90</a:t>
                      </a:r>
                      <a:r>
                        <a:rPr kumimoji="1" lang="ja-JP" altLang="en-US" sz="2400" dirty="0" smtClean="0"/>
                        <a:t>（</a:t>
                      </a:r>
                      <a:r>
                        <a:rPr kumimoji="1" lang="en-US" altLang="ja-JP" sz="2400" dirty="0" smtClean="0"/>
                        <a:t>2.9</a:t>
                      </a:r>
                      <a:r>
                        <a:rPr kumimoji="1" lang="ja-JP" altLang="en-US" sz="2400" dirty="0" smtClean="0"/>
                        <a:t>億ｳｫﾝ）</a:t>
                      </a:r>
                      <a:endParaRPr kumimoji="1" lang="ja-JP" altLang="en-US" sz="2400" dirty="0"/>
                    </a:p>
                  </a:txBody>
                  <a:tcPr/>
                </a:tc>
                <a:tc>
                  <a:txBody>
                    <a:bodyPr/>
                    <a:lstStyle/>
                    <a:p>
                      <a:pPr algn="ctr"/>
                      <a:r>
                        <a:rPr kumimoji="1" lang="en-US" altLang="ja-JP" sz="2400" dirty="0" smtClean="0"/>
                        <a:t>26</a:t>
                      </a:r>
                      <a:endParaRPr kumimoji="1" lang="ja-JP" altLang="en-US" sz="2400" dirty="0"/>
                    </a:p>
                  </a:txBody>
                  <a:tcPr/>
                </a:tc>
                <a:tc>
                  <a:txBody>
                    <a:bodyPr/>
                    <a:lstStyle/>
                    <a:p>
                      <a:pPr algn="ctr"/>
                      <a:r>
                        <a:rPr kumimoji="1" lang="en-US" altLang="ja-JP" sz="2400" dirty="0" smtClean="0"/>
                        <a:t>64</a:t>
                      </a:r>
                      <a:endParaRPr kumimoji="1" lang="ja-JP" altLang="en-US" sz="2400" dirty="0"/>
                    </a:p>
                  </a:txBody>
                  <a:tcPr/>
                </a:tc>
              </a:tr>
              <a:tr h="552061">
                <a:tc>
                  <a:txBody>
                    <a:bodyPr/>
                    <a:lstStyle/>
                    <a:p>
                      <a:r>
                        <a:rPr kumimoji="1" lang="en-US" altLang="ja-JP" sz="2400" dirty="0" smtClean="0"/>
                        <a:t>LFG</a:t>
                      </a:r>
                      <a:endParaRPr kumimoji="1" lang="ja-JP" altLang="en-US" sz="2400" dirty="0"/>
                    </a:p>
                  </a:txBody>
                  <a:tcPr/>
                </a:tc>
                <a:tc>
                  <a:txBody>
                    <a:bodyPr/>
                    <a:lstStyle/>
                    <a:p>
                      <a:pPr algn="ctr"/>
                      <a:r>
                        <a:rPr kumimoji="1" lang="en-US" altLang="ja-JP" sz="2400" dirty="0" smtClean="0"/>
                        <a:t>2,407</a:t>
                      </a:r>
                      <a:endParaRPr kumimoji="1" lang="ja-JP" altLang="en-US" sz="2400" dirty="0"/>
                    </a:p>
                  </a:txBody>
                  <a:tcPr/>
                </a:tc>
                <a:tc>
                  <a:txBody>
                    <a:bodyPr/>
                    <a:lstStyle/>
                    <a:p>
                      <a:pPr algn="ctr"/>
                      <a:r>
                        <a:rPr kumimoji="1" lang="en-US" altLang="ja-JP" sz="2400" dirty="0" smtClean="0"/>
                        <a:t>85</a:t>
                      </a:r>
                      <a:r>
                        <a:rPr kumimoji="1" lang="ja-JP" altLang="en-US" sz="2400" dirty="0" smtClean="0"/>
                        <a:t>（</a:t>
                      </a:r>
                      <a:r>
                        <a:rPr kumimoji="1" lang="en-US" altLang="ja-JP" sz="2400" dirty="0" smtClean="0"/>
                        <a:t>1.9</a:t>
                      </a:r>
                      <a:r>
                        <a:rPr kumimoji="1" lang="ja-JP" altLang="en-US" sz="2400" dirty="0" smtClean="0"/>
                        <a:t>億ｳｫﾝ）</a:t>
                      </a:r>
                      <a:endParaRPr kumimoji="1" lang="ja-JP" altLang="en-US" sz="2400" dirty="0"/>
                    </a:p>
                  </a:txBody>
                  <a:tcPr/>
                </a:tc>
                <a:tc>
                  <a:txBody>
                    <a:bodyPr/>
                    <a:lstStyle/>
                    <a:p>
                      <a:pPr algn="ctr"/>
                      <a:r>
                        <a:rPr kumimoji="1" lang="en-US" altLang="ja-JP" sz="2400" dirty="0" smtClean="0"/>
                        <a:t>16</a:t>
                      </a:r>
                      <a:endParaRPr kumimoji="1" lang="ja-JP" altLang="en-US" sz="2400" dirty="0"/>
                    </a:p>
                  </a:txBody>
                  <a:tcPr/>
                </a:tc>
                <a:tc>
                  <a:txBody>
                    <a:bodyPr/>
                    <a:lstStyle/>
                    <a:p>
                      <a:pPr algn="ctr"/>
                      <a:r>
                        <a:rPr kumimoji="1" lang="en-US" altLang="ja-JP" sz="2400" dirty="0" smtClean="0"/>
                        <a:t>15</a:t>
                      </a:r>
                      <a:endParaRPr kumimoji="1" lang="ja-JP" altLang="en-US" sz="2400" dirty="0"/>
                    </a:p>
                  </a:txBody>
                  <a:tcPr/>
                </a:tc>
              </a:tr>
              <a:tr h="552061">
                <a:tc>
                  <a:txBody>
                    <a:bodyPr/>
                    <a:lstStyle/>
                    <a:p>
                      <a:r>
                        <a:rPr kumimoji="1" lang="ja-JP" altLang="en-US" sz="2400" dirty="0" smtClean="0"/>
                        <a:t>燃料電池</a:t>
                      </a:r>
                      <a:endParaRPr kumimoji="1" lang="ja-JP" altLang="en-US" sz="2400" dirty="0"/>
                    </a:p>
                  </a:txBody>
                  <a:tcPr/>
                </a:tc>
                <a:tc>
                  <a:txBody>
                    <a:bodyPr/>
                    <a:lstStyle/>
                    <a:p>
                      <a:pPr algn="ctr"/>
                      <a:r>
                        <a:rPr kumimoji="1" lang="en-US" altLang="ja-JP" sz="2400" dirty="0" smtClean="0"/>
                        <a:t>555</a:t>
                      </a:r>
                      <a:endParaRPr kumimoji="1" lang="ja-JP" altLang="en-US" sz="2400" dirty="0"/>
                    </a:p>
                  </a:txBody>
                  <a:tcPr/>
                </a:tc>
                <a:tc>
                  <a:txBody>
                    <a:bodyPr/>
                    <a:lstStyle/>
                    <a:p>
                      <a:pPr algn="ctr"/>
                      <a:r>
                        <a:rPr kumimoji="1" lang="en-US" altLang="ja-JP" sz="2400" dirty="0" smtClean="0"/>
                        <a:t>50</a:t>
                      </a:r>
                      <a:r>
                        <a:rPr kumimoji="1" lang="ja-JP" altLang="en-US" sz="2400" dirty="0" smtClean="0"/>
                        <a:t>（</a:t>
                      </a:r>
                      <a:r>
                        <a:rPr kumimoji="1" lang="en-US" altLang="ja-JP" sz="2400" dirty="0" smtClean="0"/>
                        <a:t>16.8</a:t>
                      </a:r>
                      <a:r>
                        <a:rPr kumimoji="1" lang="ja-JP" altLang="en-US" sz="2400" dirty="0" smtClean="0"/>
                        <a:t>億ｳｫﾝ）</a:t>
                      </a:r>
                      <a:endParaRPr kumimoji="1" lang="ja-JP" altLang="en-US" sz="2400" dirty="0"/>
                    </a:p>
                  </a:txBody>
                  <a:tcPr/>
                </a:tc>
                <a:tc>
                  <a:txBody>
                    <a:bodyPr/>
                    <a:lstStyle/>
                    <a:p>
                      <a:pPr algn="ctr"/>
                      <a:r>
                        <a:rPr kumimoji="1" lang="en-US" altLang="ja-JP" sz="2400" dirty="0" smtClean="0"/>
                        <a:t>84</a:t>
                      </a:r>
                      <a:endParaRPr kumimoji="1" lang="ja-JP" altLang="en-US" sz="2400" dirty="0"/>
                    </a:p>
                  </a:txBody>
                  <a:tcPr/>
                </a:tc>
                <a:tc>
                  <a:txBody>
                    <a:bodyPr/>
                    <a:lstStyle/>
                    <a:p>
                      <a:pPr algn="ctr"/>
                      <a:r>
                        <a:rPr kumimoji="1" lang="en-US" altLang="ja-JP" sz="2400" dirty="0" smtClean="0"/>
                        <a:t>20</a:t>
                      </a:r>
                      <a:endParaRPr kumimoji="1" lang="ja-JP" altLang="en-US" sz="2400" dirty="0"/>
                    </a:p>
                  </a:txBody>
                  <a:tcPr/>
                </a:tc>
              </a:tr>
              <a:tr h="552061">
                <a:tc>
                  <a:txBody>
                    <a:bodyPr/>
                    <a:lstStyle/>
                    <a:p>
                      <a:r>
                        <a:rPr kumimoji="1" lang="en-US" altLang="ja-JP" sz="2400" dirty="0" smtClean="0"/>
                        <a:t>Biogas</a:t>
                      </a:r>
                      <a:endParaRPr kumimoji="1" lang="ja-JP" altLang="en-US" sz="2400" dirty="0"/>
                    </a:p>
                  </a:txBody>
                  <a:tcPr/>
                </a:tc>
                <a:tc>
                  <a:txBody>
                    <a:bodyPr/>
                    <a:lstStyle/>
                    <a:p>
                      <a:pPr algn="ctr"/>
                      <a:r>
                        <a:rPr kumimoji="1" lang="en-US" altLang="ja-JP" sz="2400" dirty="0" smtClean="0"/>
                        <a:t>31</a:t>
                      </a:r>
                      <a:endParaRPr kumimoji="1" lang="ja-JP" altLang="en-US" sz="2400" dirty="0"/>
                    </a:p>
                  </a:txBody>
                  <a:tcPr/>
                </a:tc>
                <a:tc>
                  <a:txBody>
                    <a:bodyPr/>
                    <a:lstStyle/>
                    <a:p>
                      <a:pPr algn="ctr"/>
                      <a:r>
                        <a:rPr kumimoji="1" lang="en-US" altLang="ja-JP" sz="2400" dirty="0" smtClean="0"/>
                        <a:t>3</a:t>
                      </a:r>
                      <a:r>
                        <a:rPr kumimoji="1" lang="ja-JP" altLang="en-US" sz="2400" dirty="0" smtClean="0"/>
                        <a:t>（１億ｳｫﾝ）</a:t>
                      </a:r>
                      <a:endParaRPr kumimoji="1" lang="ja-JP" altLang="en-US" sz="2400" dirty="0"/>
                    </a:p>
                  </a:txBody>
                  <a:tcPr/>
                </a:tc>
                <a:tc>
                  <a:txBody>
                    <a:bodyPr/>
                    <a:lstStyle/>
                    <a:p>
                      <a:pPr algn="ctr"/>
                      <a:r>
                        <a:rPr kumimoji="1" lang="en-US" altLang="ja-JP" sz="2400" dirty="0" smtClean="0"/>
                        <a:t>0.3</a:t>
                      </a:r>
                      <a:endParaRPr kumimoji="1" lang="ja-JP" altLang="en-US" sz="2400" dirty="0"/>
                    </a:p>
                  </a:txBody>
                  <a:tcPr/>
                </a:tc>
                <a:tc>
                  <a:txBody>
                    <a:bodyPr/>
                    <a:lstStyle/>
                    <a:p>
                      <a:pPr algn="ctr"/>
                      <a:r>
                        <a:rPr kumimoji="1" lang="en-US" altLang="ja-JP" sz="2400" dirty="0" smtClean="0"/>
                        <a:t>3</a:t>
                      </a:r>
                      <a:endParaRPr kumimoji="1" lang="ja-JP" altLang="en-US" sz="2400" dirty="0"/>
                    </a:p>
                  </a:txBody>
                  <a:tcPr/>
                </a:tc>
              </a:tr>
              <a:tr h="552061">
                <a:tc>
                  <a:txBody>
                    <a:bodyPr/>
                    <a:lstStyle/>
                    <a:p>
                      <a:r>
                        <a:rPr kumimoji="1" lang="en-US" altLang="ja-JP" sz="2400" dirty="0" smtClean="0"/>
                        <a:t>Biomass</a:t>
                      </a:r>
                      <a:endParaRPr kumimoji="1" lang="ja-JP" altLang="en-US" sz="2400" dirty="0"/>
                    </a:p>
                  </a:txBody>
                  <a:tcPr/>
                </a:tc>
                <a:tc>
                  <a:txBody>
                    <a:bodyPr/>
                    <a:lstStyle/>
                    <a:p>
                      <a:pPr algn="ctr"/>
                      <a:r>
                        <a:rPr kumimoji="1" lang="en-US" altLang="ja-JP" sz="2400" dirty="0" smtClean="0"/>
                        <a:t>37</a:t>
                      </a:r>
                      <a:endParaRPr kumimoji="1" lang="ja-JP" altLang="en-US" sz="2400" dirty="0"/>
                    </a:p>
                  </a:txBody>
                  <a:tcPr/>
                </a:tc>
                <a:tc>
                  <a:txBody>
                    <a:bodyPr/>
                    <a:lstStyle/>
                    <a:p>
                      <a:pPr algn="ctr"/>
                      <a:r>
                        <a:rPr kumimoji="1" lang="en-US" altLang="ja-JP" sz="2400" dirty="0" smtClean="0"/>
                        <a:t>5.5</a:t>
                      </a:r>
                      <a:r>
                        <a:rPr kumimoji="1" lang="ja-JP" altLang="en-US" sz="2400" dirty="0" smtClean="0"/>
                        <a:t>（</a:t>
                      </a:r>
                      <a:r>
                        <a:rPr kumimoji="1" lang="en-US" altLang="ja-JP" sz="2400" dirty="0" smtClean="0"/>
                        <a:t>0.4</a:t>
                      </a:r>
                      <a:r>
                        <a:rPr kumimoji="1" lang="ja-JP" altLang="en-US" sz="2400" dirty="0" smtClean="0"/>
                        <a:t>億ｳｫﾝ）</a:t>
                      </a:r>
                      <a:endParaRPr kumimoji="1" lang="ja-JP" altLang="en-US" sz="2400" dirty="0"/>
                    </a:p>
                  </a:txBody>
                  <a:tcPr/>
                </a:tc>
                <a:tc>
                  <a:txBody>
                    <a:bodyPr/>
                    <a:lstStyle/>
                    <a:p>
                      <a:pPr algn="ctr"/>
                      <a:r>
                        <a:rPr kumimoji="1" lang="en-US" altLang="ja-JP" sz="2400" dirty="0" smtClean="0"/>
                        <a:t>0.2</a:t>
                      </a:r>
                      <a:endParaRPr kumimoji="1" lang="ja-JP" altLang="en-US" sz="2400" dirty="0"/>
                    </a:p>
                  </a:txBody>
                  <a:tcPr/>
                </a:tc>
                <a:tc>
                  <a:txBody>
                    <a:bodyPr/>
                    <a:lstStyle/>
                    <a:p>
                      <a:pPr algn="ctr"/>
                      <a:r>
                        <a:rPr kumimoji="1" lang="en-US" altLang="ja-JP" sz="2400" dirty="0" smtClean="0"/>
                        <a:t>1</a:t>
                      </a:r>
                      <a:endParaRPr kumimoji="1" lang="ja-JP" altLang="en-US" sz="2400" dirty="0"/>
                    </a:p>
                  </a:txBody>
                  <a:tcPr/>
                </a:tc>
              </a:tr>
              <a:tr h="552061">
                <a:tc>
                  <a:txBody>
                    <a:bodyPr/>
                    <a:lstStyle/>
                    <a:p>
                      <a:r>
                        <a:rPr kumimoji="1" lang="ja-JP" altLang="en-US" sz="2400" dirty="0" smtClean="0"/>
                        <a:t>廃棄物</a:t>
                      </a:r>
                      <a:endParaRPr kumimoji="1" lang="ja-JP" altLang="en-US" sz="2400" dirty="0"/>
                    </a:p>
                  </a:txBody>
                  <a:tcPr/>
                </a:tc>
                <a:tc>
                  <a:txBody>
                    <a:bodyPr/>
                    <a:lstStyle/>
                    <a:p>
                      <a:pPr algn="ctr"/>
                      <a:r>
                        <a:rPr kumimoji="1" lang="en-US" altLang="ja-JP" sz="2400" dirty="0" smtClean="0"/>
                        <a:t>10</a:t>
                      </a:r>
                      <a:endParaRPr kumimoji="1" lang="ja-JP" altLang="en-US" sz="2400" dirty="0"/>
                    </a:p>
                  </a:txBody>
                  <a:tcPr/>
                </a:tc>
                <a:tc>
                  <a:txBody>
                    <a:bodyPr/>
                    <a:lstStyle/>
                    <a:p>
                      <a:pPr algn="ctr"/>
                      <a:r>
                        <a:rPr kumimoji="1" lang="en-US" altLang="ja-JP" sz="2400" dirty="0" smtClean="0"/>
                        <a:t>2</a:t>
                      </a:r>
                      <a:r>
                        <a:rPr kumimoji="1" lang="ja-JP" altLang="en-US" sz="2400" dirty="0" smtClean="0"/>
                        <a:t>（</a:t>
                      </a:r>
                      <a:r>
                        <a:rPr kumimoji="1" lang="en-US" altLang="ja-JP" sz="2400" dirty="0" smtClean="0"/>
                        <a:t>0.25</a:t>
                      </a:r>
                      <a:r>
                        <a:rPr kumimoji="1" lang="ja-JP" altLang="en-US" sz="2400" dirty="0" smtClean="0"/>
                        <a:t>億ｳｫﾝ）</a:t>
                      </a:r>
                      <a:endParaRPr kumimoji="1" lang="ja-JP" altLang="en-US" sz="2400" dirty="0"/>
                    </a:p>
                  </a:txBody>
                  <a:tcPr/>
                </a:tc>
                <a:tc>
                  <a:txBody>
                    <a:bodyPr/>
                    <a:lstStyle/>
                    <a:p>
                      <a:pPr algn="ctr"/>
                      <a:r>
                        <a:rPr kumimoji="1" lang="en-US" altLang="ja-JP" sz="2400" dirty="0" smtClean="0"/>
                        <a:t>0.05</a:t>
                      </a:r>
                      <a:endParaRPr kumimoji="1" lang="ja-JP" altLang="en-US" sz="2400" dirty="0"/>
                    </a:p>
                  </a:txBody>
                  <a:tcPr/>
                </a:tc>
                <a:tc>
                  <a:txBody>
                    <a:bodyPr/>
                    <a:lstStyle/>
                    <a:p>
                      <a:pPr algn="ctr"/>
                      <a:r>
                        <a:rPr kumimoji="1" lang="en-US" altLang="ja-JP" sz="2400" dirty="0" smtClean="0"/>
                        <a:t>1</a:t>
                      </a:r>
                      <a:endParaRPr kumimoji="1" lang="ja-JP" altLang="en-US" sz="2400" dirty="0"/>
                    </a:p>
                  </a:txBody>
                  <a:tcPr/>
                </a:tc>
              </a:tr>
            </a:tbl>
          </a:graphicData>
        </a:graphic>
      </p:graphicFrame>
      <p:sp>
        <p:nvSpPr>
          <p:cNvPr id="5" name="テキスト ボックス 4"/>
          <p:cNvSpPr txBox="1"/>
          <p:nvPr/>
        </p:nvSpPr>
        <p:spPr>
          <a:xfrm>
            <a:off x="395536" y="11451"/>
            <a:ext cx="8834470" cy="830997"/>
          </a:xfrm>
          <a:prstGeom prst="rect">
            <a:avLst/>
          </a:prstGeom>
          <a:noFill/>
        </p:spPr>
        <p:txBody>
          <a:bodyPr wrap="none" rtlCol="0">
            <a:spAutoFit/>
          </a:bodyPr>
          <a:lstStyle/>
          <a:p>
            <a:r>
              <a:rPr lang="ja-JP" altLang="en-US" sz="2400" b="1" dirty="0" smtClean="0"/>
              <a:t>図表</a:t>
            </a:r>
            <a:r>
              <a:rPr lang="en-US" altLang="ja-JP" sz="2400" b="1" dirty="0"/>
              <a:t>6</a:t>
            </a:r>
            <a:r>
              <a:rPr lang="ja-JP" altLang="en-US" sz="2400" b="1" dirty="0" smtClean="0"/>
              <a:t>　</a:t>
            </a:r>
            <a:r>
              <a:rPr lang="ja-JP" altLang="en-US" sz="2400" b="1" dirty="0"/>
              <a:t>韓国</a:t>
            </a:r>
            <a:r>
              <a:rPr lang="ja-JP" altLang="en-US" sz="2400" b="1" dirty="0" smtClean="0"/>
              <a:t>の発電差額支援制度の再生可能エネルギー普及成果</a:t>
            </a:r>
            <a:endParaRPr lang="en-US" altLang="ja-JP" sz="2400" b="1" dirty="0" smtClean="0"/>
          </a:p>
          <a:p>
            <a:r>
              <a:rPr kumimoji="1" lang="ja-JP" altLang="en-US" sz="2400" b="1" dirty="0"/>
              <a:t>　</a:t>
            </a:r>
            <a:r>
              <a:rPr kumimoji="1" lang="ja-JP" altLang="en-US" sz="2400" b="1" dirty="0" smtClean="0"/>
              <a:t>　　　　　　　　　　（</a:t>
            </a:r>
            <a:r>
              <a:rPr kumimoji="1" lang="en-US" altLang="ja-JP" sz="2400" b="1" dirty="0" smtClean="0"/>
              <a:t>2002</a:t>
            </a:r>
            <a:r>
              <a:rPr kumimoji="1" lang="ja-JP" altLang="en-US" sz="2400" b="1" dirty="0" smtClean="0"/>
              <a:t>～</a:t>
            </a:r>
            <a:r>
              <a:rPr kumimoji="1" lang="en-US" altLang="ja-JP" sz="2400" b="1" dirty="0" smtClean="0"/>
              <a:t>2011</a:t>
            </a:r>
            <a:r>
              <a:rPr kumimoji="1" lang="ja-JP" altLang="en-US" sz="2400" b="1" dirty="0" smtClean="0"/>
              <a:t>年間累積実績）</a:t>
            </a:r>
            <a:endParaRPr kumimoji="1" lang="en-US" altLang="ja-JP" sz="2400" b="1" dirty="0" smtClean="0"/>
          </a:p>
        </p:txBody>
      </p:sp>
      <p:graphicFrame>
        <p:nvGraphicFramePr>
          <p:cNvPr id="2" name="表 1"/>
          <p:cNvGraphicFramePr>
            <a:graphicFrameLocks noGrp="1"/>
          </p:cNvGraphicFramePr>
          <p:nvPr>
            <p:extLst>
              <p:ext uri="{D42A27DB-BD31-4B8C-83A1-F6EECF244321}">
                <p14:modId xmlns:p14="http://schemas.microsoft.com/office/powerpoint/2010/main" val="83195867"/>
              </p:ext>
            </p:extLst>
          </p:nvPr>
        </p:nvGraphicFramePr>
        <p:xfrm>
          <a:off x="275146" y="5877272"/>
          <a:ext cx="8712970" cy="552061"/>
        </p:xfrm>
        <a:graphic>
          <a:graphicData uri="http://schemas.openxmlformats.org/drawingml/2006/table">
            <a:tbl>
              <a:tblPr firstRow="1" bandRow="1">
                <a:tableStyleId>{5C22544A-7EE6-4342-B048-85BDC9FD1C3A}</a:tableStyleId>
              </a:tblPr>
              <a:tblGrid>
                <a:gridCol w="1440160"/>
                <a:gridCol w="1416534"/>
                <a:gridCol w="2687922"/>
                <a:gridCol w="1584176"/>
                <a:gridCol w="1584178"/>
              </a:tblGrid>
              <a:tr h="552061">
                <a:tc>
                  <a:txBody>
                    <a:bodyPr/>
                    <a:lstStyle/>
                    <a:p>
                      <a:r>
                        <a:rPr kumimoji="1" lang="ja-JP" altLang="en-US" sz="2400" dirty="0" smtClean="0"/>
                        <a:t>合計</a:t>
                      </a:r>
                      <a:endParaRPr kumimoji="1" lang="ja-JP" altLang="en-US" sz="2400" dirty="0"/>
                    </a:p>
                  </a:txBody>
                  <a:tcPr/>
                </a:tc>
                <a:tc>
                  <a:txBody>
                    <a:bodyPr/>
                    <a:lstStyle/>
                    <a:p>
                      <a:pPr algn="ctr"/>
                      <a:r>
                        <a:rPr kumimoji="1" lang="en-US" altLang="ja-JP" sz="2400" dirty="0" smtClean="0"/>
                        <a:t>10,111</a:t>
                      </a:r>
                      <a:endParaRPr kumimoji="1" lang="ja-JP" altLang="en-US" sz="2400" dirty="0"/>
                    </a:p>
                  </a:txBody>
                  <a:tcPr/>
                </a:tc>
                <a:tc>
                  <a:txBody>
                    <a:bodyPr/>
                    <a:lstStyle/>
                    <a:p>
                      <a:pPr algn="ctr"/>
                      <a:r>
                        <a:rPr kumimoji="1" lang="en-US" altLang="ja-JP" sz="2400" dirty="0" smtClean="0"/>
                        <a:t>1,054</a:t>
                      </a:r>
                      <a:r>
                        <a:rPr kumimoji="1" lang="ja-JP" altLang="en-US" sz="2400" dirty="0" smtClean="0"/>
                        <a:t>（</a:t>
                      </a:r>
                      <a:r>
                        <a:rPr kumimoji="1" lang="en-US" altLang="ja-JP" sz="2400" dirty="0" smtClean="0"/>
                        <a:t>10.8</a:t>
                      </a:r>
                      <a:r>
                        <a:rPr kumimoji="1" lang="ja-JP" altLang="en-US" sz="2400" dirty="0" smtClean="0"/>
                        <a:t>億ｳｫﾝ）</a:t>
                      </a:r>
                      <a:endParaRPr kumimoji="1" lang="ja-JP" altLang="en-US" sz="2400" dirty="0"/>
                    </a:p>
                  </a:txBody>
                  <a:tcPr/>
                </a:tc>
                <a:tc>
                  <a:txBody>
                    <a:bodyPr/>
                    <a:lstStyle/>
                    <a:p>
                      <a:pPr algn="ctr"/>
                      <a:r>
                        <a:rPr kumimoji="1" lang="en-US" altLang="ja-JP" sz="2400" dirty="0" smtClean="0"/>
                        <a:t>1,141</a:t>
                      </a:r>
                      <a:endParaRPr kumimoji="1" lang="ja-JP" altLang="en-US" sz="2400" dirty="0"/>
                    </a:p>
                  </a:txBody>
                  <a:tcPr/>
                </a:tc>
                <a:tc>
                  <a:txBody>
                    <a:bodyPr/>
                    <a:lstStyle/>
                    <a:p>
                      <a:pPr algn="ctr"/>
                      <a:r>
                        <a:rPr kumimoji="1" lang="en-US" altLang="ja-JP" sz="2400" dirty="0" smtClean="0"/>
                        <a:t>2,128</a:t>
                      </a:r>
                      <a:endParaRPr kumimoji="1" lang="ja-JP" altLang="en-US" sz="2400" dirty="0"/>
                    </a:p>
                  </a:txBody>
                  <a:tcPr/>
                </a:tc>
              </a:tr>
            </a:tbl>
          </a:graphicData>
        </a:graphic>
      </p:graphicFrame>
      <p:sp>
        <p:nvSpPr>
          <p:cNvPr id="6" name="テキスト ボックス 5"/>
          <p:cNvSpPr txBox="1"/>
          <p:nvPr/>
        </p:nvSpPr>
        <p:spPr>
          <a:xfrm>
            <a:off x="418274" y="6309320"/>
            <a:ext cx="6143733" cy="738664"/>
          </a:xfrm>
          <a:prstGeom prst="rect">
            <a:avLst/>
          </a:prstGeom>
          <a:noFill/>
        </p:spPr>
        <p:txBody>
          <a:bodyPr wrap="none" rtlCol="0">
            <a:spAutoFit/>
          </a:bodyPr>
          <a:lstStyle/>
          <a:p>
            <a:r>
              <a:rPr kumimoji="1" lang="ja-JP" altLang="en-US" dirty="0" smtClean="0"/>
              <a:t>注：</a:t>
            </a:r>
            <a:r>
              <a:rPr lang="ja-JP" altLang="en-US" dirty="0" smtClean="0">
                <a:sym typeface="Wingdings" panose="05000000000000000000" pitchFamily="2" charset="2"/>
              </a:rPr>
              <a:t>（　　</a:t>
            </a:r>
            <a:r>
              <a:rPr kumimoji="1" lang="ja-JP" altLang="en-US" dirty="0" smtClean="0"/>
              <a:t>）内は、</a:t>
            </a:r>
            <a:r>
              <a:rPr kumimoji="1" lang="en-US" altLang="ja-JP" dirty="0" smtClean="0"/>
              <a:t>1MW</a:t>
            </a:r>
            <a:r>
              <a:rPr kumimoji="1" lang="ja-JP" altLang="en-US" dirty="0" smtClean="0"/>
              <a:t>当たり設置費用</a:t>
            </a:r>
            <a:endParaRPr kumimoji="1" lang="en-US" altLang="ja-JP" dirty="0" smtClean="0"/>
          </a:p>
          <a:p>
            <a:r>
              <a:rPr kumimoji="1" lang="en-US" altLang="ja-JP" sz="2400" dirty="0" smtClean="0"/>
              <a:t>Source: Korea Energy Management Corporation</a:t>
            </a:r>
            <a:endParaRPr kumimoji="1" lang="ja-JP" altLang="en-US" sz="2400" dirty="0"/>
          </a:p>
        </p:txBody>
      </p:sp>
    </p:spTree>
    <p:extLst>
      <p:ext uri="{BB962C8B-B14F-4D97-AF65-F5344CB8AC3E}">
        <p14:creationId xmlns:p14="http://schemas.microsoft.com/office/powerpoint/2010/main" val="95495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0283" y="1094140"/>
            <a:ext cx="8337104" cy="5000660"/>
          </a:xfrm>
        </p:spPr>
        <p:txBody>
          <a:bodyPr>
            <a:normAutofit/>
          </a:bodyPr>
          <a:lstStyle/>
          <a:p>
            <a:pPr marL="0" indent="0">
              <a:buNone/>
            </a:pPr>
            <a:r>
              <a:rPr lang="ja-JP" altLang="en-US" b="1" dirty="0" smtClean="0"/>
              <a:t>発電容量</a:t>
            </a:r>
            <a:r>
              <a:rPr lang="en-US" altLang="ja-JP" b="1" dirty="0" smtClean="0"/>
              <a:t>500MW</a:t>
            </a:r>
            <a:r>
              <a:rPr lang="ja-JP" altLang="en-US" b="1" dirty="0" smtClean="0"/>
              <a:t>以上の発電事業者は、毎年義務量以上の再生可能エネルギーを供給義務</a:t>
            </a:r>
            <a:endParaRPr lang="en-US" altLang="ja-JP" b="1" dirty="0" smtClean="0"/>
          </a:p>
          <a:p>
            <a:pPr marL="0" indent="0">
              <a:buNone/>
            </a:pPr>
            <a:r>
              <a:rPr lang="ja-JP" altLang="en-US" b="1" dirty="0" smtClean="0"/>
              <a:t>⇒</a:t>
            </a:r>
            <a:r>
              <a:rPr lang="en-US" altLang="ja-JP" sz="2800" b="1" dirty="0" smtClean="0"/>
              <a:t>13</a:t>
            </a:r>
            <a:r>
              <a:rPr lang="ja-JP" altLang="en-US" sz="2800" b="1" dirty="0"/>
              <a:t>発電</a:t>
            </a:r>
            <a:r>
              <a:rPr lang="ja-JP" altLang="en-US" sz="2800" b="1" dirty="0" smtClean="0"/>
              <a:t>事業者</a:t>
            </a:r>
            <a:r>
              <a:rPr lang="en-US" altLang="ja-JP" sz="2800" b="1" dirty="0" smtClean="0"/>
              <a:t>(5</a:t>
            </a:r>
            <a:r>
              <a:rPr lang="ja-JP" altLang="en-US" sz="2800" b="1" dirty="0" err="1" smtClean="0"/>
              <a:t>つの</a:t>
            </a:r>
            <a:r>
              <a:rPr lang="ja-JP" altLang="en-US" sz="2800" b="1" dirty="0" smtClean="0"/>
              <a:t>民間事業者含む</a:t>
            </a:r>
            <a:r>
              <a:rPr lang="en-US" altLang="ja-JP" sz="2800" b="1" dirty="0" smtClean="0"/>
              <a:t> )</a:t>
            </a:r>
          </a:p>
          <a:p>
            <a:pPr marL="0" indent="0">
              <a:buNone/>
            </a:pPr>
            <a:endParaRPr lang="en-US" altLang="ja-JP" b="1" dirty="0" smtClean="0"/>
          </a:p>
          <a:p>
            <a:pPr marL="0" indent="0">
              <a:buNone/>
            </a:pPr>
            <a:endParaRPr lang="en-US" altLang="ja-JP" b="1" dirty="0" smtClean="0"/>
          </a:p>
          <a:p>
            <a:pPr marL="0" indent="0">
              <a:buNone/>
            </a:pPr>
            <a:r>
              <a:rPr lang="ja-JP" altLang="en-US" b="1" dirty="0" smtClean="0"/>
              <a:t>義務供給量（率）は、</a:t>
            </a:r>
            <a:r>
              <a:rPr lang="en-US" altLang="ja-JP" b="1" dirty="0" smtClean="0"/>
              <a:t>2012</a:t>
            </a:r>
            <a:r>
              <a:rPr lang="ja-JP" altLang="en-US" b="1" dirty="0" smtClean="0"/>
              <a:t>年に</a:t>
            </a:r>
            <a:r>
              <a:rPr lang="en-US" altLang="ja-JP" b="1" dirty="0" smtClean="0"/>
              <a:t>2.5%</a:t>
            </a:r>
            <a:r>
              <a:rPr lang="ja-JP" altLang="en-US" b="1" dirty="0" err="1" smtClean="0"/>
              <a:t>、</a:t>
            </a:r>
            <a:r>
              <a:rPr lang="en-US" altLang="ja-JP" b="1" dirty="0" smtClean="0"/>
              <a:t>2020</a:t>
            </a:r>
            <a:r>
              <a:rPr lang="ja-JP" altLang="en-US" b="1" dirty="0" smtClean="0"/>
              <a:t>年には</a:t>
            </a:r>
            <a:r>
              <a:rPr lang="en-US" altLang="ja-JP" b="1" dirty="0" smtClean="0"/>
              <a:t>10.0%. </a:t>
            </a:r>
            <a:r>
              <a:rPr lang="ja-JP" altLang="en-US" b="1" dirty="0" smtClean="0"/>
              <a:t>太陽光発電には特別義務供給量が適用</a:t>
            </a:r>
            <a:r>
              <a:rPr lang="en-US" altLang="ja-JP" b="1" dirty="0" smtClean="0"/>
              <a:t>  </a:t>
            </a:r>
          </a:p>
        </p:txBody>
      </p:sp>
      <p:sp>
        <p:nvSpPr>
          <p:cNvPr id="4" name="正方形/長方形 3"/>
          <p:cNvSpPr/>
          <p:nvPr/>
        </p:nvSpPr>
        <p:spPr>
          <a:xfrm>
            <a:off x="1085418" y="199846"/>
            <a:ext cx="6800260" cy="646331"/>
          </a:xfrm>
          <a:prstGeom prst="rect">
            <a:avLst/>
          </a:prstGeom>
        </p:spPr>
        <p:txBody>
          <a:bodyPr wrap="none">
            <a:spAutoFit/>
          </a:bodyPr>
          <a:lstStyle/>
          <a:p>
            <a:r>
              <a:rPr lang="en-US" altLang="ja-JP" sz="3600" b="1" dirty="0">
                <a:latin typeface="+mj-lt"/>
              </a:rPr>
              <a:t>3-2.</a:t>
            </a:r>
            <a:r>
              <a:rPr lang="en-US" altLang="ja-JP" sz="3600" b="1" dirty="0" smtClean="0">
                <a:latin typeface="+mj-lt"/>
              </a:rPr>
              <a:t>  </a:t>
            </a:r>
            <a:r>
              <a:rPr lang="ja-JP" altLang="en-US" sz="3600" b="1" dirty="0">
                <a:latin typeface="+mj-lt"/>
              </a:rPr>
              <a:t>韓国</a:t>
            </a:r>
            <a:r>
              <a:rPr lang="ja-JP" altLang="en-US" sz="3600" b="1" dirty="0" smtClean="0">
                <a:latin typeface="+mj-lt"/>
              </a:rPr>
              <a:t>の</a:t>
            </a:r>
            <a:r>
              <a:rPr lang="en-US" altLang="ja-JP" sz="3600" b="1" dirty="0" smtClean="0">
                <a:latin typeface="+mj-lt"/>
              </a:rPr>
              <a:t>RPS</a:t>
            </a:r>
            <a:r>
              <a:rPr lang="ja-JP" altLang="en-US" sz="3600" b="1" dirty="0" smtClean="0">
                <a:latin typeface="+mj-lt"/>
              </a:rPr>
              <a:t>制度（</a:t>
            </a:r>
            <a:r>
              <a:rPr lang="en-US" altLang="ja-JP" sz="3600" b="1" dirty="0" smtClean="0">
                <a:latin typeface="+mj-lt"/>
              </a:rPr>
              <a:t>2012</a:t>
            </a:r>
            <a:r>
              <a:rPr lang="ja-JP" altLang="en-US" sz="3600" b="1" dirty="0" smtClean="0">
                <a:latin typeface="+mj-lt"/>
              </a:rPr>
              <a:t>年～　）</a:t>
            </a:r>
            <a:endParaRPr lang="ja-JP" altLang="en-US" sz="3600" b="1" dirty="0">
              <a:latin typeface="+mj-lt"/>
            </a:endParaRPr>
          </a:p>
        </p:txBody>
      </p:sp>
      <p:sp>
        <p:nvSpPr>
          <p:cNvPr id="5" name="星 6 4"/>
          <p:cNvSpPr/>
          <p:nvPr/>
        </p:nvSpPr>
        <p:spPr>
          <a:xfrm>
            <a:off x="273841" y="109414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6 5"/>
          <p:cNvSpPr/>
          <p:nvPr/>
        </p:nvSpPr>
        <p:spPr>
          <a:xfrm>
            <a:off x="262321" y="405604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88689" y="5570537"/>
            <a:ext cx="7922440" cy="830997"/>
          </a:xfrm>
          <a:prstGeom prst="rect">
            <a:avLst/>
          </a:prstGeom>
        </p:spPr>
        <p:txBody>
          <a:bodyPr wrap="square">
            <a:spAutoFit/>
          </a:bodyPr>
          <a:lstStyle/>
          <a:p>
            <a:pPr lvl="2"/>
            <a:r>
              <a:rPr lang="ja-JP" altLang="en-US" sz="2400" b="1" dirty="0" smtClean="0">
                <a:ea typeface="Batang" panose="02030600000101010101" pitchFamily="18" charset="-127"/>
                <a:cs typeface="Times New Roman" panose="02020603050405020304" pitchFamily="18" charset="0"/>
                <a:sym typeface="Wingdings" pitchFamily="2" charset="2"/>
              </a:rPr>
              <a:t>再生可能エネルギー発電事業者には、</a:t>
            </a:r>
            <a:r>
              <a:rPr lang="en-US" altLang="ko-KR" sz="2400" b="1" dirty="0" smtClean="0">
                <a:ea typeface="Batang" panose="02030600000101010101" pitchFamily="18" charset="-127"/>
                <a:cs typeface="Times New Roman" panose="02020603050405020304" pitchFamily="18" charset="0"/>
                <a:sym typeface="Wingdings" pitchFamily="2" charset="2"/>
              </a:rPr>
              <a:t> </a:t>
            </a:r>
            <a:r>
              <a:rPr lang="en-US" altLang="ko-KR" sz="2400" b="1" dirty="0">
                <a:ea typeface="Batang" panose="02030600000101010101" pitchFamily="18" charset="-127"/>
                <a:cs typeface="Times New Roman" panose="02020603050405020304" pitchFamily="18" charset="0"/>
                <a:sym typeface="Wingdings" pitchFamily="2" charset="2"/>
              </a:rPr>
              <a:t>R</a:t>
            </a:r>
            <a:r>
              <a:rPr lang="en-US" altLang="ko-KR" sz="2400" b="1" dirty="0" smtClean="0">
                <a:ea typeface="Batang" panose="02030600000101010101" pitchFamily="18" charset="-127"/>
                <a:cs typeface="Times New Roman" panose="02020603050405020304" pitchFamily="18" charset="0"/>
                <a:sym typeface="Wingdings" pitchFamily="2" charset="2"/>
              </a:rPr>
              <a:t>enewable </a:t>
            </a:r>
            <a:r>
              <a:rPr lang="en-US" altLang="ko-KR" sz="2400" b="1" dirty="0">
                <a:ea typeface="Batang" panose="02030600000101010101" pitchFamily="18" charset="-127"/>
                <a:cs typeface="Times New Roman" panose="02020603050405020304" pitchFamily="18" charset="0"/>
                <a:sym typeface="Wingdings" pitchFamily="2" charset="2"/>
              </a:rPr>
              <a:t>E</a:t>
            </a:r>
            <a:r>
              <a:rPr lang="en-US" altLang="ko-KR" sz="2400" b="1" dirty="0" smtClean="0">
                <a:ea typeface="Batang" panose="02030600000101010101" pitchFamily="18" charset="-127"/>
                <a:cs typeface="Times New Roman" panose="02020603050405020304" pitchFamily="18" charset="0"/>
                <a:sym typeface="Wingdings" pitchFamily="2" charset="2"/>
              </a:rPr>
              <a:t>nergy </a:t>
            </a:r>
            <a:r>
              <a:rPr lang="en-US" altLang="ko-KR" sz="2400" b="1" dirty="0">
                <a:ea typeface="Batang" panose="02030600000101010101" pitchFamily="18" charset="-127"/>
                <a:cs typeface="Times New Roman" panose="02020603050405020304" pitchFamily="18" charset="0"/>
                <a:sym typeface="Wingdings" pitchFamily="2" charset="2"/>
              </a:rPr>
              <a:t>C</a:t>
            </a:r>
            <a:r>
              <a:rPr lang="en-US" altLang="ko-KR" sz="2400" b="1" dirty="0" smtClean="0">
                <a:ea typeface="Batang" panose="02030600000101010101" pitchFamily="18" charset="-127"/>
                <a:cs typeface="Times New Roman" panose="02020603050405020304" pitchFamily="18" charset="0"/>
                <a:sym typeface="Wingdings" pitchFamily="2" charset="2"/>
              </a:rPr>
              <a:t>ertificate(REC</a:t>
            </a:r>
            <a:r>
              <a:rPr lang="en-US" altLang="ko-KR" sz="2400" b="1" dirty="0">
                <a:ea typeface="Batang" panose="02030600000101010101" pitchFamily="18" charset="-127"/>
                <a:cs typeface="Times New Roman" panose="02020603050405020304" pitchFamily="18" charset="0"/>
                <a:sym typeface="Wingdings" pitchFamily="2" charset="2"/>
              </a:rPr>
              <a:t>) </a:t>
            </a:r>
            <a:r>
              <a:rPr lang="ja-JP" altLang="en-US" sz="2400" b="1" dirty="0" smtClean="0">
                <a:ea typeface="Batang" panose="02030600000101010101" pitchFamily="18" charset="-127"/>
                <a:cs typeface="Times New Roman" panose="02020603050405020304" pitchFamily="18" charset="0"/>
                <a:sym typeface="Wingdings" pitchFamily="2" charset="2"/>
              </a:rPr>
              <a:t>の発行、流通を認める</a:t>
            </a:r>
            <a:endParaRPr lang="en-US" altLang="ko-KR" sz="2400" b="1" dirty="0">
              <a:ea typeface="Batang" panose="02030600000101010101" pitchFamily="18" charset="-127"/>
              <a:cs typeface="Times New Roman" panose="02020603050405020304" pitchFamily="18" charset="0"/>
              <a:sym typeface="Wingdings" pitchFamily="2" charset="2"/>
            </a:endParaRPr>
          </a:p>
        </p:txBody>
      </p:sp>
      <p:sp>
        <p:nvSpPr>
          <p:cNvPr id="7" name="正方形/長方形 6"/>
          <p:cNvSpPr/>
          <p:nvPr/>
        </p:nvSpPr>
        <p:spPr>
          <a:xfrm>
            <a:off x="759717" y="5570537"/>
            <a:ext cx="492443" cy="461665"/>
          </a:xfrm>
          <a:prstGeom prst="rect">
            <a:avLst/>
          </a:prstGeom>
        </p:spPr>
        <p:txBody>
          <a:bodyPr wrap="none">
            <a:spAutoFit/>
          </a:bodyPr>
          <a:lstStyle/>
          <a:p>
            <a:r>
              <a:rPr lang="ja-JP" altLang="en-US" sz="2400" dirty="0">
                <a:solidFill>
                  <a:srgbClr val="FF0000"/>
                </a:solidFill>
              </a:rPr>
              <a:t>⇒</a:t>
            </a:r>
            <a:endParaRPr lang="ja-JP" altLang="en-US" sz="2400" dirty="0"/>
          </a:p>
        </p:txBody>
      </p:sp>
      <p:sp>
        <p:nvSpPr>
          <p:cNvPr id="8" name="角丸四角形 7"/>
          <p:cNvSpPr/>
          <p:nvPr/>
        </p:nvSpPr>
        <p:spPr>
          <a:xfrm>
            <a:off x="110591" y="999872"/>
            <a:ext cx="9033409" cy="2572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0591" y="3826400"/>
            <a:ext cx="9033409" cy="2751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5262" y="840674"/>
            <a:ext cx="8229600" cy="5383500"/>
          </a:xfrm>
        </p:spPr>
        <p:txBody>
          <a:bodyPr>
            <a:normAutofit/>
          </a:bodyPr>
          <a:lstStyle/>
          <a:p>
            <a:pPr>
              <a:buNone/>
            </a:pPr>
            <a:endParaRPr lang="en-US" altLang="ja-JP" sz="18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2400" dirty="0" smtClean="0"/>
          </a:p>
          <a:p>
            <a:pPr>
              <a:buNone/>
            </a:pPr>
            <a:endParaRPr lang="en-US" altLang="ja-JP" sz="2400" dirty="0"/>
          </a:p>
          <a:p>
            <a:pPr>
              <a:buNone/>
            </a:pPr>
            <a:endParaRPr lang="en-US" altLang="ja-JP" sz="2400" dirty="0" smtClean="0"/>
          </a:p>
          <a:p>
            <a:pPr>
              <a:buNone/>
            </a:pPr>
            <a:endParaRPr lang="en-US" altLang="ja-JP" sz="2400" dirty="0" smtClean="0"/>
          </a:p>
          <a:p>
            <a:pPr>
              <a:buNone/>
            </a:pPr>
            <a:endParaRPr lang="en-US" altLang="ja-JP" sz="1800" dirty="0"/>
          </a:p>
          <a:p>
            <a:pPr>
              <a:buNone/>
            </a:pPr>
            <a:endParaRPr lang="en-US" altLang="ja-JP" sz="18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ko-KR" sz="1400" dirty="0" smtClean="0"/>
          </a:p>
          <a:p>
            <a:pPr>
              <a:buNone/>
            </a:pPr>
            <a:endParaRPr lang="en-US" altLang="ko-KR" sz="1400" dirty="0" smtClean="0"/>
          </a:p>
          <a:p>
            <a:pPr>
              <a:buNone/>
            </a:pPr>
            <a:endParaRPr lang="en-US" altLang="ko-KR" sz="1400" dirty="0" smtClean="0"/>
          </a:p>
        </p:txBody>
      </p:sp>
      <p:graphicFrame>
        <p:nvGraphicFramePr>
          <p:cNvPr id="4" name="표 3"/>
          <p:cNvGraphicFramePr>
            <a:graphicFrameLocks noGrp="1"/>
          </p:cNvGraphicFramePr>
          <p:nvPr>
            <p:extLst>
              <p:ext uri="{D42A27DB-BD31-4B8C-83A1-F6EECF244321}">
                <p14:modId xmlns:p14="http://schemas.microsoft.com/office/powerpoint/2010/main" val="546993900"/>
              </p:ext>
            </p:extLst>
          </p:nvPr>
        </p:nvGraphicFramePr>
        <p:xfrm>
          <a:off x="2" y="792400"/>
          <a:ext cx="9143997" cy="1619912"/>
        </p:xfrm>
        <a:graphic>
          <a:graphicData uri="http://schemas.openxmlformats.org/drawingml/2006/table">
            <a:tbl>
              <a:tblPr firstRow="1" bandRow="1">
                <a:tableStyleId>{5C22544A-7EE6-4342-B048-85BDC9FD1C3A}</a:tableStyleId>
              </a:tblPr>
              <a:tblGrid>
                <a:gridCol w="1619670"/>
                <a:gridCol w="720080"/>
                <a:gridCol w="720080"/>
                <a:gridCol w="648072"/>
                <a:gridCol w="648072"/>
                <a:gridCol w="648072"/>
                <a:gridCol w="648072"/>
                <a:gridCol w="648072"/>
                <a:gridCol w="686238"/>
                <a:gridCol w="690422"/>
                <a:gridCol w="690422"/>
                <a:gridCol w="776725"/>
              </a:tblGrid>
              <a:tr h="705512">
                <a:tc>
                  <a:txBody>
                    <a:bodyPr/>
                    <a:lstStyle/>
                    <a:p>
                      <a:pPr algn="ctr" latinLnBrk="1"/>
                      <a:r>
                        <a:rPr lang="en-US" altLang="ja-JP" sz="1800" dirty="0" smtClean="0"/>
                        <a:t>year</a:t>
                      </a:r>
                      <a:endParaRPr lang="ko-KR" altLang="en-US" sz="1800" dirty="0"/>
                    </a:p>
                  </a:txBody>
                  <a:tcPr/>
                </a:tc>
                <a:tc>
                  <a:txBody>
                    <a:bodyPr/>
                    <a:lstStyle/>
                    <a:p>
                      <a:pPr algn="ctr" latinLnBrk="1"/>
                      <a:r>
                        <a:rPr lang="en-US" altLang="ja-JP" sz="1800" dirty="0" smtClean="0"/>
                        <a:t>2012</a:t>
                      </a:r>
                      <a:endParaRPr lang="ko-KR" altLang="en-US" sz="1800" dirty="0"/>
                    </a:p>
                  </a:txBody>
                  <a:tcPr/>
                </a:tc>
                <a:tc>
                  <a:txBody>
                    <a:bodyPr/>
                    <a:lstStyle/>
                    <a:p>
                      <a:pPr algn="ctr" latinLnBrk="1"/>
                      <a:r>
                        <a:rPr lang="en-US" altLang="ja-JP" sz="1800" dirty="0" smtClean="0"/>
                        <a:t>2013</a:t>
                      </a:r>
                      <a:endParaRPr lang="ko-KR" altLang="en-US" sz="1800" dirty="0"/>
                    </a:p>
                  </a:txBody>
                  <a:tcPr/>
                </a:tc>
                <a:tc>
                  <a:txBody>
                    <a:bodyPr/>
                    <a:lstStyle/>
                    <a:p>
                      <a:pPr algn="ctr" latinLnBrk="1"/>
                      <a:r>
                        <a:rPr lang="en-US" altLang="ja-JP" sz="1800" dirty="0" smtClean="0"/>
                        <a:t>2014</a:t>
                      </a:r>
                      <a:endParaRPr lang="ko-KR" altLang="en-US" sz="1800" dirty="0"/>
                    </a:p>
                  </a:txBody>
                  <a:tcPr/>
                </a:tc>
                <a:tc>
                  <a:txBody>
                    <a:bodyPr/>
                    <a:lstStyle/>
                    <a:p>
                      <a:pPr algn="ctr" latinLnBrk="1"/>
                      <a:r>
                        <a:rPr lang="en-US" altLang="ja-JP" sz="1800" dirty="0" smtClean="0"/>
                        <a:t>2015</a:t>
                      </a:r>
                      <a:endParaRPr lang="ko-KR" altLang="en-US" sz="1800" dirty="0"/>
                    </a:p>
                  </a:txBody>
                  <a:tcPr/>
                </a:tc>
                <a:tc>
                  <a:txBody>
                    <a:bodyPr/>
                    <a:lstStyle/>
                    <a:p>
                      <a:pPr algn="ctr" latinLnBrk="1"/>
                      <a:r>
                        <a:rPr lang="en-US" altLang="ja-JP" sz="1800" dirty="0" smtClean="0"/>
                        <a:t>2016</a:t>
                      </a:r>
                      <a:endParaRPr lang="ko-KR" altLang="en-US" sz="1800" dirty="0"/>
                    </a:p>
                  </a:txBody>
                  <a:tcPr/>
                </a:tc>
                <a:tc>
                  <a:txBody>
                    <a:bodyPr/>
                    <a:lstStyle/>
                    <a:p>
                      <a:pPr algn="ctr" latinLnBrk="1"/>
                      <a:r>
                        <a:rPr lang="en-US" altLang="ja-JP" sz="1800" dirty="0" smtClean="0"/>
                        <a:t>2017</a:t>
                      </a:r>
                      <a:endParaRPr lang="ko-KR" altLang="en-US" sz="1800" dirty="0"/>
                    </a:p>
                  </a:txBody>
                  <a:tcPr/>
                </a:tc>
                <a:tc>
                  <a:txBody>
                    <a:bodyPr/>
                    <a:lstStyle/>
                    <a:p>
                      <a:pPr algn="ctr" latinLnBrk="1"/>
                      <a:r>
                        <a:rPr lang="en-US" altLang="ja-JP" sz="1800" dirty="0" smtClean="0"/>
                        <a:t>2018</a:t>
                      </a:r>
                      <a:endParaRPr lang="ko-KR" altLang="en-US" sz="1800" dirty="0"/>
                    </a:p>
                  </a:txBody>
                  <a:tcPr/>
                </a:tc>
                <a:tc>
                  <a:txBody>
                    <a:bodyPr/>
                    <a:lstStyle/>
                    <a:p>
                      <a:pPr algn="ctr" latinLnBrk="1"/>
                      <a:r>
                        <a:rPr lang="en-US" altLang="ja-JP" sz="1800" dirty="0" smtClean="0"/>
                        <a:t>2019</a:t>
                      </a:r>
                      <a:endParaRPr lang="ko-KR" altLang="en-US" sz="1800" dirty="0"/>
                    </a:p>
                  </a:txBody>
                  <a:tcPr/>
                </a:tc>
                <a:tc>
                  <a:txBody>
                    <a:bodyPr/>
                    <a:lstStyle/>
                    <a:p>
                      <a:pPr algn="ctr" latinLnBrk="1"/>
                      <a:r>
                        <a:rPr lang="en-US" altLang="ja-JP" sz="1800" dirty="0" smtClean="0"/>
                        <a:t>2020</a:t>
                      </a:r>
                      <a:endParaRPr lang="ko-KR" altLang="en-US" sz="1800" dirty="0"/>
                    </a:p>
                  </a:txBody>
                  <a:tcPr/>
                </a:tc>
                <a:tc>
                  <a:txBody>
                    <a:bodyPr/>
                    <a:lstStyle/>
                    <a:p>
                      <a:pPr algn="ctr" latinLnBrk="1"/>
                      <a:r>
                        <a:rPr lang="en-US" altLang="ja-JP" sz="1800" dirty="0" smtClean="0"/>
                        <a:t>2021</a:t>
                      </a:r>
                      <a:endParaRPr lang="ko-KR" altLang="en-US" sz="1800" dirty="0"/>
                    </a:p>
                  </a:txBody>
                  <a:tcPr/>
                </a:tc>
                <a:tc>
                  <a:txBody>
                    <a:bodyPr/>
                    <a:lstStyle/>
                    <a:p>
                      <a:pPr algn="ctr" latinLnBrk="1"/>
                      <a:r>
                        <a:rPr lang="en-US" altLang="ja-JP" sz="1800" dirty="0" smtClean="0"/>
                        <a:t>2022</a:t>
                      </a:r>
                      <a:r>
                        <a:rPr lang="ja-JP" altLang="en-US" sz="1800" dirty="0" smtClean="0"/>
                        <a:t>～</a:t>
                      </a:r>
                      <a:endParaRPr lang="ko-KR" altLang="en-US" sz="1800" dirty="0"/>
                    </a:p>
                  </a:txBody>
                  <a:tcPr/>
                </a:tc>
              </a:tr>
              <a:tr h="779776">
                <a:tc>
                  <a:txBody>
                    <a:bodyPr/>
                    <a:lstStyle/>
                    <a:p>
                      <a:pPr algn="ctr" latinLnBrk="1"/>
                      <a:r>
                        <a:rPr lang="en-US" altLang="ko-KR" sz="1800" dirty="0" smtClean="0">
                          <a:latin typeface="+mn-lt"/>
                        </a:rPr>
                        <a:t>Renewable target</a:t>
                      </a:r>
                    </a:p>
                    <a:p>
                      <a:pPr algn="ctr" latinLnBrk="1"/>
                      <a:r>
                        <a:rPr lang="en-US" altLang="ko-KR" sz="1800" dirty="0" smtClean="0">
                          <a:latin typeface="+mn-lt"/>
                        </a:rPr>
                        <a:t>(%)</a:t>
                      </a:r>
                      <a:endParaRPr lang="ko-KR" altLang="en-US" sz="1800" dirty="0">
                        <a:latin typeface="+mn-lt"/>
                      </a:endParaRPr>
                    </a:p>
                  </a:txBody>
                  <a:tcPr/>
                </a:tc>
                <a:tc>
                  <a:txBody>
                    <a:bodyPr/>
                    <a:lstStyle/>
                    <a:p>
                      <a:pPr algn="ctr" latinLnBrk="1"/>
                      <a:r>
                        <a:rPr lang="en-US" altLang="ja-JP" sz="1800" dirty="0" smtClean="0"/>
                        <a:t>2.0</a:t>
                      </a:r>
                      <a:endParaRPr lang="ko-KR" altLang="en-US" sz="1800" dirty="0"/>
                    </a:p>
                  </a:txBody>
                  <a:tcPr/>
                </a:tc>
                <a:tc>
                  <a:txBody>
                    <a:bodyPr/>
                    <a:lstStyle/>
                    <a:p>
                      <a:pPr algn="ctr" latinLnBrk="1"/>
                      <a:r>
                        <a:rPr lang="en-US" altLang="ja-JP" sz="1800" dirty="0" smtClean="0"/>
                        <a:t>2.5</a:t>
                      </a:r>
                      <a:endParaRPr lang="ko-KR" altLang="en-US" sz="1800" dirty="0"/>
                    </a:p>
                  </a:txBody>
                  <a:tcPr/>
                </a:tc>
                <a:tc>
                  <a:txBody>
                    <a:bodyPr/>
                    <a:lstStyle/>
                    <a:p>
                      <a:pPr algn="ctr" latinLnBrk="1"/>
                      <a:r>
                        <a:rPr lang="en-US" altLang="ja-JP" sz="1800" dirty="0" smtClean="0"/>
                        <a:t>3.0</a:t>
                      </a:r>
                      <a:endParaRPr lang="ko-KR" altLang="en-US" sz="1800" dirty="0"/>
                    </a:p>
                  </a:txBody>
                  <a:tcPr/>
                </a:tc>
                <a:tc>
                  <a:txBody>
                    <a:bodyPr/>
                    <a:lstStyle/>
                    <a:p>
                      <a:pPr algn="ctr" latinLnBrk="1"/>
                      <a:r>
                        <a:rPr lang="en-US" altLang="ja-JP" sz="1800" dirty="0" smtClean="0"/>
                        <a:t>3.5</a:t>
                      </a:r>
                      <a:endParaRPr lang="ko-KR" altLang="en-US" sz="1800" dirty="0"/>
                    </a:p>
                  </a:txBody>
                  <a:tcPr/>
                </a:tc>
                <a:tc>
                  <a:txBody>
                    <a:bodyPr/>
                    <a:lstStyle/>
                    <a:p>
                      <a:pPr algn="ctr" latinLnBrk="1"/>
                      <a:r>
                        <a:rPr lang="en-US" altLang="ja-JP" sz="1800" dirty="0" smtClean="0"/>
                        <a:t>4.0</a:t>
                      </a:r>
                      <a:endParaRPr lang="ko-KR" altLang="en-US" sz="1800" dirty="0"/>
                    </a:p>
                  </a:txBody>
                  <a:tcPr/>
                </a:tc>
                <a:tc>
                  <a:txBody>
                    <a:bodyPr/>
                    <a:lstStyle/>
                    <a:p>
                      <a:pPr algn="ctr" latinLnBrk="1"/>
                      <a:r>
                        <a:rPr lang="en-US" altLang="ja-JP" sz="1800" dirty="0" smtClean="0"/>
                        <a:t>5.0</a:t>
                      </a:r>
                      <a:endParaRPr lang="ko-KR" altLang="en-US" sz="1800" dirty="0"/>
                    </a:p>
                  </a:txBody>
                  <a:tcPr/>
                </a:tc>
                <a:tc>
                  <a:txBody>
                    <a:bodyPr/>
                    <a:lstStyle/>
                    <a:p>
                      <a:pPr algn="ctr" latinLnBrk="1"/>
                      <a:r>
                        <a:rPr lang="en-US" altLang="ja-JP" sz="1800" dirty="0" smtClean="0"/>
                        <a:t>6.0</a:t>
                      </a:r>
                      <a:endParaRPr lang="ko-KR" altLang="en-US" sz="1800" dirty="0"/>
                    </a:p>
                  </a:txBody>
                  <a:tcPr/>
                </a:tc>
                <a:tc>
                  <a:txBody>
                    <a:bodyPr/>
                    <a:lstStyle/>
                    <a:p>
                      <a:pPr algn="ctr" latinLnBrk="1"/>
                      <a:r>
                        <a:rPr lang="en-US" altLang="ja-JP" sz="1800" dirty="0" smtClean="0"/>
                        <a:t>7.0</a:t>
                      </a:r>
                      <a:endParaRPr lang="ko-KR" altLang="en-US" sz="1800" dirty="0"/>
                    </a:p>
                  </a:txBody>
                  <a:tcPr/>
                </a:tc>
                <a:tc>
                  <a:txBody>
                    <a:bodyPr/>
                    <a:lstStyle/>
                    <a:p>
                      <a:pPr algn="ctr" latinLnBrk="1"/>
                      <a:r>
                        <a:rPr lang="en-US" altLang="ja-JP" sz="1800" dirty="0" smtClean="0"/>
                        <a:t>8.0</a:t>
                      </a:r>
                      <a:endParaRPr lang="ko-KR" altLang="en-US" sz="1800" dirty="0"/>
                    </a:p>
                  </a:txBody>
                  <a:tcPr/>
                </a:tc>
                <a:tc>
                  <a:txBody>
                    <a:bodyPr/>
                    <a:lstStyle/>
                    <a:p>
                      <a:pPr algn="ctr" latinLnBrk="1"/>
                      <a:r>
                        <a:rPr lang="en-US" altLang="ja-JP" sz="1800" dirty="0" smtClean="0"/>
                        <a:t>9.0</a:t>
                      </a:r>
                      <a:endParaRPr lang="ko-KR" altLang="en-US" sz="1800" dirty="0"/>
                    </a:p>
                  </a:txBody>
                  <a:tcPr/>
                </a:tc>
                <a:tc>
                  <a:txBody>
                    <a:bodyPr/>
                    <a:lstStyle/>
                    <a:p>
                      <a:pPr algn="ctr" latinLnBrk="1"/>
                      <a:r>
                        <a:rPr lang="en-US" altLang="ja-JP" sz="1800" dirty="0" smtClean="0"/>
                        <a:t>10.0</a:t>
                      </a:r>
                      <a:endParaRPr lang="ko-KR" altLang="en-US" sz="1800" dirty="0"/>
                    </a:p>
                  </a:txBody>
                  <a:tcPr/>
                </a:tc>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3182901481"/>
              </p:ext>
            </p:extLst>
          </p:nvPr>
        </p:nvGraphicFramePr>
        <p:xfrm>
          <a:off x="110922" y="4409154"/>
          <a:ext cx="8858280" cy="1479754"/>
        </p:xfrm>
        <a:graphic>
          <a:graphicData uri="http://schemas.openxmlformats.org/drawingml/2006/table">
            <a:tbl>
              <a:tblPr firstRow="1" bandRow="1">
                <a:tableStyleId>{5C22544A-7EE6-4342-B048-85BDC9FD1C3A}</a:tableStyleId>
              </a:tblPr>
              <a:tblGrid>
                <a:gridCol w="3089690"/>
                <a:gridCol w="1186721"/>
                <a:gridCol w="1221832"/>
                <a:gridCol w="1145467"/>
                <a:gridCol w="1069103"/>
                <a:gridCol w="1145467"/>
              </a:tblGrid>
              <a:tr h="471712">
                <a:tc>
                  <a:txBody>
                    <a:bodyPr/>
                    <a:lstStyle/>
                    <a:p>
                      <a:pPr algn="ctr" latinLnBrk="1"/>
                      <a:endParaRPr lang="ko-KR" altLang="en-US" sz="1800" dirty="0"/>
                    </a:p>
                  </a:txBody>
                  <a:tcPr/>
                </a:tc>
                <a:tc>
                  <a:txBody>
                    <a:bodyPr/>
                    <a:lstStyle/>
                    <a:p>
                      <a:pPr algn="ctr" latinLnBrk="1"/>
                      <a:r>
                        <a:rPr lang="en-US" altLang="ja-JP" sz="1600" dirty="0" smtClean="0"/>
                        <a:t>2012</a:t>
                      </a:r>
                      <a:endParaRPr lang="ko-KR" altLang="en-US" sz="1600" dirty="0"/>
                    </a:p>
                  </a:txBody>
                  <a:tcPr/>
                </a:tc>
                <a:tc>
                  <a:txBody>
                    <a:bodyPr/>
                    <a:lstStyle/>
                    <a:p>
                      <a:pPr algn="ctr" latinLnBrk="1"/>
                      <a:r>
                        <a:rPr lang="en-US" altLang="ja-JP" sz="1600" dirty="0" smtClean="0"/>
                        <a:t>2013</a:t>
                      </a:r>
                      <a:endParaRPr lang="ko-KR" altLang="en-US" sz="1600" dirty="0"/>
                    </a:p>
                  </a:txBody>
                  <a:tcPr/>
                </a:tc>
                <a:tc>
                  <a:txBody>
                    <a:bodyPr/>
                    <a:lstStyle/>
                    <a:p>
                      <a:pPr algn="ctr" latinLnBrk="1"/>
                      <a:r>
                        <a:rPr lang="en-US" altLang="ja-JP" sz="1600" dirty="0" smtClean="0"/>
                        <a:t>2014</a:t>
                      </a:r>
                      <a:endParaRPr lang="ko-KR" altLang="en-US" sz="1600" dirty="0"/>
                    </a:p>
                  </a:txBody>
                  <a:tcPr/>
                </a:tc>
                <a:tc>
                  <a:txBody>
                    <a:bodyPr/>
                    <a:lstStyle/>
                    <a:p>
                      <a:pPr algn="ctr" latinLnBrk="1"/>
                      <a:r>
                        <a:rPr lang="en-US" altLang="ja-JP" sz="1600" dirty="0" smtClean="0"/>
                        <a:t>2015</a:t>
                      </a:r>
                      <a:endParaRPr lang="ko-KR" altLang="en-US" sz="1600" dirty="0"/>
                    </a:p>
                  </a:txBody>
                  <a:tcPr/>
                </a:tc>
                <a:tc>
                  <a:txBody>
                    <a:bodyPr/>
                    <a:lstStyle/>
                    <a:p>
                      <a:pPr algn="ctr" latinLnBrk="1"/>
                      <a:r>
                        <a:rPr lang="en-US" altLang="ko-KR" sz="1600" dirty="0" smtClean="0"/>
                        <a:t>2016</a:t>
                      </a:r>
                      <a:endParaRPr lang="ko-KR" altLang="en-US" sz="1600" dirty="0"/>
                    </a:p>
                  </a:txBody>
                  <a:tcPr/>
                </a:tc>
              </a:tr>
              <a:tr h="504021">
                <a:tc>
                  <a:txBody>
                    <a:bodyPr/>
                    <a:lstStyle/>
                    <a:p>
                      <a:pPr algn="ctr" latinLnBrk="1"/>
                      <a:r>
                        <a:rPr lang="ja-JP" altLang="en-US" sz="1800" dirty="0" smtClean="0">
                          <a:latin typeface="+mn-lt"/>
                        </a:rPr>
                        <a:t>義務供給発電量（</a:t>
                      </a:r>
                      <a:r>
                        <a:rPr lang="en-US" altLang="ja-JP" sz="1800" dirty="0" err="1" smtClean="0">
                          <a:latin typeface="+mn-lt"/>
                        </a:rPr>
                        <a:t>GWh</a:t>
                      </a:r>
                      <a:r>
                        <a:rPr lang="ja-JP" altLang="en-US" sz="1800" dirty="0" smtClean="0">
                          <a:latin typeface="+mn-lt"/>
                        </a:rPr>
                        <a:t>）</a:t>
                      </a:r>
                      <a:endParaRPr lang="ko-KR" altLang="en-US" sz="1800" dirty="0">
                        <a:latin typeface="+mn-lt"/>
                      </a:endParaRPr>
                    </a:p>
                  </a:txBody>
                  <a:tcPr/>
                </a:tc>
                <a:tc>
                  <a:txBody>
                    <a:bodyPr/>
                    <a:lstStyle/>
                    <a:p>
                      <a:pPr algn="ctr" latinLnBrk="1"/>
                      <a:r>
                        <a:rPr lang="en-US" altLang="ja-JP" sz="2000" dirty="0" smtClean="0"/>
                        <a:t>276</a:t>
                      </a:r>
                      <a:endParaRPr lang="ko-KR" altLang="en-US" sz="2000" dirty="0"/>
                    </a:p>
                  </a:txBody>
                  <a:tcPr/>
                </a:tc>
                <a:tc>
                  <a:txBody>
                    <a:bodyPr/>
                    <a:lstStyle/>
                    <a:p>
                      <a:pPr algn="ctr" latinLnBrk="1"/>
                      <a:r>
                        <a:rPr lang="en-US" altLang="ko-KR" sz="2000" dirty="0" smtClean="0"/>
                        <a:t>723</a:t>
                      </a:r>
                      <a:endParaRPr lang="ko-KR" altLang="en-US" sz="2000" dirty="0"/>
                    </a:p>
                  </a:txBody>
                  <a:tcPr/>
                </a:tc>
                <a:tc>
                  <a:txBody>
                    <a:bodyPr/>
                    <a:lstStyle/>
                    <a:p>
                      <a:pPr algn="ctr" latinLnBrk="1"/>
                      <a:r>
                        <a:rPr lang="en-US" altLang="ko-KR" sz="2000" dirty="0" smtClean="0"/>
                        <a:t>1,156</a:t>
                      </a:r>
                      <a:endParaRPr lang="ko-KR" altLang="en-US" sz="2000" dirty="0"/>
                    </a:p>
                  </a:txBody>
                  <a:tcPr/>
                </a:tc>
                <a:tc>
                  <a:txBody>
                    <a:bodyPr/>
                    <a:lstStyle/>
                    <a:p>
                      <a:pPr algn="ctr" latinLnBrk="1"/>
                      <a:r>
                        <a:rPr lang="en-US" altLang="ko-KR" sz="2000" dirty="0" smtClean="0"/>
                        <a:t>1,577</a:t>
                      </a:r>
                      <a:endParaRPr lang="ko-KR" altLang="en-US" sz="2000" dirty="0"/>
                    </a:p>
                  </a:txBody>
                  <a:tcPr/>
                </a:tc>
                <a:tc>
                  <a:txBody>
                    <a:bodyPr/>
                    <a:lstStyle/>
                    <a:p>
                      <a:pPr algn="ctr" latinLnBrk="1"/>
                      <a:r>
                        <a:rPr lang="en-US" altLang="ko-KR" sz="2000" dirty="0" smtClean="0"/>
                        <a:t>1,577</a:t>
                      </a:r>
                      <a:endParaRPr lang="ko-KR" altLang="en-US" sz="2000" dirty="0"/>
                    </a:p>
                  </a:txBody>
                  <a:tcPr/>
                </a:tc>
              </a:tr>
              <a:tr h="504021">
                <a:tc>
                  <a:txBody>
                    <a:bodyPr/>
                    <a:lstStyle/>
                    <a:p>
                      <a:pPr algn="ctr" latinLnBrk="1"/>
                      <a:r>
                        <a:rPr lang="ja-JP" altLang="en-US" sz="1800" dirty="0" smtClean="0">
                          <a:latin typeface="+mn-lt"/>
                        </a:rPr>
                        <a:t>設備容量（</a:t>
                      </a:r>
                      <a:r>
                        <a:rPr lang="en-US" altLang="ja-JP" sz="1800" dirty="0" smtClean="0">
                          <a:latin typeface="+mn-lt"/>
                        </a:rPr>
                        <a:t>MW</a:t>
                      </a:r>
                      <a:r>
                        <a:rPr lang="ja-JP" altLang="en-US" sz="1800" dirty="0" smtClean="0">
                          <a:latin typeface="+mn-lt"/>
                        </a:rPr>
                        <a:t>）*</a:t>
                      </a:r>
                      <a:endParaRPr lang="ko-KR" altLang="en-US" sz="1800" dirty="0">
                        <a:latin typeface="+mn-lt"/>
                      </a:endParaRPr>
                    </a:p>
                  </a:txBody>
                  <a:tcPr/>
                </a:tc>
                <a:tc>
                  <a:txBody>
                    <a:bodyPr/>
                    <a:lstStyle/>
                    <a:p>
                      <a:pPr algn="ctr" latinLnBrk="1"/>
                      <a:r>
                        <a:rPr lang="en-US" altLang="ja-JP" sz="2000" dirty="0" smtClean="0"/>
                        <a:t>220</a:t>
                      </a:r>
                      <a:endParaRPr lang="ko-KR" altLang="en-US" sz="2000" dirty="0"/>
                    </a:p>
                  </a:txBody>
                  <a:tcPr/>
                </a:tc>
                <a:tc>
                  <a:txBody>
                    <a:bodyPr/>
                    <a:lstStyle/>
                    <a:p>
                      <a:pPr algn="ctr" latinLnBrk="1"/>
                      <a:r>
                        <a:rPr lang="en-US" altLang="ja-JP" sz="2000" dirty="0" smtClean="0"/>
                        <a:t>330</a:t>
                      </a:r>
                      <a:endParaRPr lang="ko-KR" altLang="en-US" sz="2000" dirty="0"/>
                    </a:p>
                  </a:txBody>
                  <a:tcPr/>
                </a:tc>
                <a:tc>
                  <a:txBody>
                    <a:bodyPr/>
                    <a:lstStyle/>
                    <a:p>
                      <a:pPr algn="ctr" latinLnBrk="1"/>
                      <a:r>
                        <a:rPr lang="en-US" altLang="ko-KR" sz="2000" dirty="0" smtClean="0"/>
                        <a:t>330</a:t>
                      </a:r>
                      <a:endParaRPr lang="ko-KR" altLang="en-US" sz="2000" dirty="0"/>
                    </a:p>
                  </a:txBody>
                  <a:tcPr/>
                </a:tc>
                <a:tc>
                  <a:txBody>
                    <a:bodyPr/>
                    <a:lstStyle/>
                    <a:p>
                      <a:pPr algn="ctr" latinLnBrk="1"/>
                      <a:r>
                        <a:rPr lang="en-US" altLang="ko-KR" sz="2000" dirty="0" smtClean="0"/>
                        <a:t>320</a:t>
                      </a:r>
                      <a:endParaRPr lang="ko-KR" altLang="en-US" sz="2000" dirty="0"/>
                    </a:p>
                  </a:txBody>
                  <a:tcPr/>
                </a:tc>
                <a:tc>
                  <a:txBody>
                    <a:bodyPr/>
                    <a:lstStyle/>
                    <a:p>
                      <a:pPr algn="ctr" latinLnBrk="1"/>
                      <a:r>
                        <a:rPr lang="en-US" altLang="ko-KR" sz="2000" dirty="0" smtClean="0"/>
                        <a:t>320</a:t>
                      </a:r>
                      <a:endParaRPr lang="ko-KR" altLang="en-US" sz="2000" dirty="0"/>
                    </a:p>
                  </a:txBody>
                  <a:tcPr/>
                </a:tc>
              </a:tr>
            </a:tbl>
          </a:graphicData>
        </a:graphic>
      </p:graphicFrame>
      <p:sp>
        <p:nvSpPr>
          <p:cNvPr id="8" name="タイトル 1"/>
          <p:cNvSpPr txBox="1">
            <a:spLocks/>
          </p:cNvSpPr>
          <p:nvPr/>
        </p:nvSpPr>
        <p:spPr>
          <a:xfrm>
            <a:off x="110922" y="48182"/>
            <a:ext cx="8858280" cy="714380"/>
          </a:xfrm>
          <a:prstGeom prst="rect">
            <a:avLst/>
          </a:prstGeom>
        </p:spPr>
        <p:txBody>
          <a:bodyPr vert="horz" lIns="91440" tIns="45720" rIns="91440" bIns="45720" rtlCol="0" anchor="ctr">
            <a:normAutofit fontScale="97500"/>
          </a:bodyPr>
          <a:lstStyle/>
          <a:p>
            <a:pPr lvl="0" algn="ctr">
              <a:spcBef>
                <a:spcPct val="0"/>
              </a:spcBef>
              <a:defRPr/>
            </a:pPr>
            <a:r>
              <a:rPr lang="ja-JP" altLang="en-US" sz="2400" b="1" dirty="0" smtClean="0">
                <a:latin typeface="+mj-lt"/>
              </a:rPr>
              <a:t>図表</a:t>
            </a:r>
            <a:r>
              <a:rPr lang="en-US" altLang="ja-JP" sz="2400" b="1" dirty="0" smtClean="0">
                <a:latin typeface="+mj-lt"/>
              </a:rPr>
              <a:t>7</a:t>
            </a:r>
            <a:r>
              <a:rPr lang="ja-JP" altLang="en-US" sz="2400" b="1" dirty="0" smtClean="0">
                <a:latin typeface="+mj-lt"/>
              </a:rPr>
              <a:t>　再生可能エネルギー義務供給目標</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タイトル 1"/>
          <p:cNvSpPr txBox="1">
            <a:spLocks/>
          </p:cNvSpPr>
          <p:nvPr/>
        </p:nvSpPr>
        <p:spPr>
          <a:xfrm>
            <a:off x="325220" y="5824276"/>
            <a:ext cx="8712572" cy="868346"/>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schemeClr val="tx1"/>
              </a:solidFill>
              <a:effectLst/>
              <a:uLnTx/>
              <a:uFillTx/>
              <a:ea typeface="+mj-ea"/>
              <a:cs typeface="+mj-cs"/>
            </a:endParaRPr>
          </a:p>
        </p:txBody>
      </p:sp>
      <p:sp>
        <p:nvSpPr>
          <p:cNvPr id="2" name="テキスト ボックス 1"/>
          <p:cNvSpPr txBox="1"/>
          <p:nvPr/>
        </p:nvSpPr>
        <p:spPr>
          <a:xfrm>
            <a:off x="205124" y="2375542"/>
            <a:ext cx="8829661" cy="1200329"/>
          </a:xfrm>
          <a:prstGeom prst="rect">
            <a:avLst/>
          </a:prstGeom>
          <a:noFill/>
        </p:spPr>
        <p:txBody>
          <a:bodyPr wrap="none" rtlCol="0">
            <a:spAutoFit/>
          </a:bodyPr>
          <a:lstStyle/>
          <a:p>
            <a:r>
              <a:rPr kumimoji="1" lang="ja-JP" altLang="en-US" dirty="0" smtClean="0"/>
              <a:t>注：義務供給率は、発電設備</a:t>
            </a:r>
            <a:r>
              <a:rPr kumimoji="1" lang="en-US" altLang="ja-JP" dirty="0" smtClean="0"/>
              <a:t>500MW</a:t>
            </a:r>
            <a:r>
              <a:rPr kumimoji="1" lang="ja-JP" altLang="en-US" dirty="0" smtClean="0"/>
              <a:t>以上を保有している発電事業者が生産する総発電</a:t>
            </a:r>
            <a:endParaRPr kumimoji="1" lang="en-US" altLang="ja-JP" dirty="0" smtClean="0"/>
          </a:p>
          <a:p>
            <a:r>
              <a:rPr lang="ja-JP" altLang="en-US" dirty="0"/>
              <a:t>　</a:t>
            </a:r>
            <a:r>
              <a:rPr lang="ja-JP" altLang="en-US" dirty="0" smtClean="0"/>
              <a:t>　　量の中で供給しなければならない再生可能エネルギー発電量の割合である。そして、</a:t>
            </a:r>
            <a:endParaRPr lang="en-US" altLang="ja-JP" dirty="0" smtClean="0"/>
          </a:p>
          <a:p>
            <a:r>
              <a:rPr kumimoji="1" lang="ja-JP" altLang="en-US" dirty="0"/>
              <a:t>　</a:t>
            </a:r>
            <a:r>
              <a:rPr kumimoji="1" lang="ja-JP" altLang="en-US" dirty="0" smtClean="0"/>
              <a:t>　　</a:t>
            </a:r>
            <a:r>
              <a:rPr kumimoji="1" lang="en-US" altLang="ja-JP" dirty="0" smtClean="0"/>
              <a:t>2013</a:t>
            </a:r>
            <a:r>
              <a:rPr kumimoji="1" lang="ja-JP" altLang="en-US" dirty="0" smtClean="0"/>
              <a:t>年の義務供給量は、</a:t>
            </a:r>
            <a:r>
              <a:rPr kumimoji="1" lang="en-US" altLang="ja-JP" dirty="0" smtClean="0"/>
              <a:t>9,120GWh</a:t>
            </a:r>
            <a:r>
              <a:rPr kumimoji="1" lang="ja-JP" altLang="en-US" dirty="0" smtClean="0"/>
              <a:t>であった。</a:t>
            </a:r>
            <a:endParaRPr kumimoji="1" lang="en-US" altLang="ja-JP" dirty="0" smtClean="0"/>
          </a:p>
          <a:p>
            <a:endParaRPr kumimoji="1" lang="ja-JP" altLang="en-US" dirty="0"/>
          </a:p>
        </p:txBody>
      </p:sp>
      <p:sp>
        <p:nvSpPr>
          <p:cNvPr id="10" name="タイトル 1"/>
          <p:cNvSpPr txBox="1">
            <a:spLocks/>
          </p:cNvSpPr>
          <p:nvPr/>
        </p:nvSpPr>
        <p:spPr>
          <a:xfrm>
            <a:off x="190814" y="3668245"/>
            <a:ext cx="8858280" cy="714380"/>
          </a:xfrm>
          <a:prstGeom prst="rect">
            <a:avLst/>
          </a:prstGeom>
        </p:spPr>
        <p:txBody>
          <a:bodyPr vert="horz" lIns="91440" tIns="45720" rIns="91440" bIns="45720" rtlCol="0" anchor="ctr">
            <a:normAutofit fontScale="97500"/>
          </a:bodyPr>
          <a:lstStyle/>
          <a:p>
            <a:pPr lvl="0" algn="ctr">
              <a:spcBef>
                <a:spcPct val="0"/>
              </a:spcBef>
              <a:defRPr/>
            </a:pPr>
            <a:r>
              <a:rPr lang="ja-JP" altLang="en-US" sz="2400" b="1" dirty="0" smtClean="0">
                <a:latin typeface="+mj-lt"/>
              </a:rPr>
              <a:t>図表８　太陽光発電の</a:t>
            </a:r>
            <a:r>
              <a:rPr lang="ja-JP" altLang="en-US" sz="2400" b="1" dirty="0">
                <a:latin typeface="+mj-lt"/>
              </a:rPr>
              <a:t>特別</a:t>
            </a:r>
            <a:r>
              <a:rPr lang="ja-JP" altLang="en-US" sz="2400" b="1" dirty="0" smtClean="0">
                <a:latin typeface="+mj-lt"/>
              </a:rPr>
              <a:t>義務供給目標</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タイトル 1"/>
          <p:cNvSpPr txBox="1">
            <a:spLocks/>
          </p:cNvSpPr>
          <p:nvPr/>
        </p:nvSpPr>
        <p:spPr>
          <a:xfrm>
            <a:off x="431428" y="5977976"/>
            <a:ext cx="8712572" cy="868346"/>
          </a:xfrm>
          <a:prstGeom prst="rect">
            <a:avLst/>
          </a:prstGeom>
        </p:spPr>
        <p:txBody>
          <a:bodyPr vert="horz" lIns="91440" tIns="45720" rIns="91440" bIns="45720" rtlCol="0" anchor="ctr">
            <a:normAutofit fontScale="9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ea typeface="+mj-ea"/>
                <a:cs typeface="+mj-cs"/>
              </a:rPr>
              <a:t>Note: </a:t>
            </a:r>
            <a:r>
              <a:rPr lang="en-US" altLang="ja-JP" sz="1600" dirty="0">
                <a:solidFill>
                  <a:srgbClr val="FF0000"/>
                </a:solidFill>
                <a:ea typeface="+mj-ea"/>
                <a:cs typeface="+mj-cs"/>
              </a:rPr>
              <a:t>P</a:t>
            </a:r>
            <a:r>
              <a:rPr kumimoji="1" lang="en-US" altLang="ja-JP" sz="1600" b="0" i="0" u="none" strike="noStrike" kern="1200" cap="none" spc="0" normalizeH="0" baseline="0" noProof="0" dirty="0" err="1" smtClean="0">
                <a:ln>
                  <a:noFill/>
                </a:ln>
                <a:solidFill>
                  <a:srgbClr val="FF0000"/>
                </a:solidFill>
                <a:effectLst/>
                <a:uLnTx/>
                <a:uFillTx/>
                <a:ea typeface="+mj-ea"/>
                <a:cs typeface="+mj-cs"/>
              </a:rPr>
              <a:t>ower</a:t>
            </a:r>
            <a:r>
              <a:rPr kumimoji="1" lang="en-US" altLang="ja-JP" sz="1600" b="0" i="0" u="none" strike="noStrike" kern="1200" cap="none" spc="0" normalizeH="0" baseline="0" noProof="0" dirty="0" smtClean="0">
                <a:ln>
                  <a:noFill/>
                </a:ln>
                <a:solidFill>
                  <a:srgbClr val="FF0000"/>
                </a:solidFill>
                <a:effectLst/>
                <a:uLnTx/>
                <a:uFillTx/>
                <a:ea typeface="+mj-ea"/>
                <a:cs typeface="+mj-cs"/>
              </a:rPr>
              <a:t> companies</a:t>
            </a:r>
            <a:r>
              <a:rPr kumimoji="1" lang="en-US" altLang="ja-JP" sz="1600" b="0" i="0" u="none" strike="noStrike" kern="1200" cap="none" spc="0" normalizeH="0" noProof="0" dirty="0" smtClean="0">
                <a:ln>
                  <a:noFill/>
                </a:ln>
                <a:solidFill>
                  <a:srgbClr val="FF0000"/>
                </a:solidFill>
                <a:effectLst/>
                <a:uLnTx/>
                <a:uFillTx/>
                <a:ea typeface="+mj-ea"/>
                <a:cs typeface="+mj-cs"/>
              </a:rPr>
              <a:t> which have  5GW capacity should purchase more than 50% of extraordinary obligation supply </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1600" dirty="0">
                <a:solidFill>
                  <a:srgbClr val="FF0000"/>
                </a:solidFill>
                <a:ea typeface="+mj-ea"/>
                <a:cs typeface="+mj-cs"/>
              </a:rPr>
              <a:t> </a:t>
            </a:r>
            <a:r>
              <a:rPr lang="en-US" altLang="ja-JP" sz="1600" dirty="0" smtClean="0">
                <a:solidFill>
                  <a:srgbClr val="FF0000"/>
                </a:solidFill>
                <a:ea typeface="+mj-ea"/>
                <a:cs typeface="+mj-cs"/>
              </a:rPr>
              <a:t>           </a:t>
            </a:r>
            <a:r>
              <a:rPr kumimoji="1" lang="en-US" altLang="ja-JP" sz="1600" b="0" i="0" u="none" strike="noStrike" kern="1200" cap="none" spc="0" normalizeH="0" noProof="0" dirty="0" smtClean="0">
                <a:ln>
                  <a:noFill/>
                </a:ln>
                <a:solidFill>
                  <a:srgbClr val="FF0000"/>
                </a:solidFill>
                <a:effectLst/>
                <a:uLnTx/>
                <a:uFillTx/>
                <a:ea typeface="+mj-ea"/>
                <a:cs typeface="+mj-cs"/>
              </a:rPr>
              <a:t>target for solar PV from the generators under 5 GW by long term contract over 12 years.  </a:t>
            </a:r>
          </a:p>
          <a:p>
            <a:pPr lvl="0">
              <a:spcBef>
                <a:spcPct val="0"/>
              </a:spcBef>
              <a:defRPr/>
            </a:pPr>
            <a:r>
              <a:rPr kumimoji="1" lang="en-US" altLang="ja-JP" sz="1600" b="0" i="0" u="none" strike="noStrike" kern="1200" cap="none" spc="0" normalizeH="0" noProof="0" dirty="0" smtClean="0">
                <a:ln>
                  <a:noFill/>
                </a:ln>
                <a:solidFill>
                  <a:schemeClr val="tx1"/>
                </a:solidFill>
                <a:effectLst/>
                <a:uLnTx/>
                <a:uFillTx/>
                <a:ea typeface="+mj-ea"/>
                <a:cs typeface="+mj-cs"/>
              </a:rPr>
              <a:t>Source:  </a:t>
            </a:r>
            <a:r>
              <a:rPr lang="en-US" sz="1600" dirty="0" smtClean="0"/>
              <a:t>Ministry of Trade, Industry and Energy</a:t>
            </a:r>
            <a:r>
              <a:rPr lang="ja-JP" altLang="en-US" sz="1600" dirty="0" smtClean="0"/>
              <a:t>（</a:t>
            </a:r>
            <a:r>
              <a:rPr lang="en-US" altLang="ja-JP" sz="1600" dirty="0" smtClean="0"/>
              <a:t>2014</a:t>
            </a:r>
            <a:r>
              <a:rPr lang="ja-JP" altLang="en-US" sz="1600" dirty="0" smtClean="0"/>
              <a:t>）</a:t>
            </a:r>
            <a:endParaRPr kumimoji="1" lang="en-US" altLang="ja-JP" sz="1600" b="0" i="0" u="none" strike="noStrike" kern="1200" cap="none" spc="0" normalizeH="0" baseline="0" noProof="0" dirty="0" smtClean="0">
              <a:ln>
                <a:noFill/>
              </a:ln>
              <a:solidFill>
                <a:schemeClr val="tx1"/>
              </a:solidFill>
              <a:effectLst/>
              <a:uLnTx/>
              <a:uFillTx/>
              <a:ea typeface="+mj-ea"/>
              <a:cs typeface="+mj-cs"/>
            </a:endParaRPr>
          </a:p>
        </p:txBody>
      </p:sp>
      <p:sp>
        <p:nvSpPr>
          <p:cNvPr id="7" name="正方形/長方形 6"/>
          <p:cNvSpPr/>
          <p:nvPr/>
        </p:nvSpPr>
        <p:spPr>
          <a:xfrm>
            <a:off x="230793" y="3252726"/>
            <a:ext cx="6174432" cy="369332"/>
          </a:xfrm>
          <a:prstGeom prst="rect">
            <a:avLst/>
          </a:prstGeom>
        </p:spPr>
        <p:txBody>
          <a:bodyPr wrap="square">
            <a:spAutoFit/>
          </a:bodyPr>
          <a:lstStyle/>
          <a:p>
            <a:pPr lvl="0">
              <a:spcBef>
                <a:spcPct val="0"/>
              </a:spcBef>
              <a:defRPr/>
            </a:pPr>
            <a:r>
              <a:rPr lang="en-US" altLang="ja-JP" dirty="0"/>
              <a:t>Source:  Ministry of Trade, Industry and Energy</a:t>
            </a:r>
            <a:r>
              <a:rPr lang="ja-JP" altLang="en-US" dirty="0"/>
              <a:t>（</a:t>
            </a:r>
            <a:r>
              <a:rPr lang="en-US" altLang="ja-JP" dirty="0"/>
              <a:t>2014</a:t>
            </a:r>
            <a:r>
              <a:rPr lang="ja-JP" altLang="en-US" dirty="0"/>
              <a:t>）</a:t>
            </a:r>
            <a:endParaRPr lang="en-US" altLang="ja-JP" dirty="0"/>
          </a:p>
        </p:txBody>
      </p:sp>
    </p:spTree>
    <p:extLst>
      <p:ext uri="{BB962C8B-B14F-4D97-AF65-F5344CB8AC3E}">
        <p14:creationId xmlns:p14="http://schemas.microsoft.com/office/powerpoint/2010/main" val="188301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17979871"/>
              </p:ext>
            </p:extLst>
          </p:nvPr>
        </p:nvGraphicFramePr>
        <p:xfrm>
          <a:off x="215010" y="692696"/>
          <a:ext cx="8928990" cy="5162456"/>
        </p:xfrm>
        <a:graphic>
          <a:graphicData uri="http://schemas.openxmlformats.org/drawingml/2006/table">
            <a:tbl>
              <a:tblPr firstRow="1" firstCol="1" bandRow="1">
                <a:tableStyleId>{5C22544A-7EE6-4342-B048-85BDC9FD1C3A}</a:tableStyleId>
              </a:tblPr>
              <a:tblGrid>
                <a:gridCol w="1190532"/>
                <a:gridCol w="1339348"/>
                <a:gridCol w="2455472"/>
                <a:gridCol w="2083431"/>
                <a:gridCol w="1860207"/>
              </a:tblGrid>
              <a:tr h="504056">
                <a:tc rowSpan="2">
                  <a:txBody>
                    <a:bodyPr/>
                    <a:lstStyle/>
                    <a:p>
                      <a:pPr algn="l">
                        <a:spcAft>
                          <a:spcPts val="0"/>
                        </a:spcAft>
                      </a:pPr>
                      <a:r>
                        <a:rPr lang="en-GB" sz="1800" kern="100" dirty="0">
                          <a:effectLst/>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l">
                        <a:spcAft>
                          <a:spcPts val="0"/>
                        </a:spcAft>
                      </a:pPr>
                      <a:r>
                        <a:rPr lang="ja-JP" altLang="en-US" sz="1800" kern="100" dirty="0" smtClean="0">
                          <a:effectLst/>
                        </a:rPr>
                        <a:t>　</a:t>
                      </a:r>
                      <a:r>
                        <a:rPr lang="en-GB" sz="1800" kern="100" dirty="0">
                          <a:effectLst/>
                        </a:rPr>
                        <a:t> </a:t>
                      </a:r>
                      <a:r>
                        <a:rPr lang="en-US" altLang="ja-JP" sz="1800" kern="100" dirty="0" smtClean="0">
                          <a:effectLst/>
                        </a:rPr>
                        <a:t>REC</a:t>
                      </a:r>
                    </a:p>
                    <a:p>
                      <a:pPr algn="l">
                        <a:spcAft>
                          <a:spcPts val="0"/>
                        </a:spcAft>
                      </a:pPr>
                      <a:r>
                        <a:rPr lang="ja-JP" altLang="en-US" sz="1800" kern="100" dirty="0" smtClean="0">
                          <a:effectLst/>
                        </a:rPr>
                        <a:t>加重値</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　　　　　　　　対象エネルギーおよび基準</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GB" sz="1800" kern="100" dirty="0">
                          <a:effectLst/>
                        </a:rPr>
                        <a:t> </a:t>
                      </a:r>
                      <a:r>
                        <a:rPr lang="ja-JP" altLang="en-US" sz="1800" kern="100" dirty="0" smtClean="0">
                          <a:effectLst/>
                        </a:rPr>
                        <a:t>　　　　設置類型</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l">
                        <a:spcAft>
                          <a:spcPts val="0"/>
                        </a:spcAft>
                      </a:pPr>
                      <a:r>
                        <a:rPr lang="ja-JP" altLang="en-US" sz="1800" kern="100" dirty="0" smtClean="0">
                          <a:effectLst/>
                        </a:rPr>
                        <a:t>　　　地目類型</a:t>
                      </a:r>
                      <a:r>
                        <a:rPr lang="en-GB" sz="1800" kern="100" dirty="0">
                          <a:effectLst/>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GB" sz="1800" kern="100" dirty="0">
                          <a:effectLst/>
                        </a:rPr>
                        <a:t> </a:t>
                      </a:r>
                      <a:r>
                        <a:rPr lang="ja-JP" altLang="en-US" sz="1800" kern="100" dirty="0" smtClean="0">
                          <a:effectLst/>
                        </a:rPr>
                        <a:t>　　　容量</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rowSpan="4">
                  <a:txBody>
                    <a:bodyPr/>
                    <a:lstStyle/>
                    <a:p>
                      <a:pPr algn="l">
                        <a:spcAft>
                          <a:spcPts val="0"/>
                        </a:spcAft>
                      </a:pPr>
                      <a:r>
                        <a:rPr lang="en-GB" sz="1800" kern="100" dirty="0">
                          <a:effectLst/>
                        </a:rPr>
                        <a:t> </a:t>
                      </a:r>
                      <a:endParaRPr lang="en-GB" sz="1800" kern="100" dirty="0" smtClean="0">
                        <a:effectLst/>
                      </a:endParaRPr>
                    </a:p>
                    <a:p>
                      <a:pPr algn="l">
                        <a:spcAft>
                          <a:spcPts val="0"/>
                        </a:spcAft>
                      </a:pPr>
                      <a:endParaRPr lang="en-GB" altLang="ja-JP" sz="1800" kern="100" dirty="0" smtClean="0">
                        <a:effectLst/>
                      </a:endParaRPr>
                    </a:p>
                    <a:p>
                      <a:pPr algn="l">
                        <a:spcAft>
                          <a:spcPts val="0"/>
                        </a:spcAft>
                      </a:pPr>
                      <a:endParaRPr lang="en-GB" altLang="ja-JP" sz="1800" kern="100" dirty="0" smtClean="0">
                        <a:effectLst/>
                      </a:endParaRPr>
                    </a:p>
                    <a:p>
                      <a:pPr algn="l">
                        <a:spcAft>
                          <a:spcPts val="0"/>
                        </a:spcAft>
                      </a:pPr>
                      <a:r>
                        <a:rPr lang="ja-JP" altLang="en-US" sz="1800" kern="100" dirty="0" smtClean="0">
                          <a:effectLst/>
                        </a:rPr>
                        <a:t>太陽光</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2000" kern="100" dirty="0">
                          <a:effectLst/>
                        </a:rPr>
                        <a:t> </a:t>
                      </a:r>
                      <a:r>
                        <a:rPr lang="en-US" altLang="ja-JP" sz="2000" kern="100" dirty="0" smtClean="0">
                          <a:effectLst/>
                        </a:rPr>
                        <a:t>0.7</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3">
                  <a:txBody>
                    <a:bodyPr/>
                    <a:lstStyle/>
                    <a:p>
                      <a:pPr algn="l">
                        <a:spcAft>
                          <a:spcPts val="0"/>
                        </a:spcAft>
                      </a:pPr>
                      <a:r>
                        <a:rPr lang="en-GB" sz="1800" kern="100" dirty="0">
                          <a:effectLst/>
                        </a:rPr>
                        <a:t> </a:t>
                      </a:r>
                      <a:endParaRPr lang="en-GB" sz="1800" kern="100" dirty="0" smtClean="0">
                        <a:effectLst/>
                      </a:endParaRPr>
                    </a:p>
                    <a:p>
                      <a:pPr algn="l">
                        <a:spcAft>
                          <a:spcPts val="0"/>
                        </a:spcAft>
                      </a:pPr>
                      <a:endParaRPr lang="en-GB" altLang="ja-JP" sz="1800" kern="100" dirty="0" smtClean="0">
                        <a:effectLst/>
                      </a:endParaRPr>
                    </a:p>
                    <a:p>
                      <a:pPr algn="l">
                        <a:spcAft>
                          <a:spcPts val="0"/>
                        </a:spcAft>
                      </a:pPr>
                      <a:r>
                        <a:rPr lang="ja-JP" altLang="en-US" sz="1800" kern="100" dirty="0" smtClean="0">
                          <a:effectLst/>
                        </a:rPr>
                        <a:t>既存施設物を利用しない場合</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2">
                  <a:txBody>
                    <a:bodyPr/>
                    <a:lstStyle/>
                    <a:p>
                      <a:pPr algn="l">
                        <a:spcAft>
                          <a:spcPts val="0"/>
                        </a:spcAft>
                      </a:pPr>
                      <a:r>
                        <a:rPr lang="en-GB" sz="1800" kern="100" dirty="0">
                          <a:effectLst/>
                        </a:rPr>
                        <a:t> </a:t>
                      </a:r>
                      <a:r>
                        <a:rPr lang="ja-JP" altLang="en-US" sz="1800" kern="100" dirty="0" smtClean="0">
                          <a:effectLst/>
                        </a:rPr>
                        <a:t>田、水田、農園、牧場用地、林野</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c rowSpan="2">
                  <a:txBody>
                    <a:bodyPr/>
                    <a:lstStyle/>
                    <a:p>
                      <a:pPr algn="l">
                        <a:spcAft>
                          <a:spcPts val="0"/>
                        </a:spcAft>
                      </a:pPr>
                      <a:r>
                        <a:rPr lang="en-GB" sz="1800" kern="100" dirty="0">
                          <a:effectLst/>
                        </a:rPr>
                        <a:t> </a:t>
                      </a:r>
                      <a:r>
                        <a:rPr lang="ja-JP" altLang="en-US" sz="1800" kern="100" dirty="0" smtClean="0">
                          <a:effectLst/>
                        </a:rPr>
                        <a:t>上記のほかの地目</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altLang="ja-JP" sz="1800" kern="100" dirty="0" smtClean="0">
                          <a:effectLst/>
                        </a:rPr>
                        <a:t>30kW</a:t>
                      </a:r>
                      <a:r>
                        <a:rPr lang="ja-JP" altLang="en-US" sz="1800" kern="100" dirty="0" smtClean="0">
                          <a:effectLst/>
                        </a:rPr>
                        <a:t>超過</a:t>
                      </a:r>
                      <a:r>
                        <a:rPr lang="en-GB" sz="1800" kern="100" dirty="0">
                          <a:effectLst/>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1.2</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GB" sz="1800" kern="100" dirty="0">
                          <a:effectLst/>
                        </a:rPr>
                        <a:t> </a:t>
                      </a:r>
                      <a:r>
                        <a:rPr lang="en-US" altLang="ja-JP" sz="1800" kern="100" dirty="0" smtClean="0">
                          <a:solidFill>
                            <a:srgbClr val="FF0000"/>
                          </a:solidFill>
                          <a:effectLst/>
                        </a:rPr>
                        <a:t>30kW</a:t>
                      </a:r>
                      <a:r>
                        <a:rPr lang="ja-JP" altLang="en-US" sz="1800" kern="100" dirty="0" smtClean="0">
                          <a:solidFill>
                            <a:srgbClr val="FF0000"/>
                          </a:solidFill>
                          <a:effectLst/>
                        </a:rPr>
                        <a:t>以下</a:t>
                      </a:r>
                      <a:endParaRPr lang="ja-JP" sz="18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既存施設物を利用する場合、水面に浮遊設置する場合</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rowSpan="5">
                  <a:txBody>
                    <a:bodyPr/>
                    <a:lstStyle/>
                    <a:p>
                      <a:pPr algn="l">
                        <a:spcAft>
                          <a:spcPts val="0"/>
                        </a:spcAft>
                      </a:pPr>
                      <a:r>
                        <a:rPr lang="en-GB" sz="1800" kern="100" dirty="0">
                          <a:effectLst/>
                        </a:rPr>
                        <a:t> </a:t>
                      </a:r>
                      <a:endParaRPr lang="en-GB" sz="1800" kern="100" dirty="0" smtClean="0">
                        <a:effectLst/>
                      </a:endParaRPr>
                    </a:p>
                    <a:p>
                      <a:pPr algn="l">
                        <a:spcAft>
                          <a:spcPts val="0"/>
                        </a:spcAft>
                      </a:pPr>
                      <a:endParaRPr lang="en-GB" altLang="ja-JP" sz="1800" kern="100" dirty="0" smtClean="0">
                        <a:effectLst/>
                      </a:endParaRPr>
                    </a:p>
                    <a:p>
                      <a:pPr algn="l">
                        <a:spcAft>
                          <a:spcPts val="0"/>
                        </a:spcAft>
                      </a:pPr>
                      <a:r>
                        <a:rPr lang="ja-JP" altLang="en-US" sz="1800" kern="100" dirty="0" smtClean="0">
                          <a:effectLst/>
                        </a:rPr>
                        <a:t>その他の再生可能エネルギー</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2000" kern="100" dirty="0">
                          <a:effectLst/>
                        </a:rPr>
                        <a:t> </a:t>
                      </a:r>
                      <a:r>
                        <a:rPr lang="en-US" altLang="ja-JP" sz="2000" kern="100" dirty="0" smtClean="0">
                          <a:effectLst/>
                        </a:rPr>
                        <a:t>0.25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en-US" altLang="ja-JP" sz="1800" kern="100" dirty="0" smtClean="0">
                          <a:effectLst/>
                        </a:rPr>
                        <a:t>IGCC</a:t>
                      </a:r>
                      <a:r>
                        <a:rPr lang="ja-JP" altLang="en-US" sz="1800" kern="100" dirty="0" err="1" smtClean="0">
                          <a:effectLst/>
                        </a:rPr>
                        <a:t>、</a:t>
                      </a:r>
                      <a:r>
                        <a:rPr lang="ja-JP" altLang="en-US" sz="1800" kern="100" dirty="0" smtClean="0">
                          <a:effectLst/>
                        </a:rPr>
                        <a:t>複成ガス</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0.5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廃棄物、埋立ガス</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水力、陸上風力、バイオエネルギー、ＲＤＦ専用発電、廃棄物ガス溶融発電、潮力発電（防潮堤有）</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木質系バイオガス全焼発電、海上風力（連携距離</a:t>
                      </a:r>
                      <a:r>
                        <a:rPr lang="en-US" altLang="ja-JP" sz="1800" kern="100" dirty="0" smtClean="0">
                          <a:effectLst/>
                        </a:rPr>
                        <a:t>5km</a:t>
                      </a:r>
                      <a:r>
                        <a:rPr lang="ja-JP" altLang="en-US" sz="1800" kern="100" dirty="0" smtClean="0">
                          <a:effectLst/>
                        </a:rPr>
                        <a:t>以内）</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13652">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2.0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rPr>
                        <a:t> </a:t>
                      </a:r>
                      <a:r>
                        <a:rPr lang="ja-JP" altLang="en-US" sz="1800" kern="100" dirty="0" smtClean="0">
                          <a:effectLst/>
                        </a:rPr>
                        <a:t>海上風力（連携距離</a:t>
                      </a:r>
                      <a:r>
                        <a:rPr lang="en-US" altLang="ja-JP" sz="1800" kern="100" dirty="0" smtClean="0">
                          <a:effectLst/>
                        </a:rPr>
                        <a:t>5km</a:t>
                      </a:r>
                      <a:r>
                        <a:rPr lang="ja-JP" altLang="en-US" sz="1800" kern="100" dirty="0" smtClean="0">
                          <a:effectLst/>
                        </a:rPr>
                        <a:t>以内）、潮力発電（防潮堤無）、燃料電池</a:t>
                      </a:r>
                      <a:endParaRPr lang="ja-JP" altLang="ja-JP" sz="1800"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l">
                        <a:spcAft>
                          <a:spcPts val="0"/>
                        </a:spcAft>
                      </a:pP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Rectangle 1"/>
          <p:cNvSpPr>
            <a:spLocks noChangeArrowheads="1"/>
          </p:cNvSpPr>
          <p:nvPr/>
        </p:nvSpPr>
        <p:spPr bwMode="auto">
          <a:xfrm>
            <a:off x="1446213" y="3024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115616" y="3706"/>
            <a:ext cx="7130478" cy="461665"/>
          </a:xfrm>
          <a:prstGeom prst="rect">
            <a:avLst/>
          </a:prstGeom>
          <a:noFill/>
        </p:spPr>
        <p:txBody>
          <a:bodyPr wrap="none" rtlCol="0">
            <a:spAutoFit/>
          </a:bodyPr>
          <a:lstStyle/>
          <a:p>
            <a:r>
              <a:rPr lang="ja-JP" altLang="en-US" sz="2400" b="1" dirty="0" smtClean="0"/>
              <a:t>図表</a:t>
            </a:r>
            <a:r>
              <a:rPr lang="ja-JP" altLang="en-US" sz="2400" b="1" dirty="0"/>
              <a:t>９</a:t>
            </a:r>
            <a:r>
              <a:rPr lang="ja-JP" altLang="en-US" sz="2400" b="1" dirty="0" smtClean="0"/>
              <a:t>　太陽光発電等の設置類型によるＲＥＣ加重値</a:t>
            </a:r>
            <a:r>
              <a:rPr kumimoji="1" lang="en-US" altLang="ja-JP" sz="2400" b="1" dirty="0" smtClean="0"/>
              <a:t> </a:t>
            </a:r>
            <a:endParaRPr kumimoji="1" lang="ja-JP" altLang="en-US" sz="2400" b="1" dirty="0"/>
          </a:p>
        </p:txBody>
      </p:sp>
      <p:sp>
        <p:nvSpPr>
          <p:cNvPr id="2" name="テキスト ボックス 1"/>
          <p:cNvSpPr txBox="1"/>
          <p:nvPr/>
        </p:nvSpPr>
        <p:spPr>
          <a:xfrm>
            <a:off x="398271" y="6026451"/>
            <a:ext cx="8743099" cy="646331"/>
          </a:xfrm>
          <a:prstGeom prst="rect">
            <a:avLst/>
          </a:prstGeom>
          <a:noFill/>
        </p:spPr>
        <p:txBody>
          <a:bodyPr wrap="none" rtlCol="0">
            <a:spAutoFit/>
          </a:bodyPr>
          <a:lstStyle/>
          <a:p>
            <a:r>
              <a:rPr lang="ja-JP" altLang="en-US" dirty="0"/>
              <a:t>注</a:t>
            </a:r>
            <a:r>
              <a:rPr lang="ja-JP" altLang="en-US" dirty="0" smtClean="0"/>
              <a:t>：加重値は、発電原価、温室効果ガス削減効果、産業育成効果、環境毀損、潜在量</a:t>
            </a:r>
            <a:endParaRPr lang="en-US" altLang="ja-JP" dirty="0" smtClean="0"/>
          </a:p>
          <a:p>
            <a:r>
              <a:rPr kumimoji="1" lang="ja-JP" altLang="en-US" dirty="0"/>
              <a:t>　</a:t>
            </a:r>
            <a:r>
              <a:rPr kumimoji="1" lang="ja-JP" altLang="en-US" dirty="0" smtClean="0"/>
              <a:t>　　　などを考慮して、産業通商省告示で決定される。</a:t>
            </a:r>
            <a:endParaRPr kumimoji="1" lang="ja-JP" altLang="en-US" dirty="0"/>
          </a:p>
        </p:txBody>
      </p:sp>
    </p:spTree>
    <p:extLst>
      <p:ext uri="{BB962C8B-B14F-4D97-AF65-F5344CB8AC3E}">
        <p14:creationId xmlns:p14="http://schemas.microsoft.com/office/powerpoint/2010/main" val="183784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5262" y="1214422"/>
            <a:ext cx="8229600" cy="5072098"/>
          </a:xfrm>
        </p:spPr>
        <p:txBody>
          <a:bodyPr>
            <a:normAutofit/>
          </a:bodyPr>
          <a:lstStyle/>
          <a:p>
            <a:pPr>
              <a:buNone/>
            </a:pPr>
            <a:endParaRPr lang="en-US" altLang="ja-JP" sz="1800" dirty="0" smtClean="0"/>
          </a:p>
          <a:p>
            <a:pPr>
              <a:buNone/>
            </a:pPr>
            <a:r>
              <a:rPr lang="ja-JP" altLang="en-US" sz="1800" dirty="0" smtClean="0"/>
              <a:t>　（</a:t>
            </a:r>
            <a:r>
              <a:rPr lang="ja-JP" altLang="en-US" sz="1800" dirty="0"/>
              <a:t>累積</a:t>
            </a:r>
            <a:r>
              <a:rPr lang="en-US" altLang="ja-JP" sz="1800" dirty="0" smtClean="0"/>
              <a:t>, </a:t>
            </a:r>
            <a:r>
              <a:rPr lang="en-US" sz="1800" dirty="0" smtClean="0"/>
              <a:t>MW</a:t>
            </a:r>
            <a:r>
              <a:rPr lang="ja-JP" altLang="en-US" sz="1800" dirty="0" smtClean="0"/>
              <a:t>）</a:t>
            </a:r>
            <a:endParaRPr lang="en-US" altLang="ja-JP" sz="1800" dirty="0" smtClean="0"/>
          </a:p>
        </p:txBody>
      </p:sp>
      <p:pic>
        <p:nvPicPr>
          <p:cNvPr id="4" name="그림 3" descr="114.png"/>
          <p:cNvPicPr>
            <a:picLocks noChangeAspect="1"/>
          </p:cNvPicPr>
          <p:nvPr/>
        </p:nvPicPr>
        <p:blipFill>
          <a:blip r:embed="rId2" cstate="print"/>
          <a:stretch>
            <a:fillRect/>
          </a:stretch>
        </p:blipFill>
        <p:spPr>
          <a:xfrm>
            <a:off x="0" y="1968152"/>
            <a:ext cx="8696262" cy="4333434"/>
          </a:xfrm>
          <a:prstGeom prst="rect">
            <a:avLst/>
          </a:prstGeom>
        </p:spPr>
      </p:pic>
      <p:sp>
        <p:nvSpPr>
          <p:cNvPr id="12" name="직사각형 11"/>
          <p:cNvSpPr/>
          <p:nvPr/>
        </p:nvSpPr>
        <p:spPr>
          <a:xfrm>
            <a:off x="224743" y="6392397"/>
            <a:ext cx="2377574" cy="369332"/>
          </a:xfrm>
          <a:prstGeom prst="rect">
            <a:avLst/>
          </a:prstGeom>
        </p:spPr>
        <p:txBody>
          <a:bodyPr wrap="none">
            <a:spAutoFit/>
          </a:bodyPr>
          <a:lstStyle/>
          <a:p>
            <a:pPr lvl="0">
              <a:spcBef>
                <a:spcPct val="0"/>
              </a:spcBef>
              <a:defRPr/>
            </a:pPr>
            <a:r>
              <a:rPr lang="ja-JP" altLang="en-US" dirty="0" smtClean="0"/>
              <a:t>出所：産業通商資源省</a:t>
            </a:r>
            <a:endParaRPr lang="en-US" altLang="ja-JP" dirty="0" smtClean="0"/>
          </a:p>
        </p:txBody>
      </p:sp>
      <p:sp>
        <p:nvSpPr>
          <p:cNvPr id="13" name="星 6 12"/>
          <p:cNvSpPr/>
          <p:nvPr/>
        </p:nvSpPr>
        <p:spPr>
          <a:xfrm>
            <a:off x="517300" y="80297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25262" y="118160"/>
            <a:ext cx="8229600" cy="523220"/>
          </a:xfrm>
          <a:prstGeom prst="rect">
            <a:avLst/>
          </a:prstGeom>
        </p:spPr>
        <p:txBody>
          <a:bodyPr wrap="square">
            <a:spAutoFit/>
          </a:bodyPr>
          <a:lstStyle/>
          <a:p>
            <a:r>
              <a:rPr lang="en-US" altLang="ja-JP" sz="1400" b="1" dirty="0"/>
              <a:t> </a:t>
            </a:r>
            <a:r>
              <a:rPr lang="ja-JP" altLang="en-US" sz="2800" b="1" dirty="0" smtClean="0"/>
              <a:t>図表</a:t>
            </a:r>
            <a:r>
              <a:rPr lang="en-US" altLang="ja-JP" sz="2800" b="1" dirty="0" smtClean="0"/>
              <a:t>10  </a:t>
            </a:r>
            <a:r>
              <a:rPr lang="ja-JP" altLang="en-US" sz="2800" b="1" dirty="0"/>
              <a:t>主要再生可能エネルギー電力の供給推移</a:t>
            </a:r>
            <a:r>
              <a:rPr lang="en-US" altLang="ja-JP" sz="2800" dirty="0"/>
              <a:t> </a:t>
            </a:r>
            <a:endParaRPr lang="ja-JP" altLang="en-US" sz="2800" dirty="0"/>
          </a:p>
        </p:txBody>
      </p:sp>
      <p:sp>
        <p:nvSpPr>
          <p:cNvPr id="5" name="テキスト ボックス 4"/>
          <p:cNvSpPr txBox="1"/>
          <p:nvPr/>
        </p:nvSpPr>
        <p:spPr>
          <a:xfrm>
            <a:off x="1003176" y="787682"/>
            <a:ext cx="7513595" cy="830997"/>
          </a:xfrm>
          <a:prstGeom prst="rect">
            <a:avLst/>
          </a:prstGeom>
          <a:noFill/>
        </p:spPr>
        <p:txBody>
          <a:bodyPr wrap="none" rtlCol="0">
            <a:spAutoFit/>
          </a:bodyPr>
          <a:lstStyle/>
          <a:p>
            <a:r>
              <a:rPr kumimoji="1" lang="ja-JP" altLang="en-US" sz="2400" dirty="0" smtClean="0"/>
              <a:t>太陽光発電は、急速に増えているが、その他の再生可能</a:t>
            </a:r>
            <a:endParaRPr kumimoji="1" lang="en-US" altLang="ja-JP" sz="2400" dirty="0" smtClean="0"/>
          </a:p>
          <a:p>
            <a:r>
              <a:rPr kumimoji="1" lang="ja-JP" altLang="en-US" sz="2400" dirty="0" smtClean="0"/>
              <a:t>エネルギー発電は停滞（立地規制、住民反対など）</a:t>
            </a:r>
            <a:endParaRPr kumimoji="1" lang="ja-JP" altLang="en-US" sz="24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7" y="18864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角丸四角形 3"/>
          <p:cNvSpPr/>
          <p:nvPr/>
        </p:nvSpPr>
        <p:spPr>
          <a:xfrm>
            <a:off x="593725" y="6207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3" name="正方形/長方形 2"/>
          <p:cNvSpPr/>
          <p:nvPr/>
        </p:nvSpPr>
        <p:spPr>
          <a:xfrm>
            <a:off x="3275856" y="2062217"/>
            <a:ext cx="5183932" cy="1938992"/>
          </a:xfrm>
          <a:prstGeom prst="rect">
            <a:avLst/>
          </a:prstGeom>
        </p:spPr>
        <p:txBody>
          <a:bodyPr wrap="square">
            <a:spAutoFit/>
          </a:bodyPr>
          <a:lstStyle/>
          <a:p>
            <a:pPr>
              <a:defRPr/>
            </a:pPr>
            <a:r>
              <a:rPr lang="ja-JP" altLang="en-US" sz="4000" b="1" dirty="0">
                <a:solidFill>
                  <a:schemeClr val="bg1"/>
                </a:solidFill>
                <a:ea typeface="ＭＳ Ｐゴシック" charset="-128"/>
              </a:rPr>
              <a:t>日本の再生</a:t>
            </a:r>
            <a:r>
              <a:rPr lang="ja-JP" altLang="en-US" sz="4000" b="1" dirty="0" smtClean="0">
                <a:solidFill>
                  <a:schemeClr val="bg1"/>
                </a:solidFill>
                <a:ea typeface="ＭＳ Ｐゴシック" charset="-128"/>
              </a:rPr>
              <a:t>可能</a:t>
            </a:r>
            <a:endParaRPr lang="en-US" altLang="ja-JP" sz="4000" b="1" dirty="0" smtClean="0">
              <a:solidFill>
                <a:schemeClr val="bg1"/>
              </a:solidFill>
              <a:ea typeface="ＭＳ Ｐゴシック" charset="-128"/>
            </a:endParaRPr>
          </a:p>
          <a:p>
            <a:pPr>
              <a:defRPr/>
            </a:pPr>
            <a:r>
              <a:rPr lang="ja-JP" altLang="en-US" sz="4000" b="1" dirty="0" smtClean="0">
                <a:solidFill>
                  <a:schemeClr val="bg1"/>
                </a:solidFill>
                <a:ea typeface="ＭＳ Ｐゴシック" charset="-128"/>
              </a:rPr>
              <a:t>エネルギー</a:t>
            </a:r>
            <a:r>
              <a:rPr lang="ja-JP" altLang="en-US" sz="4000" b="1" dirty="0">
                <a:solidFill>
                  <a:schemeClr val="bg1"/>
                </a:solidFill>
                <a:ea typeface="ＭＳ Ｐゴシック" charset="-128"/>
              </a:rPr>
              <a:t>政策</a:t>
            </a:r>
            <a:r>
              <a:rPr lang="ja-JP" altLang="en-US" sz="4000" b="1" dirty="0" smtClean="0">
                <a:solidFill>
                  <a:schemeClr val="bg1"/>
                </a:solidFill>
                <a:ea typeface="ＭＳ Ｐゴシック" charset="-128"/>
              </a:rPr>
              <a:t>転換</a:t>
            </a:r>
            <a:endParaRPr lang="en-US" altLang="ja-JP" sz="4000" b="1" dirty="0" smtClean="0">
              <a:solidFill>
                <a:schemeClr val="bg1"/>
              </a:solidFill>
              <a:ea typeface="ＭＳ Ｐゴシック" charset="-128"/>
            </a:endParaRPr>
          </a:p>
          <a:p>
            <a:pPr>
              <a:defRPr/>
            </a:pPr>
            <a:r>
              <a:rPr lang="ja-JP" altLang="en-US" sz="4000" b="1" dirty="0" smtClean="0">
                <a:solidFill>
                  <a:schemeClr val="bg1"/>
                </a:solidFill>
                <a:ea typeface="ＭＳ Ｐゴシック" charset="-128"/>
              </a:rPr>
              <a:t>の</a:t>
            </a:r>
            <a:r>
              <a:rPr lang="ja-JP" altLang="en-US" sz="4000" b="1" dirty="0">
                <a:solidFill>
                  <a:schemeClr val="bg1"/>
                </a:solidFill>
                <a:ea typeface="ＭＳ Ｐゴシック" charset="-128"/>
              </a:rPr>
              <a:t>成果と課題</a:t>
            </a:r>
            <a:endParaRPr lang="en-GB" altLang="ja-JP" sz="4000" b="1" dirty="0">
              <a:solidFill>
                <a:schemeClr val="bg1"/>
              </a:solidFill>
              <a:ea typeface="ＭＳ Ｐゴシック" charset="-128"/>
            </a:endParaRPr>
          </a:p>
        </p:txBody>
      </p:sp>
    </p:spTree>
    <p:extLst>
      <p:ext uri="{BB962C8B-B14F-4D97-AF65-F5344CB8AC3E}">
        <p14:creationId xmlns:p14="http://schemas.microsoft.com/office/powerpoint/2010/main" val="134779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0"/>
            <a:ext cx="85689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コンテンツ プレースホルダー 2"/>
          <p:cNvSpPr txBox="1">
            <a:spLocks/>
          </p:cNvSpPr>
          <p:nvPr/>
        </p:nvSpPr>
        <p:spPr bwMode="auto">
          <a:xfrm>
            <a:off x="3035738" y="4717647"/>
            <a:ext cx="6786173" cy="642938"/>
          </a:xfrm>
          <a:prstGeom prst="rect">
            <a:avLst/>
          </a:prstGeom>
          <a:noFill/>
          <a:ln w="9525">
            <a:noFill/>
            <a:miter lim="800000"/>
            <a:headEnd/>
            <a:tailEnd/>
          </a:ln>
        </p:spPr>
        <p:txBody>
          <a:bodyPr>
            <a:noAutofit/>
          </a:bodyPr>
          <a:lstStyle/>
          <a:p>
            <a:pPr marL="514350" indent="-514350" fontAlgn="auto">
              <a:spcBef>
                <a:spcPct val="20000"/>
              </a:spcBef>
              <a:spcAft>
                <a:spcPts val="0"/>
              </a:spcAft>
              <a:buFont typeface="Arial" charset="0"/>
              <a:buNone/>
              <a:defRPr/>
            </a:pPr>
            <a:r>
              <a:rPr lang="ja-JP" altLang="en-US" sz="3200" b="1" dirty="0">
                <a:solidFill>
                  <a:schemeClr val="bg1"/>
                </a:solidFill>
                <a:latin typeface="+mj-lt"/>
              </a:rPr>
              <a:t>日韓</a:t>
            </a:r>
            <a:r>
              <a:rPr lang="ja-JP" altLang="en-US" sz="3200" b="1" dirty="0" smtClean="0">
                <a:solidFill>
                  <a:schemeClr val="bg1"/>
                </a:solidFill>
                <a:latin typeface="+mj-lt"/>
              </a:rPr>
              <a:t>における再生可能エネルギー</a:t>
            </a:r>
            <a:endParaRPr lang="en-US" altLang="ja-JP" sz="3200" b="1" dirty="0" smtClean="0">
              <a:solidFill>
                <a:schemeClr val="bg1"/>
              </a:solidFill>
              <a:latin typeface="+mj-lt"/>
            </a:endParaRPr>
          </a:p>
          <a:p>
            <a:pPr marL="514350" indent="-514350" fontAlgn="auto">
              <a:spcBef>
                <a:spcPct val="20000"/>
              </a:spcBef>
              <a:spcAft>
                <a:spcPts val="0"/>
              </a:spcAft>
              <a:buFont typeface="Arial" charset="0"/>
              <a:buNone/>
              <a:defRPr/>
            </a:pPr>
            <a:r>
              <a:rPr lang="ja-JP" altLang="en-US" sz="3200" b="1" dirty="0" smtClean="0">
                <a:solidFill>
                  <a:schemeClr val="bg1"/>
                </a:solidFill>
                <a:latin typeface="+mj-lt"/>
              </a:rPr>
              <a:t>普及課題</a:t>
            </a:r>
            <a:endParaRPr lang="en-US" altLang="ja-JP" sz="3200" b="1" dirty="0">
              <a:solidFill>
                <a:schemeClr val="bg1"/>
              </a:solidFill>
              <a:latin typeface="+mj-lt"/>
            </a:endParaRPr>
          </a:p>
        </p:txBody>
      </p:sp>
      <p:sp>
        <p:nvSpPr>
          <p:cNvPr id="12" name="タイトル 1"/>
          <p:cNvSpPr txBox="1">
            <a:spLocks/>
          </p:cNvSpPr>
          <p:nvPr/>
        </p:nvSpPr>
        <p:spPr>
          <a:xfrm>
            <a:off x="3059832" y="260648"/>
            <a:ext cx="6035550" cy="63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chemeClr val="bg1"/>
                </a:solidFill>
              </a:rPr>
              <a:t>本</a:t>
            </a:r>
            <a:r>
              <a:rPr lang="ja-JP" altLang="en-US" sz="3200" b="1" dirty="0">
                <a:solidFill>
                  <a:schemeClr val="bg1"/>
                </a:solidFill>
              </a:rPr>
              <a:t>研究</a:t>
            </a:r>
            <a:r>
              <a:rPr lang="ja-JP" altLang="en-US" sz="3200" b="1" dirty="0" smtClean="0">
                <a:solidFill>
                  <a:schemeClr val="bg1"/>
                </a:solidFill>
              </a:rPr>
              <a:t>の目的</a:t>
            </a:r>
          </a:p>
        </p:txBody>
      </p:sp>
      <p:sp>
        <p:nvSpPr>
          <p:cNvPr id="4" name="正方形/長方形 3"/>
          <p:cNvSpPr/>
          <p:nvPr/>
        </p:nvSpPr>
        <p:spPr>
          <a:xfrm>
            <a:off x="3025395" y="1424794"/>
            <a:ext cx="6840760" cy="502702"/>
          </a:xfrm>
          <a:prstGeom prst="rect">
            <a:avLst/>
          </a:prstGeom>
        </p:spPr>
        <p:txBody>
          <a:bodyPr wrap="square">
            <a:spAutoFit/>
          </a:bodyPr>
          <a:lstStyle/>
          <a:p>
            <a:pPr fontAlgn="auto">
              <a:lnSpc>
                <a:spcPts val="3200"/>
              </a:lnSpc>
              <a:spcBef>
                <a:spcPts val="0"/>
              </a:spcBef>
              <a:spcAft>
                <a:spcPts val="0"/>
              </a:spcAft>
              <a:defRPr/>
            </a:pPr>
            <a:r>
              <a:rPr lang="ja-JP" altLang="en-US" sz="3200" b="1" dirty="0">
                <a:solidFill>
                  <a:schemeClr val="bg1"/>
                </a:solidFill>
                <a:ea typeface="ＭＳ Ｐゴシック" charset="-128"/>
              </a:rPr>
              <a:t>日韓</a:t>
            </a:r>
            <a:r>
              <a:rPr lang="ja-JP" altLang="en-US" sz="3200" b="1" dirty="0" smtClean="0">
                <a:solidFill>
                  <a:schemeClr val="bg1"/>
                </a:solidFill>
                <a:ea typeface="ＭＳ Ｐゴシック" charset="-128"/>
              </a:rPr>
              <a:t>の再生可能エネルギー普及実態</a:t>
            </a:r>
            <a:endParaRPr lang="ja-JP" altLang="ja-JP" sz="3200" b="1" dirty="0">
              <a:solidFill>
                <a:schemeClr val="bg1"/>
              </a:solidFill>
              <a:ea typeface="ＭＳ Ｐゴシック" charset="-128"/>
            </a:endParaRPr>
          </a:p>
        </p:txBody>
      </p:sp>
      <p:sp>
        <p:nvSpPr>
          <p:cNvPr id="5" name="正方形/長方形 4"/>
          <p:cNvSpPr/>
          <p:nvPr/>
        </p:nvSpPr>
        <p:spPr>
          <a:xfrm>
            <a:off x="3059831" y="2204864"/>
            <a:ext cx="6806323" cy="1077218"/>
          </a:xfrm>
          <a:prstGeom prst="rect">
            <a:avLst/>
          </a:prstGeom>
        </p:spPr>
        <p:txBody>
          <a:bodyPr wrap="square">
            <a:spAutoFit/>
          </a:bodyPr>
          <a:lstStyle/>
          <a:p>
            <a:pPr fontAlgn="auto">
              <a:spcBef>
                <a:spcPct val="20000"/>
              </a:spcBef>
              <a:spcAft>
                <a:spcPts val="0"/>
              </a:spcAft>
              <a:defRPr/>
            </a:pPr>
            <a:r>
              <a:rPr lang="ja-JP" altLang="en-US" sz="3200" b="1" dirty="0">
                <a:solidFill>
                  <a:schemeClr val="bg1"/>
                </a:solidFill>
                <a:ea typeface="ＭＳ Ｐゴシック" charset="-128"/>
              </a:rPr>
              <a:t>韓国</a:t>
            </a:r>
            <a:r>
              <a:rPr lang="ja-JP" altLang="en-US" sz="3200" b="1" dirty="0" smtClean="0">
                <a:solidFill>
                  <a:schemeClr val="bg1"/>
                </a:solidFill>
                <a:ea typeface="ＭＳ Ｐゴシック" charset="-128"/>
              </a:rPr>
              <a:t>の再生可能エネルギー政策転換の成果</a:t>
            </a:r>
            <a:endParaRPr lang="en-GB" altLang="ja-JP" sz="3200" b="1" dirty="0">
              <a:solidFill>
                <a:schemeClr val="bg1"/>
              </a:solidFill>
              <a:ea typeface="ＭＳ Ｐゴシック" charset="-128"/>
            </a:endParaRPr>
          </a:p>
        </p:txBody>
      </p:sp>
      <p:sp>
        <p:nvSpPr>
          <p:cNvPr id="6" name="正方形/長方形 5"/>
          <p:cNvSpPr/>
          <p:nvPr/>
        </p:nvSpPr>
        <p:spPr>
          <a:xfrm>
            <a:off x="3035738" y="3462046"/>
            <a:ext cx="7008870" cy="1077218"/>
          </a:xfrm>
          <a:prstGeom prst="rect">
            <a:avLst/>
          </a:prstGeom>
        </p:spPr>
        <p:txBody>
          <a:bodyPr wrap="square">
            <a:spAutoFit/>
          </a:bodyPr>
          <a:lstStyle/>
          <a:p>
            <a:pPr>
              <a:defRPr/>
            </a:pPr>
            <a:r>
              <a:rPr lang="ja-JP" altLang="en-US" sz="3200" b="1" dirty="0">
                <a:solidFill>
                  <a:schemeClr val="bg1"/>
                </a:solidFill>
                <a:ea typeface="ＭＳ Ｐゴシック" charset="-128"/>
              </a:rPr>
              <a:t>日本</a:t>
            </a:r>
            <a:r>
              <a:rPr lang="ja-JP" altLang="en-US" sz="3200" b="1" dirty="0" smtClean="0">
                <a:solidFill>
                  <a:schemeClr val="bg1"/>
                </a:solidFill>
                <a:ea typeface="ＭＳ Ｐゴシック" charset="-128"/>
              </a:rPr>
              <a:t>の再生可能エネルギー政策転換の成果</a:t>
            </a:r>
            <a:endParaRPr lang="en-GB" altLang="ja-JP" sz="3200" b="1" dirty="0">
              <a:solidFill>
                <a:schemeClr val="bg1"/>
              </a:solidFill>
              <a:ea typeface="ＭＳ Ｐゴシック" charset="-128"/>
            </a:endParaRPr>
          </a:p>
        </p:txBody>
      </p:sp>
      <p:sp>
        <p:nvSpPr>
          <p:cNvPr id="14" name="TextBox 13"/>
          <p:cNvSpPr txBox="1"/>
          <p:nvPr/>
        </p:nvSpPr>
        <p:spPr>
          <a:xfrm>
            <a:off x="408310" y="1916832"/>
            <a:ext cx="923330" cy="2952328"/>
          </a:xfrm>
          <a:prstGeom prst="rect">
            <a:avLst/>
          </a:prstGeom>
          <a:noFill/>
        </p:spPr>
        <p:txBody>
          <a:bodyPr vert="eaVert" wrap="square" rtlCol="0">
            <a:spAutoFit/>
          </a:bodyPr>
          <a:lstStyle/>
          <a:p>
            <a:r>
              <a:rPr lang="en-US" altLang="ko-KR" sz="4800" b="1" dirty="0" smtClean="0"/>
              <a:t>CONTENTS</a:t>
            </a:r>
            <a:endParaRPr lang="ko-KR" altLang="en-US" sz="4800" b="1" dirty="0"/>
          </a:p>
        </p:txBody>
      </p:sp>
      <p:sp>
        <p:nvSpPr>
          <p:cNvPr id="10" name="コンテンツ プレースホルダー 2"/>
          <p:cNvSpPr txBox="1">
            <a:spLocks/>
          </p:cNvSpPr>
          <p:nvPr/>
        </p:nvSpPr>
        <p:spPr bwMode="auto">
          <a:xfrm>
            <a:off x="3086179" y="5985256"/>
            <a:ext cx="3929062" cy="642938"/>
          </a:xfrm>
          <a:prstGeom prst="rect">
            <a:avLst/>
          </a:prstGeom>
          <a:noFill/>
          <a:ln w="9525">
            <a:noFill/>
            <a:miter lim="800000"/>
            <a:headEnd/>
            <a:tailEnd/>
          </a:ln>
        </p:spPr>
        <p:txBody>
          <a:bodyPr>
            <a:normAutofit/>
          </a:bodyPr>
          <a:lstStyle/>
          <a:p>
            <a:pPr marL="514350" indent="-514350" fontAlgn="auto">
              <a:spcBef>
                <a:spcPct val="20000"/>
              </a:spcBef>
              <a:spcAft>
                <a:spcPts val="0"/>
              </a:spcAft>
              <a:buFont typeface="Arial" charset="0"/>
              <a:buNone/>
              <a:defRPr/>
            </a:pPr>
            <a:r>
              <a:rPr lang="en-US" altLang="ja-JP" sz="3200" b="1" dirty="0" smtClean="0">
                <a:solidFill>
                  <a:schemeClr val="bg1"/>
                </a:solidFill>
                <a:latin typeface="+mj-lt"/>
              </a:rPr>
              <a:t>Appendix</a:t>
            </a:r>
            <a:endParaRPr lang="en-US" altLang="ja-JP" sz="3200" b="1" dirty="0">
              <a:solidFill>
                <a:schemeClr val="bg1"/>
              </a:solidFill>
              <a:latin typeface="+mj-lt"/>
              <a:ea typeface="+mn-ea"/>
            </a:endParaRPr>
          </a:p>
        </p:txBody>
      </p:sp>
    </p:spTree>
    <p:extLst>
      <p:ext uri="{BB962C8B-B14F-4D97-AF65-F5344CB8AC3E}">
        <p14:creationId xmlns:p14="http://schemas.microsoft.com/office/powerpoint/2010/main" val="4056485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712" y="115093"/>
            <a:ext cx="8229600" cy="642942"/>
          </a:xfrm>
        </p:spPr>
        <p:txBody>
          <a:bodyPr>
            <a:normAutofit fontScale="90000"/>
          </a:bodyPr>
          <a:lstStyle/>
          <a:p>
            <a:pPr lvl="0"/>
            <a:r>
              <a:rPr lang="en-US" altLang="ja-JP" sz="2400" dirty="0" smtClean="0"/>
              <a:t/>
            </a:r>
            <a:br>
              <a:rPr lang="en-US" altLang="ja-JP" sz="2400" dirty="0" smtClean="0"/>
            </a:br>
            <a:r>
              <a:rPr lang="en-US" altLang="ja-JP" sz="2700" dirty="0" smtClean="0"/>
              <a:t> </a:t>
            </a:r>
            <a:r>
              <a:rPr lang="en-US" altLang="ja-JP" sz="3600" b="1" dirty="0" smtClean="0"/>
              <a:t>4-1.</a:t>
            </a:r>
            <a:r>
              <a:rPr lang="ja-JP" altLang="en-US" sz="3600" b="1" dirty="0" smtClean="0"/>
              <a:t>日本のＲＰＳ制度（</a:t>
            </a:r>
            <a:r>
              <a:rPr lang="en-US" altLang="ja-JP" sz="3600" b="1" dirty="0" smtClean="0"/>
              <a:t>2003</a:t>
            </a:r>
            <a:r>
              <a:rPr lang="ja-JP" altLang="en-US" sz="3600" b="1" dirty="0" smtClean="0"/>
              <a:t>年～</a:t>
            </a:r>
            <a:r>
              <a:rPr lang="en-US" altLang="ja-JP" sz="3600" b="1" dirty="0" smtClean="0"/>
              <a:t>2012</a:t>
            </a:r>
            <a:r>
              <a:rPr lang="ja-JP" altLang="en-US" sz="3600" b="1" dirty="0" smtClean="0"/>
              <a:t>年</a:t>
            </a:r>
            <a:r>
              <a:rPr lang="en-US" altLang="ja-JP" sz="3600" b="1" dirty="0" smtClean="0"/>
              <a:t>6</a:t>
            </a:r>
            <a:r>
              <a:rPr lang="ja-JP" altLang="en-US" sz="3600" b="1" dirty="0" smtClean="0"/>
              <a:t>月）</a:t>
            </a:r>
            <a:r>
              <a:rPr lang="ja-JP" altLang="en-US" sz="3600" b="1" dirty="0" smtClean="0">
                <a:latin typeface="+mj-ea"/>
              </a:rPr>
              <a:t/>
            </a:r>
            <a:br>
              <a:rPr lang="ja-JP" altLang="en-US" sz="3600" b="1" dirty="0" smtClean="0">
                <a:latin typeface="+mj-ea"/>
              </a:rPr>
            </a:br>
            <a:endParaRPr kumimoji="1" lang="ja-JP" altLang="en-US" sz="36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857497"/>
            <a:ext cx="8736001" cy="36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95536" y="6381328"/>
            <a:ext cx="4721805" cy="369332"/>
          </a:xfrm>
          <a:prstGeom prst="rect">
            <a:avLst/>
          </a:prstGeom>
          <a:noFill/>
        </p:spPr>
        <p:txBody>
          <a:bodyPr wrap="none" rtlCol="0">
            <a:spAutoFit/>
          </a:bodyPr>
          <a:lstStyle/>
          <a:p>
            <a:pPr lvl="0">
              <a:spcBef>
                <a:spcPct val="0"/>
              </a:spcBef>
              <a:defRPr/>
            </a:pPr>
            <a:r>
              <a:rPr lang="en-US" altLang="ja-JP" dirty="0" smtClean="0"/>
              <a:t>Source: Agency for natural resources and energy</a:t>
            </a:r>
          </a:p>
        </p:txBody>
      </p:sp>
      <p:graphicFrame>
        <p:nvGraphicFramePr>
          <p:cNvPr id="8" name="표 7"/>
          <p:cNvGraphicFramePr>
            <a:graphicFrameLocks noGrp="1"/>
          </p:cNvGraphicFramePr>
          <p:nvPr>
            <p:extLst>
              <p:ext uri="{D42A27DB-BD31-4B8C-83A1-F6EECF244321}">
                <p14:modId xmlns:p14="http://schemas.microsoft.com/office/powerpoint/2010/main" val="2695770078"/>
              </p:ext>
            </p:extLst>
          </p:nvPr>
        </p:nvGraphicFramePr>
        <p:xfrm>
          <a:off x="395536" y="758035"/>
          <a:ext cx="8392445" cy="1645920"/>
        </p:xfrm>
        <a:graphic>
          <a:graphicData uri="http://schemas.openxmlformats.org/drawingml/2006/table">
            <a:tbl>
              <a:tblPr firstRow="1" bandRow="1">
                <a:tableStyleId>{5C22544A-7EE6-4342-B048-85BDC9FD1C3A}</a:tableStyleId>
              </a:tblPr>
              <a:tblGrid>
                <a:gridCol w="1911725"/>
                <a:gridCol w="864096"/>
                <a:gridCol w="864096"/>
                <a:gridCol w="792088"/>
                <a:gridCol w="792088"/>
                <a:gridCol w="792088"/>
                <a:gridCol w="792088"/>
                <a:gridCol w="792088"/>
                <a:gridCol w="792088"/>
              </a:tblGrid>
              <a:tr h="0">
                <a:tc>
                  <a:txBody>
                    <a:bodyPr/>
                    <a:lstStyle/>
                    <a:p>
                      <a:pPr algn="ctr" latinLnBrk="1"/>
                      <a:r>
                        <a:rPr lang="en-US" altLang="ja-JP" sz="1800" dirty="0" smtClean="0"/>
                        <a:t>year</a:t>
                      </a:r>
                      <a:endParaRPr lang="ko-KR" altLang="en-US" sz="1800" dirty="0"/>
                    </a:p>
                  </a:txBody>
                  <a:tcPr/>
                </a:tc>
                <a:tc>
                  <a:txBody>
                    <a:bodyPr/>
                    <a:lstStyle/>
                    <a:p>
                      <a:pPr algn="ctr" latinLnBrk="1"/>
                      <a:r>
                        <a:rPr lang="en-US" altLang="ja-JP" sz="1600" dirty="0" smtClean="0"/>
                        <a:t>2003</a:t>
                      </a:r>
                      <a:endParaRPr lang="ko-KR" altLang="en-US" sz="1600" dirty="0"/>
                    </a:p>
                  </a:txBody>
                  <a:tcPr/>
                </a:tc>
                <a:tc>
                  <a:txBody>
                    <a:bodyPr/>
                    <a:lstStyle/>
                    <a:p>
                      <a:pPr algn="ctr" latinLnBrk="1"/>
                      <a:r>
                        <a:rPr lang="en-US" altLang="ja-JP" sz="1600" dirty="0" smtClean="0"/>
                        <a:t>2004</a:t>
                      </a:r>
                      <a:endParaRPr lang="ko-KR" altLang="en-US" sz="1600" dirty="0"/>
                    </a:p>
                  </a:txBody>
                  <a:tcPr/>
                </a:tc>
                <a:tc>
                  <a:txBody>
                    <a:bodyPr/>
                    <a:lstStyle/>
                    <a:p>
                      <a:pPr algn="ctr" latinLnBrk="1"/>
                      <a:r>
                        <a:rPr lang="en-US" altLang="ja-JP" sz="1600" dirty="0" smtClean="0"/>
                        <a:t>2005</a:t>
                      </a:r>
                      <a:endParaRPr lang="ko-KR" altLang="en-US" sz="1600" dirty="0"/>
                    </a:p>
                  </a:txBody>
                  <a:tcPr/>
                </a:tc>
                <a:tc>
                  <a:txBody>
                    <a:bodyPr/>
                    <a:lstStyle/>
                    <a:p>
                      <a:pPr algn="ctr" latinLnBrk="1"/>
                      <a:r>
                        <a:rPr lang="en-US" altLang="ja-JP" sz="1600" dirty="0" smtClean="0"/>
                        <a:t>2006</a:t>
                      </a:r>
                      <a:endParaRPr lang="ko-KR" altLang="en-US" sz="1600" dirty="0"/>
                    </a:p>
                  </a:txBody>
                  <a:tcPr/>
                </a:tc>
                <a:tc>
                  <a:txBody>
                    <a:bodyPr/>
                    <a:lstStyle/>
                    <a:p>
                      <a:pPr algn="ctr" latinLnBrk="1"/>
                      <a:r>
                        <a:rPr lang="en-US" altLang="ja-JP" sz="1600" dirty="0" smtClean="0"/>
                        <a:t>2007</a:t>
                      </a:r>
                      <a:endParaRPr lang="ko-KR" altLang="en-US" sz="1600" dirty="0"/>
                    </a:p>
                  </a:txBody>
                  <a:tcPr/>
                </a:tc>
                <a:tc>
                  <a:txBody>
                    <a:bodyPr/>
                    <a:lstStyle/>
                    <a:p>
                      <a:pPr algn="ctr" latinLnBrk="1"/>
                      <a:r>
                        <a:rPr lang="en-US" altLang="ja-JP" sz="1600" dirty="0" smtClean="0"/>
                        <a:t>2008</a:t>
                      </a:r>
                      <a:endParaRPr lang="ko-KR" altLang="en-US" sz="1600" dirty="0"/>
                    </a:p>
                  </a:txBody>
                  <a:tcPr/>
                </a:tc>
                <a:tc>
                  <a:txBody>
                    <a:bodyPr/>
                    <a:lstStyle/>
                    <a:p>
                      <a:pPr algn="ctr" latinLnBrk="1"/>
                      <a:r>
                        <a:rPr lang="en-US" altLang="ja-JP" sz="1600" dirty="0" smtClean="0"/>
                        <a:t>2009</a:t>
                      </a:r>
                      <a:endParaRPr lang="ko-KR" altLang="en-US" sz="1600" dirty="0"/>
                    </a:p>
                  </a:txBody>
                  <a:tcPr/>
                </a:tc>
                <a:tc>
                  <a:txBody>
                    <a:bodyPr/>
                    <a:lstStyle/>
                    <a:p>
                      <a:pPr algn="ctr" latinLnBrk="1"/>
                      <a:r>
                        <a:rPr lang="en-US" altLang="ja-JP" sz="1600" dirty="0" smtClean="0"/>
                        <a:t>2010</a:t>
                      </a:r>
                      <a:endParaRPr lang="ko-KR" altLang="en-US" sz="1600" dirty="0"/>
                    </a:p>
                  </a:txBody>
                  <a:tcPr/>
                </a:tc>
              </a:tr>
              <a:tr h="557854">
                <a:tc>
                  <a:txBody>
                    <a:bodyPr/>
                    <a:lstStyle/>
                    <a:p>
                      <a:pPr algn="ctr" latinLnBrk="1"/>
                      <a:r>
                        <a:rPr lang="en-US" altLang="ko-KR" sz="1800" dirty="0" smtClean="0">
                          <a:latin typeface="+mn-lt"/>
                        </a:rPr>
                        <a:t>supply target</a:t>
                      </a:r>
                    </a:p>
                    <a:p>
                      <a:pPr algn="ctr" latinLnBrk="1"/>
                      <a:r>
                        <a:rPr lang="en-US" altLang="ko-KR" sz="1800" dirty="0" smtClean="0">
                          <a:latin typeface="+mn-lt"/>
                        </a:rPr>
                        <a:t>(</a:t>
                      </a:r>
                      <a:r>
                        <a:rPr lang="en-US" altLang="ko-KR" sz="1800" dirty="0" err="1" smtClean="0">
                          <a:latin typeface="+mn-lt"/>
                        </a:rPr>
                        <a:t>GWh</a:t>
                      </a:r>
                      <a:r>
                        <a:rPr lang="en-US" altLang="ko-KR" sz="1800" dirty="0" smtClean="0">
                          <a:latin typeface="+mn-lt"/>
                        </a:rPr>
                        <a:t>)</a:t>
                      </a:r>
                    </a:p>
                  </a:txBody>
                  <a:tcPr/>
                </a:tc>
                <a:tc>
                  <a:txBody>
                    <a:bodyPr/>
                    <a:lstStyle/>
                    <a:p>
                      <a:pPr algn="ctr" latinLnBrk="1"/>
                      <a:r>
                        <a:rPr lang="en-US" altLang="ko-KR" sz="1800" dirty="0" smtClean="0"/>
                        <a:t>7320</a:t>
                      </a:r>
                      <a:endParaRPr lang="ko-KR" altLang="en-US" sz="1800" dirty="0"/>
                    </a:p>
                  </a:txBody>
                  <a:tcPr/>
                </a:tc>
                <a:tc>
                  <a:txBody>
                    <a:bodyPr/>
                    <a:lstStyle/>
                    <a:p>
                      <a:pPr algn="ctr" latinLnBrk="1"/>
                      <a:r>
                        <a:rPr lang="en-US" altLang="ko-KR" sz="1800" dirty="0" smtClean="0"/>
                        <a:t>7660</a:t>
                      </a:r>
                      <a:endParaRPr lang="ko-KR" altLang="en-US" sz="1800" dirty="0"/>
                    </a:p>
                  </a:txBody>
                  <a:tcPr/>
                </a:tc>
                <a:tc>
                  <a:txBody>
                    <a:bodyPr/>
                    <a:lstStyle/>
                    <a:p>
                      <a:pPr algn="ctr" latinLnBrk="1"/>
                      <a:r>
                        <a:rPr lang="en-US" altLang="ko-KR" sz="1800" dirty="0" smtClean="0"/>
                        <a:t>8000</a:t>
                      </a:r>
                      <a:endParaRPr lang="ko-KR" altLang="en-US" sz="1800" dirty="0"/>
                    </a:p>
                  </a:txBody>
                  <a:tcPr/>
                </a:tc>
                <a:tc>
                  <a:txBody>
                    <a:bodyPr/>
                    <a:lstStyle/>
                    <a:p>
                      <a:pPr algn="ctr" latinLnBrk="1"/>
                      <a:r>
                        <a:rPr lang="en-US" altLang="ko-KR" sz="1800" dirty="0" smtClean="0"/>
                        <a:t>8340</a:t>
                      </a:r>
                      <a:endParaRPr lang="ko-KR" altLang="en-US" sz="1800" dirty="0"/>
                    </a:p>
                  </a:txBody>
                  <a:tcPr/>
                </a:tc>
                <a:tc>
                  <a:txBody>
                    <a:bodyPr/>
                    <a:lstStyle/>
                    <a:p>
                      <a:pPr algn="ctr" latinLnBrk="1"/>
                      <a:r>
                        <a:rPr lang="en-US" altLang="ko-KR" sz="1800" dirty="0" smtClean="0"/>
                        <a:t>8670</a:t>
                      </a:r>
                      <a:endParaRPr lang="ko-KR" altLang="en-US" sz="1800" dirty="0"/>
                    </a:p>
                  </a:txBody>
                  <a:tcPr/>
                </a:tc>
                <a:tc>
                  <a:txBody>
                    <a:bodyPr/>
                    <a:lstStyle/>
                    <a:p>
                      <a:pPr algn="ctr" latinLnBrk="1"/>
                      <a:r>
                        <a:rPr lang="en-US" altLang="ko-KR" sz="1800" dirty="0" smtClean="0"/>
                        <a:t>9270</a:t>
                      </a:r>
                      <a:endParaRPr lang="ko-KR" altLang="en-US" sz="1800" dirty="0"/>
                    </a:p>
                  </a:txBody>
                  <a:tcPr/>
                </a:tc>
                <a:tc>
                  <a:txBody>
                    <a:bodyPr/>
                    <a:lstStyle/>
                    <a:p>
                      <a:pPr algn="ctr" latinLnBrk="1"/>
                      <a:r>
                        <a:rPr lang="en-US" altLang="ko-KR" sz="1800" dirty="0" smtClean="0"/>
                        <a:t>10330</a:t>
                      </a:r>
                      <a:endParaRPr lang="ko-KR" altLang="en-US" sz="1800" dirty="0"/>
                    </a:p>
                  </a:txBody>
                  <a:tcPr/>
                </a:tc>
                <a:tc>
                  <a:txBody>
                    <a:bodyPr/>
                    <a:lstStyle/>
                    <a:p>
                      <a:pPr algn="ctr" latinLnBrk="1"/>
                      <a:r>
                        <a:rPr lang="en-US" altLang="ko-KR" sz="1800" dirty="0" smtClean="0"/>
                        <a:t>12200</a:t>
                      </a:r>
                      <a:endParaRPr lang="ko-KR" altLang="en-US" sz="1800" dirty="0"/>
                    </a:p>
                  </a:txBody>
                  <a:tcPr/>
                </a:tc>
              </a:tr>
              <a:tr h="370840">
                <a:tc>
                  <a:txBody>
                    <a:bodyPr/>
                    <a:lstStyle/>
                    <a:p>
                      <a:pPr algn="ctr" latinLnBrk="1"/>
                      <a:r>
                        <a:rPr lang="en-US" altLang="ja-JP" sz="1800" dirty="0" smtClean="0">
                          <a:latin typeface="+mn-lt"/>
                        </a:rPr>
                        <a:t>supply target </a:t>
                      </a:r>
                    </a:p>
                    <a:p>
                      <a:pPr algn="ctr" latinLnBrk="1"/>
                      <a:r>
                        <a:rPr lang="en-US" altLang="ja-JP" sz="1800" dirty="0" smtClean="0">
                          <a:latin typeface="+mn-lt"/>
                        </a:rPr>
                        <a:t>rate (</a:t>
                      </a:r>
                      <a:r>
                        <a:rPr lang="ja-JP" altLang="en-US" sz="1800" dirty="0" smtClean="0">
                          <a:latin typeface="+mn-lt"/>
                        </a:rPr>
                        <a:t>％</a:t>
                      </a:r>
                      <a:r>
                        <a:rPr lang="en-US" altLang="ja-JP" sz="1800" dirty="0" smtClean="0">
                          <a:latin typeface="+mn-lt"/>
                        </a:rPr>
                        <a:t>)</a:t>
                      </a:r>
                      <a:endParaRPr lang="ko-KR" altLang="en-US" sz="1800" dirty="0">
                        <a:latin typeface="+mn-lt"/>
                      </a:endParaRPr>
                    </a:p>
                  </a:txBody>
                  <a:tcPr/>
                </a:tc>
                <a:tc>
                  <a:txBody>
                    <a:bodyPr/>
                    <a:lstStyle/>
                    <a:p>
                      <a:pPr algn="ctr" latinLnBrk="1"/>
                      <a:r>
                        <a:rPr lang="en-US" altLang="ko-KR" sz="1800" dirty="0" smtClean="0"/>
                        <a:t>0.87</a:t>
                      </a:r>
                      <a:endParaRPr lang="ko-KR" altLang="en-US" sz="1800" dirty="0"/>
                    </a:p>
                  </a:txBody>
                  <a:tcPr/>
                </a:tc>
                <a:tc>
                  <a:txBody>
                    <a:bodyPr/>
                    <a:lstStyle/>
                    <a:p>
                      <a:pPr algn="ctr" latinLnBrk="1"/>
                      <a:r>
                        <a:rPr lang="en-US" altLang="ko-KR" sz="1800" dirty="0" smtClean="0"/>
                        <a:t>0.91</a:t>
                      </a:r>
                      <a:endParaRPr lang="ko-KR" altLang="en-US" sz="1800" dirty="0"/>
                    </a:p>
                  </a:txBody>
                  <a:tcPr/>
                </a:tc>
                <a:tc>
                  <a:txBody>
                    <a:bodyPr/>
                    <a:lstStyle/>
                    <a:p>
                      <a:pPr algn="ctr" latinLnBrk="1"/>
                      <a:r>
                        <a:rPr lang="en-US" altLang="ko-KR" sz="1800" dirty="0" smtClean="0"/>
                        <a:t>0.92</a:t>
                      </a:r>
                      <a:endParaRPr lang="ko-KR" altLang="en-US" sz="1800" dirty="0"/>
                    </a:p>
                  </a:txBody>
                  <a:tcPr/>
                </a:tc>
                <a:tc>
                  <a:txBody>
                    <a:bodyPr/>
                    <a:lstStyle/>
                    <a:p>
                      <a:pPr algn="ctr" latinLnBrk="1"/>
                      <a:r>
                        <a:rPr lang="en-US" altLang="ko-KR" sz="1800" dirty="0" smtClean="0"/>
                        <a:t>0.97</a:t>
                      </a:r>
                      <a:endParaRPr lang="ko-KR" altLang="en-US" sz="1800" dirty="0"/>
                    </a:p>
                  </a:txBody>
                  <a:tcPr/>
                </a:tc>
                <a:tc>
                  <a:txBody>
                    <a:bodyPr/>
                    <a:lstStyle/>
                    <a:p>
                      <a:pPr algn="ctr" latinLnBrk="1"/>
                      <a:r>
                        <a:rPr lang="en-US" altLang="ko-KR" sz="1800" dirty="0" smtClean="0"/>
                        <a:t>0.99</a:t>
                      </a:r>
                      <a:endParaRPr lang="ko-KR" altLang="en-US" sz="1800" dirty="0"/>
                    </a:p>
                  </a:txBody>
                  <a:tcPr/>
                </a:tc>
                <a:tc>
                  <a:txBody>
                    <a:bodyPr/>
                    <a:lstStyle/>
                    <a:p>
                      <a:pPr algn="ctr" latinLnBrk="1"/>
                      <a:r>
                        <a:rPr lang="en-US" altLang="ko-KR" sz="1800" dirty="0" smtClean="0"/>
                        <a:t>1.05</a:t>
                      </a:r>
                      <a:endParaRPr lang="ko-KR" altLang="en-US" sz="1800" dirty="0"/>
                    </a:p>
                  </a:txBody>
                  <a:tcPr/>
                </a:tc>
                <a:tc>
                  <a:txBody>
                    <a:bodyPr/>
                    <a:lstStyle/>
                    <a:p>
                      <a:pPr algn="ctr" latinLnBrk="1"/>
                      <a:r>
                        <a:rPr lang="en-US" altLang="ko-KR" sz="1800" dirty="0" smtClean="0"/>
                        <a:t>1.16</a:t>
                      </a:r>
                      <a:endParaRPr lang="ko-KR" altLang="en-US" sz="1800" dirty="0"/>
                    </a:p>
                  </a:txBody>
                  <a:tcPr/>
                </a:tc>
                <a:tc>
                  <a:txBody>
                    <a:bodyPr/>
                    <a:lstStyle/>
                    <a:p>
                      <a:pPr algn="ctr" latinLnBrk="1"/>
                      <a:r>
                        <a:rPr lang="en-US" altLang="ko-KR" sz="1800" dirty="0" smtClean="0"/>
                        <a:t>1.35</a:t>
                      </a:r>
                      <a:endParaRPr lang="ko-KR" altLang="en-US" sz="1800" dirty="0"/>
                    </a:p>
                  </a:txBody>
                  <a:tcPr/>
                </a:tc>
              </a:tr>
            </a:tbl>
          </a:graphicData>
        </a:graphic>
      </p:graphicFrame>
      <p:sp>
        <p:nvSpPr>
          <p:cNvPr id="3" name="正方形/長方形 2"/>
          <p:cNvSpPr/>
          <p:nvPr/>
        </p:nvSpPr>
        <p:spPr>
          <a:xfrm>
            <a:off x="545340" y="2420888"/>
            <a:ext cx="8203124" cy="369332"/>
          </a:xfrm>
          <a:prstGeom prst="rect">
            <a:avLst/>
          </a:prstGeom>
          <a:noFill/>
        </p:spPr>
        <p:txBody>
          <a:bodyPr wrap="square">
            <a:spAutoFit/>
          </a:bodyPr>
          <a:lstStyle/>
          <a:p>
            <a:r>
              <a:rPr lang="ja-JP" altLang="en-US" dirty="0"/>
              <a:t>⇒</a:t>
            </a:r>
            <a:r>
              <a:rPr lang="en-US" altLang="ja-JP" dirty="0"/>
              <a:t>obligation supply </a:t>
            </a:r>
            <a:r>
              <a:rPr lang="en-US" altLang="ja-JP" dirty="0" smtClean="0"/>
              <a:t>amount and rate of Korea in </a:t>
            </a:r>
            <a:r>
              <a:rPr lang="en-US" altLang="ja-JP" dirty="0"/>
              <a:t>2013 </a:t>
            </a:r>
            <a:r>
              <a:rPr lang="en-US" altLang="ja-JP" dirty="0" smtClean="0"/>
              <a:t>were 9,120GWh and 2.5%</a:t>
            </a:r>
            <a:endParaRPr lang="ja-JP" altLang="en-US" dirty="0"/>
          </a:p>
        </p:txBody>
      </p:sp>
    </p:spTree>
    <p:extLst>
      <p:ext uri="{BB962C8B-B14F-4D97-AF65-F5344CB8AC3E}">
        <p14:creationId xmlns:p14="http://schemas.microsoft.com/office/powerpoint/2010/main" val="1953326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095" y="836712"/>
            <a:ext cx="9167751" cy="5143331"/>
          </a:xfrm>
          <a:prstGeom prst="rect">
            <a:avLst/>
          </a:prstGeom>
        </p:spPr>
      </p:pic>
      <p:pic>
        <p:nvPicPr>
          <p:cNvPr id="6" name="図 5"/>
          <p:cNvPicPr>
            <a:picLocks noChangeAspect="1"/>
          </p:cNvPicPr>
          <p:nvPr/>
        </p:nvPicPr>
        <p:blipFill>
          <a:blip r:embed="rId3"/>
          <a:stretch>
            <a:fillRect/>
          </a:stretch>
        </p:blipFill>
        <p:spPr>
          <a:xfrm>
            <a:off x="43499" y="6093296"/>
            <a:ext cx="5301786" cy="504056"/>
          </a:xfrm>
          <a:prstGeom prst="rect">
            <a:avLst/>
          </a:prstGeom>
        </p:spPr>
      </p:pic>
      <p:sp>
        <p:nvSpPr>
          <p:cNvPr id="2" name="正方形/長方形 1"/>
          <p:cNvSpPr/>
          <p:nvPr/>
        </p:nvSpPr>
        <p:spPr>
          <a:xfrm>
            <a:off x="930551" y="28418"/>
            <a:ext cx="7322838" cy="523220"/>
          </a:xfrm>
          <a:prstGeom prst="rect">
            <a:avLst/>
          </a:prstGeom>
        </p:spPr>
        <p:txBody>
          <a:bodyPr wrap="none">
            <a:spAutoFit/>
          </a:bodyPr>
          <a:lstStyle/>
          <a:p>
            <a:r>
              <a:rPr lang="en-US" altLang="ja-JP" sz="2800" b="1" dirty="0"/>
              <a:t>4-2</a:t>
            </a:r>
            <a:r>
              <a:rPr lang="en-US" altLang="ja-JP" sz="2800" b="1" dirty="0" smtClean="0"/>
              <a:t>.</a:t>
            </a:r>
            <a:r>
              <a:rPr lang="ja-JP" altLang="en-US" sz="2800" b="1" dirty="0" smtClean="0"/>
              <a:t>日本の固定価格買取制度（</a:t>
            </a:r>
            <a:r>
              <a:rPr lang="en-US" altLang="ja-JP" sz="2800" b="1" dirty="0" smtClean="0"/>
              <a:t>2012</a:t>
            </a:r>
            <a:r>
              <a:rPr lang="ja-JP" altLang="en-US" sz="2800" b="1" dirty="0" smtClean="0"/>
              <a:t>年</a:t>
            </a:r>
            <a:r>
              <a:rPr lang="en-US" altLang="ja-JP" sz="2800" b="1" dirty="0" smtClean="0"/>
              <a:t>7</a:t>
            </a:r>
            <a:r>
              <a:rPr lang="ja-JP" altLang="en-US" sz="2800" b="1" dirty="0" smtClean="0"/>
              <a:t>月～　）</a:t>
            </a:r>
            <a:endParaRPr lang="ja-JP" altLang="en-US" sz="2800" dirty="0"/>
          </a:p>
        </p:txBody>
      </p:sp>
    </p:spTree>
    <p:extLst>
      <p:ext uri="{BB962C8B-B14F-4D97-AF65-F5344CB8AC3E}">
        <p14:creationId xmlns:p14="http://schemas.microsoft.com/office/powerpoint/2010/main" val="858211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79513" y="404664"/>
            <a:ext cx="8784976" cy="5904656"/>
          </a:xfrm>
          <a:prstGeom prst="rect">
            <a:avLst/>
          </a:prstGeom>
        </p:spPr>
      </p:pic>
      <p:sp>
        <p:nvSpPr>
          <p:cNvPr id="5" name="角丸四角形 4"/>
          <p:cNvSpPr/>
          <p:nvPr/>
        </p:nvSpPr>
        <p:spPr>
          <a:xfrm>
            <a:off x="179513" y="1600200"/>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2012</a:t>
            </a:r>
            <a:r>
              <a:rPr kumimoji="1" lang="ja-JP" altLang="en-US" dirty="0" smtClean="0"/>
              <a:t>年</a:t>
            </a:r>
            <a:endParaRPr kumimoji="1" lang="en-US" altLang="ja-JP" dirty="0" smtClean="0"/>
          </a:p>
          <a:p>
            <a:pPr algn="ctr"/>
            <a:r>
              <a:rPr kumimoji="1" lang="ja-JP" altLang="en-US" dirty="0" smtClean="0"/>
              <a:t>参入者</a:t>
            </a:r>
            <a:endParaRPr kumimoji="1" lang="ja-JP" altLang="en-US" dirty="0"/>
          </a:p>
        </p:txBody>
      </p:sp>
      <p:sp>
        <p:nvSpPr>
          <p:cNvPr id="6" name="角丸四角形 5"/>
          <p:cNvSpPr/>
          <p:nvPr/>
        </p:nvSpPr>
        <p:spPr>
          <a:xfrm>
            <a:off x="130143" y="3400400"/>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2013</a:t>
            </a:r>
            <a:r>
              <a:rPr kumimoji="1" lang="ja-JP" altLang="en-US" dirty="0" smtClean="0"/>
              <a:t>年</a:t>
            </a:r>
            <a:endParaRPr kumimoji="1" lang="en-US" altLang="ja-JP" dirty="0" smtClean="0"/>
          </a:p>
          <a:p>
            <a:pPr algn="ctr"/>
            <a:r>
              <a:rPr kumimoji="1" lang="ja-JP" altLang="en-US" dirty="0" smtClean="0"/>
              <a:t>参入者</a:t>
            </a:r>
            <a:endParaRPr kumimoji="1" lang="ja-JP" altLang="en-US" dirty="0"/>
          </a:p>
        </p:txBody>
      </p:sp>
      <p:sp>
        <p:nvSpPr>
          <p:cNvPr id="7" name="角丸四角形 6"/>
          <p:cNvSpPr/>
          <p:nvPr/>
        </p:nvSpPr>
        <p:spPr>
          <a:xfrm>
            <a:off x="177440" y="5013176"/>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2014</a:t>
            </a:r>
            <a:r>
              <a:rPr kumimoji="1" lang="ja-JP" altLang="en-US" dirty="0" smtClean="0"/>
              <a:t>年</a:t>
            </a:r>
            <a:endParaRPr kumimoji="1" lang="en-US" altLang="ja-JP" dirty="0" smtClean="0"/>
          </a:p>
          <a:p>
            <a:pPr algn="ctr"/>
            <a:r>
              <a:rPr kumimoji="1" lang="ja-JP" altLang="en-US" dirty="0" smtClean="0"/>
              <a:t>参入者</a:t>
            </a:r>
            <a:endParaRPr kumimoji="1" lang="ja-JP" altLang="en-US" dirty="0"/>
          </a:p>
        </p:txBody>
      </p:sp>
    </p:spTree>
    <p:extLst>
      <p:ext uri="{BB962C8B-B14F-4D97-AF65-F5344CB8AC3E}">
        <p14:creationId xmlns:p14="http://schemas.microsoft.com/office/powerpoint/2010/main" val="401037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a:off x="971600" y="5597487"/>
            <a:ext cx="72728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直線矢印コネクタ 6"/>
          <p:cNvCxnSpPr/>
          <p:nvPr/>
        </p:nvCxnSpPr>
        <p:spPr>
          <a:xfrm flipV="1">
            <a:off x="971600" y="836712"/>
            <a:ext cx="0" cy="47525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971600" y="4653136"/>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971600" y="3645024"/>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971600" y="2564904"/>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971600" y="1556792"/>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52896" y="1404007"/>
            <a:ext cx="418704" cy="369332"/>
          </a:xfrm>
          <a:prstGeom prst="rect">
            <a:avLst/>
          </a:prstGeom>
          <a:noFill/>
        </p:spPr>
        <p:txBody>
          <a:bodyPr wrap="none" rtlCol="0">
            <a:spAutoFit/>
          </a:bodyPr>
          <a:lstStyle/>
          <a:p>
            <a:r>
              <a:rPr kumimoji="1" lang="en-US" altLang="ja-JP" dirty="0" smtClean="0"/>
              <a:t>50</a:t>
            </a:r>
            <a:endParaRPr kumimoji="1" lang="ja-JP" altLang="en-US" dirty="0"/>
          </a:p>
        </p:txBody>
      </p:sp>
      <p:sp>
        <p:nvSpPr>
          <p:cNvPr id="14" name="テキスト ボックス 13"/>
          <p:cNvSpPr txBox="1"/>
          <p:nvPr/>
        </p:nvSpPr>
        <p:spPr>
          <a:xfrm>
            <a:off x="552896" y="2412118"/>
            <a:ext cx="418704" cy="369332"/>
          </a:xfrm>
          <a:prstGeom prst="rect">
            <a:avLst/>
          </a:prstGeom>
          <a:noFill/>
        </p:spPr>
        <p:txBody>
          <a:bodyPr wrap="none" rtlCol="0">
            <a:spAutoFit/>
          </a:bodyPr>
          <a:lstStyle/>
          <a:p>
            <a:r>
              <a:rPr kumimoji="1" lang="en-US" altLang="ja-JP" dirty="0" smtClean="0"/>
              <a:t>45</a:t>
            </a:r>
            <a:endParaRPr kumimoji="1" lang="ja-JP" altLang="en-US" dirty="0"/>
          </a:p>
        </p:txBody>
      </p:sp>
      <p:sp>
        <p:nvSpPr>
          <p:cNvPr id="15" name="テキスト ボックス 14"/>
          <p:cNvSpPr txBox="1"/>
          <p:nvPr/>
        </p:nvSpPr>
        <p:spPr>
          <a:xfrm>
            <a:off x="552896" y="3450779"/>
            <a:ext cx="418704" cy="369332"/>
          </a:xfrm>
          <a:prstGeom prst="rect">
            <a:avLst/>
          </a:prstGeom>
          <a:noFill/>
        </p:spPr>
        <p:txBody>
          <a:bodyPr wrap="none" rtlCol="0">
            <a:spAutoFit/>
          </a:bodyPr>
          <a:lstStyle/>
          <a:p>
            <a:r>
              <a:rPr kumimoji="1" lang="en-US" altLang="ja-JP" dirty="0" smtClean="0"/>
              <a:t>40</a:t>
            </a:r>
            <a:endParaRPr kumimoji="1" lang="ja-JP" altLang="en-US" dirty="0"/>
          </a:p>
        </p:txBody>
      </p:sp>
      <p:sp>
        <p:nvSpPr>
          <p:cNvPr id="16" name="テキスト ボックス 15"/>
          <p:cNvSpPr txBox="1"/>
          <p:nvPr/>
        </p:nvSpPr>
        <p:spPr>
          <a:xfrm>
            <a:off x="552896" y="4424098"/>
            <a:ext cx="418704" cy="369332"/>
          </a:xfrm>
          <a:prstGeom prst="rect">
            <a:avLst/>
          </a:prstGeom>
          <a:noFill/>
        </p:spPr>
        <p:txBody>
          <a:bodyPr wrap="none" rtlCol="0">
            <a:spAutoFit/>
          </a:bodyPr>
          <a:lstStyle/>
          <a:p>
            <a:r>
              <a:rPr kumimoji="1" lang="en-US" altLang="ja-JP" dirty="0" smtClean="0"/>
              <a:t>35</a:t>
            </a:r>
            <a:endParaRPr kumimoji="1" lang="ja-JP" altLang="en-US" dirty="0"/>
          </a:p>
        </p:txBody>
      </p:sp>
      <p:sp>
        <p:nvSpPr>
          <p:cNvPr id="17" name="テキスト ボックス 16"/>
          <p:cNvSpPr txBox="1"/>
          <p:nvPr/>
        </p:nvSpPr>
        <p:spPr>
          <a:xfrm>
            <a:off x="1475655" y="5680582"/>
            <a:ext cx="652743" cy="369332"/>
          </a:xfrm>
          <a:prstGeom prst="rect">
            <a:avLst/>
          </a:prstGeom>
          <a:noFill/>
        </p:spPr>
        <p:txBody>
          <a:bodyPr wrap="none" rtlCol="0">
            <a:spAutoFit/>
          </a:bodyPr>
          <a:lstStyle/>
          <a:p>
            <a:r>
              <a:rPr kumimoji="1" lang="en-US" altLang="ja-JP" dirty="0" smtClean="0"/>
              <a:t>2011</a:t>
            </a:r>
            <a:endParaRPr kumimoji="1" lang="ja-JP" altLang="en-US" dirty="0"/>
          </a:p>
        </p:txBody>
      </p:sp>
      <p:sp>
        <p:nvSpPr>
          <p:cNvPr id="18" name="テキスト ボックス 17"/>
          <p:cNvSpPr txBox="1"/>
          <p:nvPr/>
        </p:nvSpPr>
        <p:spPr>
          <a:xfrm>
            <a:off x="3168526" y="5712177"/>
            <a:ext cx="652743" cy="369332"/>
          </a:xfrm>
          <a:prstGeom prst="rect">
            <a:avLst/>
          </a:prstGeom>
          <a:noFill/>
        </p:spPr>
        <p:txBody>
          <a:bodyPr wrap="none" rtlCol="0">
            <a:spAutoFit/>
          </a:bodyPr>
          <a:lstStyle/>
          <a:p>
            <a:r>
              <a:rPr kumimoji="1" lang="en-US" altLang="ja-JP" dirty="0" smtClean="0"/>
              <a:t>2012</a:t>
            </a:r>
            <a:endParaRPr kumimoji="1" lang="ja-JP" altLang="en-US" dirty="0"/>
          </a:p>
        </p:txBody>
      </p:sp>
      <p:sp>
        <p:nvSpPr>
          <p:cNvPr id="19" name="テキスト ボックス 18"/>
          <p:cNvSpPr txBox="1"/>
          <p:nvPr/>
        </p:nvSpPr>
        <p:spPr>
          <a:xfrm>
            <a:off x="5109724" y="5712177"/>
            <a:ext cx="652743" cy="369332"/>
          </a:xfrm>
          <a:prstGeom prst="rect">
            <a:avLst/>
          </a:prstGeom>
          <a:noFill/>
        </p:spPr>
        <p:txBody>
          <a:bodyPr wrap="none" rtlCol="0">
            <a:spAutoFit/>
          </a:bodyPr>
          <a:lstStyle/>
          <a:p>
            <a:r>
              <a:rPr kumimoji="1" lang="en-US" altLang="ja-JP" dirty="0" smtClean="0"/>
              <a:t>2013</a:t>
            </a:r>
            <a:endParaRPr kumimoji="1" lang="ja-JP" altLang="en-US" dirty="0"/>
          </a:p>
        </p:txBody>
      </p:sp>
      <p:sp>
        <p:nvSpPr>
          <p:cNvPr id="20" name="テキスト ボックス 19"/>
          <p:cNvSpPr txBox="1"/>
          <p:nvPr/>
        </p:nvSpPr>
        <p:spPr>
          <a:xfrm>
            <a:off x="7020272" y="5712177"/>
            <a:ext cx="652743" cy="369332"/>
          </a:xfrm>
          <a:prstGeom prst="rect">
            <a:avLst/>
          </a:prstGeom>
          <a:noFill/>
        </p:spPr>
        <p:txBody>
          <a:bodyPr wrap="none" rtlCol="0">
            <a:spAutoFit/>
          </a:bodyPr>
          <a:lstStyle/>
          <a:p>
            <a:r>
              <a:rPr kumimoji="1" lang="en-US" altLang="ja-JP" dirty="0" smtClean="0"/>
              <a:t>2014</a:t>
            </a:r>
            <a:endParaRPr kumimoji="1" lang="ja-JP" altLang="en-US" dirty="0"/>
          </a:p>
        </p:txBody>
      </p:sp>
      <p:sp>
        <p:nvSpPr>
          <p:cNvPr id="21" name="フローチャート: 結合子 20"/>
          <p:cNvSpPr/>
          <p:nvPr/>
        </p:nvSpPr>
        <p:spPr>
          <a:xfrm>
            <a:off x="1600455" y="1484785"/>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p:cNvSpPr/>
          <p:nvPr/>
        </p:nvSpPr>
        <p:spPr>
          <a:xfrm>
            <a:off x="3463260" y="2412118"/>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p:cNvSpPr/>
          <p:nvPr/>
        </p:nvSpPr>
        <p:spPr>
          <a:xfrm>
            <a:off x="5220072" y="2915509"/>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結合子 23"/>
          <p:cNvSpPr/>
          <p:nvPr/>
        </p:nvSpPr>
        <p:spPr>
          <a:xfrm>
            <a:off x="3484733" y="3552691"/>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5220071" y="4372014"/>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7133853" y="5194254"/>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95536" y="130161"/>
            <a:ext cx="8517075" cy="954107"/>
          </a:xfrm>
          <a:prstGeom prst="rect">
            <a:avLst/>
          </a:prstGeom>
          <a:noFill/>
        </p:spPr>
        <p:txBody>
          <a:bodyPr wrap="square" rtlCol="0">
            <a:spAutoFit/>
          </a:bodyPr>
          <a:lstStyle/>
          <a:p>
            <a:r>
              <a:rPr kumimoji="1" lang="ja-JP" altLang="en-US" sz="2800" dirty="0" smtClean="0"/>
              <a:t>図表１１　太陽光発電の固定価格買取価格と設備単価　</a:t>
            </a:r>
            <a:endParaRPr kumimoji="1" lang="en-US" altLang="ja-JP" sz="2800" dirty="0" smtClean="0"/>
          </a:p>
          <a:p>
            <a:r>
              <a:rPr lang="ja-JP" altLang="en-US" sz="2800" dirty="0"/>
              <a:t>　</a:t>
            </a:r>
            <a:r>
              <a:rPr lang="ja-JP" altLang="en-US" sz="2800" dirty="0" smtClean="0"/>
              <a:t>　　　　　　</a:t>
            </a:r>
            <a:r>
              <a:rPr kumimoji="1" lang="ja-JP" altLang="en-US" sz="2800" dirty="0" smtClean="0"/>
              <a:t>の下落推移</a:t>
            </a:r>
            <a:endParaRPr kumimoji="1" lang="ja-JP" altLang="en-US" sz="2800" dirty="0"/>
          </a:p>
        </p:txBody>
      </p:sp>
      <p:cxnSp>
        <p:nvCxnSpPr>
          <p:cNvPr id="4" name="直線矢印コネクタ 3"/>
          <p:cNvCxnSpPr>
            <a:stCxn id="24" idx="5"/>
            <a:endCxn id="25" idx="1"/>
          </p:cNvCxnSpPr>
          <p:nvPr/>
        </p:nvCxnSpPr>
        <p:spPr>
          <a:xfrm>
            <a:off x="3669120" y="3710313"/>
            <a:ext cx="1582587" cy="6887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26" idx="1"/>
          </p:cNvCxnSpPr>
          <p:nvPr/>
        </p:nvCxnSpPr>
        <p:spPr>
          <a:xfrm>
            <a:off x="5514220" y="4554405"/>
            <a:ext cx="1651269" cy="666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851502" y="1710518"/>
            <a:ext cx="1572424" cy="732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23" idx="2"/>
          </p:cNvCxnSpPr>
          <p:nvPr/>
        </p:nvCxnSpPr>
        <p:spPr>
          <a:xfrm>
            <a:off x="3647647" y="2522368"/>
            <a:ext cx="1572425" cy="4854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角丸四角形吹き出し 30"/>
          <p:cNvSpPr/>
          <p:nvPr/>
        </p:nvSpPr>
        <p:spPr>
          <a:xfrm>
            <a:off x="6234214" y="3234500"/>
            <a:ext cx="2678397" cy="1151221"/>
          </a:xfrm>
          <a:prstGeom prst="wedgeRoundRectCallout">
            <a:avLst>
              <a:gd name="adj1" fmla="val -21491"/>
              <a:gd name="adj2" fmla="val 10938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固定価格買取単価</a:t>
            </a:r>
            <a:endParaRPr kumimoji="1" lang="en-US" altLang="ja-JP" dirty="0" smtClean="0"/>
          </a:p>
          <a:p>
            <a:pPr algn="ctr"/>
            <a:r>
              <a:rPr lang="ja-JP" altLang="en-US" dirty="0" smtClean="0"/>
              <a:t>（事業者用</a:t>
            </a:r>
            <a:r>
              <a:rPr lang="en-US" altLang="ja-JP" dirty="0" smtClean="0"/>
              <a:t>(10kW</a:t>
            </a:r>
            <a:r>
              <a:rPr lang="ja-JP" altLang="en-US" dirty="0" smtClean="0"/>
              <a:t>以上</a:t>
            </a:r>
            <a:r>
              <a:rPr lang="en-US" altLang="ja-JP" dirty="0" smtClean="0"/>
              <a:t>)</a:t>
            </a:r>
            <a:r>
              <a:rPr lang="ja-JP" altLang="en-US" dirty="0" smtClean="0"/>
              <a:t>）</a:t>
            </a:r>
            <a:endParaRPr kumimoji="1" lang="en-US" altLang="ja-JP" dirty="0" smtClean="0"/>
          </a:p>
          <a:p>
            <a:pPr algn="ctr"/>
            <a:r>
              <a:rPr lang="ja-JP" altLang="en-US" dirty="0" smtClean="0"/>
              <a:t>（円／ｋＷｈ）</a:t>
            </a:r>
            <a:endParaRPr kumimoji="1" lang="ja-JP" altLang="en-US" dirty="0"/>
          </a:p>
        </p:txBody>
      </p:sp>
      <p:sp>
        <p:nvSpPr>
          <p:cNvPr id="32" name="角丸四角形吹き出し 31"/>
          <p:cNvSpPr/>
          <p:nvPr/>
        </p:nvSpPr>
        <p:spPr>
          <a:xfrm>
            <a:off x="5141656" y="1150440"/>
            <a:ext cx="2396395" cy="1075949"/>
          </a:xfrm>
          <a:prstGeom prst="wedgeRoundRectCallout">
            <a:avLst>
              <a:gd name="adj1" fmla="val -35307"/>
              <a:gd name="adj2" fmla="val 10938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太陽光発電設置単価</a:t>
            </a:r>
            <a:endParaRPr kumimoji="1" lang="en-US" altLang="ja-JP" dirty="0" smtClean="0"/>
          </a:p>
          <a:p>
            <a:pPr algn="ctr"/>
            <a:r>
              <a:rPr lang="ja-JP" altLang="en-US" dirty="0" smtClean="0"/>
              <a:t>（万円／ｋＷ）</a:t>
            </a:r>
            <a:endParaRPr kumimoji="1" lang="ja-JP" altLang="en-US" dirty="0"/>
          </a:p>
        </p:txBody>
      </p:sp>
    </p:spTree>
    <p:extLst>
      <p:ext uri="{BB962C8B-B14F-4D97-AF65-F5344CB8AC3E}">
        <p14:creationId xmlns:p14="http://schemas.microsoft.com/office/powerpoint/2010/main" val="373486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79512" y="404664"/>
            <a:ext cx="8784976" cy="5919657"/>
          </a:xfrm>
          <a:prstGeom prst="rect">
            <a:avLst/>
          </a:prstGeom>
        </p:spPr>
      </p:pic>
      <p:sp>
        <p:nvSpPr>
          <p:cNvPr id="2" name="テキスト ボックス 1"/>
          <p:cNvSpPr txBox="1"/>
          <p:nvPr/>
        </p:nvSpPr>
        <p:spPr>
          <a:xfrm>
            <a:off x="683568" y="317894"/>
            <a:ext cx="1249060" cy="461665"/>
          </a:xfrm>
          <a:prstGeom prst="rect">
            <a:avLst/>
          </a:prstGeom>
          <a:noFill/>
        </p:spPr>
        <p:txBody>
          <a:bodyPr wrap="none" rtlCol="0">
            <a:spAutoFit/>
          </a:bodyPr>
          <a:lstStyle/>
          <a:p>
            <a:r>
              <a:rPr lang="ja-JP" altLang="en-US" sz="2400" dirty="0" smtClean="0"/>
              <a:t>図表</a:t>
            </a:r>
            <a:r>
              <a:rPr lang="en-US" altLang="ja-JP" sz="2400" dirty="0" smtClean="0"/>
              <a:t>12</a:t>
            </a:r>
            <a:r>
              <a:rPr kumimoji="1" lang="en-US" altLang="ja-JP" sz="2400" dirty="0" smtClean="0"/>
              <a:t>  </a:t>
            </a:r>
            <a:endParaRPr kumimoji="1" lang="ja-JP" altLang="en-US" sz="2400" dirty="0"/>
          </a:p>
        </p:txBody>
      </p:sp>
      <p:sp>
        <p:nvSpPr>
          <p:cNvPr id="5" name="正方形/長方形 4"/>
          <p:cNvSpPr/>
          <p:nvPr/>
        </p:nvSpPr>
        <p:spPr>
          <a:xfrm>
            <a:off x="179512" y="5892273"/>
            <a:ext cx="8712968"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p:cNvSpPr/>
          <p:nvPr/>
        </p:nvSpPr>
        <p:spPr>
          <a:xfrm>
            <a:off x="1619672" y="6110038"/>
            <a:ext cx="6696744" cy="646331"/>
          </a:xfrm>
          <a:prstGeom prst="rect">
            <a:avLst/>
          </a:prstGeom>
        </p:spPr>
        <p:txBody>
          <a:bodyPr wrap="square">
            <a:spAutoFit/>
          </a:bodyPr>
          <a:lstStyle/>
          <a:p>
            <a:r>
              <a:rPr lang="ja-JP" altLang="en-US" b="1" dirty="0" smtClean="0"/>
              <a:t>総発電量の中で再生可能エネルギー発電量の割合</a:t>
            </a:r>
            <a:endParaRPr lang="en-US" altLang="ja-JP" b="1" dirty="0" smtClean="0"/>
          </a:p>
          <a:p>
            <a:r>
              <a:rPr lang="ja-JP" altLang="en-US" b="1" dirty="0" smtClean="0"/>
              <a:t>⇒</a:t>
            </a:r>
            <a:r>
              <a:rPr lang="en-US" altLang="ja-JP" b="1" dirty="0"/>
              <a:t>1.4 % 2011</a:t>
            </a:r>
            <a:r>
              <a:rPr lang="ja-JP" altLang="en-US" b="1" dirty="0"/>
              <a:t>　⇒</a:t>
            </a:r>
            <a:r>
              <a:rPr lang="en-US" altLang="ja-JP" b="1" dirty="0"/>
              <a:t> </a:t>
            </a:r>
            <a:r>
              <a:rPr lang="ja-JP" altLang="en-US" b="1" dirty="0"/>
              <a:t>　</a:t>
            </a:r>
            <a:r>
              <a:rPr lang="en-US" altLang="ja-JP" b="1" dirty="0"/>
              <a:t>1.6% in 2012</a:t>
            </a:r>
            <a:r>
              <a:rPr lang="ja-JP" altLang="en-US" b="1" dirty="0"/>
              <a:t>　⇒</a:t>
            </a:r>
            <a:r>
              <a:rPr lang="en-US" altLang="ja-JP" b="1" dirty="0"/>
              <a:t>2.2% in 2013</a:t>
            </a:r>
            <a:endParaRPr lang="en-US" altLang="ko-KR" b="1" dirty="0"/>
          </a:p>
        </p:txBody>
      </p:sp>
      <p:sp>
        <p:nvSpPr>
          <p:cNvPr id="7" name="星 6 6"/>
          <p:cNvSpPr/>
          <p:nvPr/>
        </p:nvSpPr>
        <p:spPr>
          <a:xfrm>
            <a:off x="1006350" y="6110038"/>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003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角丸四角形 3"/>
          <p:cNvSpPr/>
          <p:nvPr/>
        </p:nvSpPr>
        <p:spPr>
          <a:xfrm>
            <a:off x="619125" y="1889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395288" y="3141663"/>
            <a:ext cx="8113712" cy="280828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a:p>
        </p:txBody>
      </p:sp>
      <p:sp>
        <p:nvSpPr>
          <p:cNvPr id="8" name="コンテンツ プレースホルダー 2"/>
          <p:cNvSpPr txBox="1">
            <a:spLocks/>
          </p:cNvSpPr>
          <p:nvPr/>
        </p:nvSpPr>
        <p:spPr bwMode="auto">
          <a:xfrm>
            <a:off x="2915816" y="2233613"/>
            <a:ext cx="6786173" cy="642938"/>
          </a:xfrm>
          <a:prstGeom prst="rect">
            <a:avLst/>
          </a:prstGeom>
          <a:noFill/>
          <a:ln w="9525">
            <a:noFill/>
            <a:miter lim="800000"/>
            <a:headEnd/>
            <a:tailEnd/>
          </a:ln>
        </p:spPr>
        <p:txBody>
          <a:bodyPr>
            <a:noAutofit/>
          </a:bodyPr>
          <a:lstStyle/>
          <a:p>
            <a:pPr marL="514350" indent="-514350" fontAlgn="auto">
              <a:spcBef>
                <a:spcPct val="20000"/>
              </a:spcBef>
              <a:spcAft>
                <a:spcPts val="0"/>
              </a:spcAft>
              <a:buFont typeface="Arial" charset="0"/>
              <a:buNone/>
              <a:defRPr/>
            </a:pPr>
            <a:r>
              <a:rPr lang="ja-JP" altLang="en-US" sz="4000" b="1" dirty="0">
                <a:solidFill>
                  <a:schemeClr val="bg1"/>
                </a:solidFill>
                <a:latin typeface="+mj-lt"/>
              </a:rPr>
              <a:t>日韓</a:t>
            </a:r>
            <a:r>
              <a:rPr lang="ja-JP" altLang="en-US" sz="4000" b="1" dirty="0" smtClean="0">
                <a:solidFill>
                  <a:schemeClr val="bg1"/>
                </a:solidFill>
                <a:latin typeface="+mj-lt"/>
              </a:rPr>
              <a:t>における再生可能</a:t>
            </a:r>
            <a:endParaRPr lang="en-US" altLang="ja-JP" sz="4000" b="1" dirty="0" smtClean="0">
              <a:solidFill>
                <a:schemeClr val="bg1"/>
              </a:solidFill>
              <a:latin typeface="+mj-lt"/>
            </a:endParaRPr>
          </a:p>
          <a:p>
            <a:pPr marL="514350" indent="-514350" fontAlgn="auto">
              <a:spcBef>
                <a:spcPct val="20000"/>
              </a:spcBef>
              <a:spcAft>
                <a:spcPts val="0"/>
              </a:spcAft>
              <a:buFont typeface="Arial" charset="0"/>
              <a:buNone/>
              <a:defRPr/>
            </a:pPr>
            <a:r>
              <a:rPr lang="ja-JP" altLang="en-US" sz="4000" b="1" dirty="0" smtClean="0">
                <a:solidFill>
                  <a:schemeClr val="bg1"/>
                </a:solidFill>
                <a:latin typeface="+mj-lt"/>
              </a:rPr>
              <a:t>エネルギー普及課題</a:t>
            </a:r>
            <a:endParaRPr lang="en-US" altLang="ja-JP" sz="4000" b="1" dirty="0">
              <a:solidFill>
                <a:schemeClr val="bg1"/>
              </a:solidFill>
              <a:latin typeface="+mj-lt"/>
            </a:endParaRPr>
          </a:p>
        </p:txBody>
      </p:sp>
    </p:spTree>
    <p:extLst>
      <p:ext uri="{BB962C8B-B14F-4D97-AF65-F5344CB8AC3E}">
        <p14:creationId xmlns:p14="http://schemas.microsoft.com/office/powerpoint/2010/main" val="2283131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4016"/>
            <a:ext cx="8229600" cy="641778"/>
          </a:xfrm>
        </p:spPr>
        <p:txBody>
          <a:bodyPr>
            <a:noAutofit/>
          </a:bodyPr>
          <a:lstStyle/>
          <a:p>
            <a:r>
              <a:rPr lang="en-US" altLang="ja-JP" sz="3600" b="1" dirty="0"/>
              <a:t>5-1.</a:t>
            </a:r>
            <a:r>
              <a:rPr kumimoji="1" lang="en-US" altLang="ja-JP" sz="3600" b="1" dirty="0" smtClean="0"/>
              <a:t>  </a:t>
            </a:r>
            <a:r>
              <a:rPr kumimoji="1" lang="ja-JP" altLang="en-US" sz="3600" b="1" dirty="0" smtClean="0"/>
              <a:t>韓国のケース</a:t>
            </a:r>
            <a:endParaRPr kumimoji="1" lang="ja-JP" altLang="en-US" sz="3600" b="1" dirty="0"/>
          </a:p>
        </p:txBody>
      </p:sp>
      <p:sp>
        <p:nvSpPr>
          <p:cNvPr id="3" name="コンテンツ プレースホルダー 2"/>
          <p:cNvSpPr>
            <a:spLocks noGrp="1"/>
          </p:cNvSpPr>
          <p:nvPr>
            <p:ph idx="1"/>
          </p:nvPr>
        </p:nvSpPr>
        <p:spPr>
          <a:xfrm>
            <a:off x="457200" y="981774"/>
            <a:ext cx="8229600" cy="5808708"/>
          </a:xfrm>
        </p:spPr>
        <p:txBody>
          <a:bodyPr>
            <a:normAutofit/>
          </a:bodyPr>
          <a:lstStyle/>
          <a:p>
            <a:pPr>
              <a:buNone/>
            </a:pPr>
            <a:r>
              <a:rPr lang="en-US" altLang="ja-JP" sz="2800" b="1" dirty="0" smtClean="0"/>
              <a:t> </a:t>
            </a:r>
            <a:r>
              <a:rPr lang="en-US" altLang="ja-JP" sz="2800" b="1" dirty="0"/>
              <a:t> </a:t>
            </a:r>
            <a:r>
              <a:rPr lang="en-US" altLang="ja-JP" sz="2800" b="1" dirty="0" smtClean="0"/>
              <a:t> </a:t>
            </a:r>
            <a:r>
              <a:rPr lang="ja-JP" altLang="en-US" sz="2800" b="1" dirty="0"/>
              <a:t>韓国</a:t>
            </a:r>
            <a:r>
              <a:rPr lang="ja-JP" altLang="en-US" sz="2800" b="1" dirty="0" smtClean="0"/>
              <a:t>のＲＰＳ制度の下では、小規模再生可能エネルギー事業が伸びない課題を抱えている</a:t>
            </a:r>
            <a:endParaRPr lang="en-US" altLang="ja-JP" sz="2800" b="1" dirty="0" smtClean="0"/>
          </a:p>
          <a:p>
            <a:pPr marL="0" indent="0">
              <a:buNone/>
            </a:pPr>
            <a:r>
              <a:rPr lang="ja-JP" altLang="en-US" sz="2800" b="1" dirty="0" smtClean="0"/>
              <a:t>　　小規模事業者は、厳しい競争に晒されている</a:t>
            </a:r>
            <a:endParaRPr lang="en-US" altLang="ja-JP" sz="2800" b="1" dirty="0" smtClean="0"/>
          </a:p>
          <a:p>
            <a:pPr marL="0" indent="0">
              <a:buNone/>
            </a:pPr>
            <a:r>
              <a:rPr lang="ja-JP" altLang="en-US" sz="2800" b="1" dirty="0" smtClean="0">
                <a:solidFill>
                  <a:srgbClr val="FF0000"/>
                </a:solidFill>
              </a:rPr>
              <a:t>⇒</a:t>
            </a:r>
            <a:r>
              <a:rPr lang="ja-JP" altLang="en-US" sz="2800" b="1" dirty="0" smtClean="0"/>
              <a:t>再生可能</a:t>
            </a:r>
            <a:r>
              <a:rPr lang="ja-JP" altLang="en-US" sz="2800" b="1" dirty="0"/>
              <a:t>エネルギ</a:t>
            </a:r>
            <a:r>
              <a:rPr lang="ja-JP" altLang="en-US" sz="2800" b="1" dirty="0" smtClean="0"/>
              <a:t>ーの地域価値が失われる</a:t>
            </a:r>
            <a:endParaRPr lang="en-US" altLang="ja-JP" sz="2800" b="1" dirty="0" smtClean="0"/>
          </a:p>
          <a:p>
            <a:pPr marL="0" indent="0">
              <a:buNone/>
            </a:pPr>
            <a:endParaRPr lang="en-US" altLang="ja-JP" sz="2600" b="1" dirty="0" smtClean="0">
              <a:solidFill>
                <a:srgbClr val="FF0000"/>
              </a:solidFill>
            </a:endParaRPr>
          </a:p>
          <a:p>
            <a:pPr marL="0" indent="0">
              <a:buNone/>
            </a:pPr>
            <a:r>
              <a:rPr lang="ja-JP" altLang="en-US" sz="2600" b="1" dirty="0" smtClean="0">
                <a:solidFill>
                  <a:srgbClr val="FF0000"/>
                </a:solidFill>
              </a:rPr>
              <a:t>⇒ </a:t>
            </a:r>
            <a:r>
              <a:rPr lang="ja-JP" altLang="en-US" sz="2600" b="1" dirty="0" smtClean="0"/>
              <a:t>韓国政府は</a:t>
            </a:r>
            <a:r>
              <a:rPr lang="en-US" altLang="ja-JP" sz="2600" b="1" dirty="0" smtClean="0"/>
              <a:t> 2015</a:t>
            </a:r>
            <a:r>
              <a:rPr lang="ja-JP" altLang="en-US" sz="2600" b="1" dirty="0" smtClean="0"/>
              <a:t>年から</a:t>
            </a:r>
            <a:r>
              <a:rPr lang="en-US" altLang="ja-JP" sz="2600" b="1" dirty="0" smtClean="0"/>
              <a:t>100</a:t>
            </a:r>
            <a:r>
              <a:rPr lang="ja-JP" altLang="en-US" sz="2600" b="1" dirty="0" smtClean="0"/>
              <a:t>ｋｗ以下発電事業者に対する特別支援措置を実施予定</a:t>
            </a:r>
            <a:endParaRPr lang="en-US" sz="2600" b="1" dirty="0" smtClean="0"/>
          </a:p>
          <a:p>
            <a:pPr marL="0" indent="0">
              <a:buNone/>
            </a:pPr>
            <a:r>
              <a:rPr lang="en-US" sz="2600" b="1" dirty="0"/>
              <a:t> </a:t>
            </a:r>
            <a:r>
              <a:rPr lang="en-US" sz="2600" b="1" dirty="0" smtClean="0"/>
              <a:t>  </a:t>
            </a:r>
            <a:r>
              <a:rPr lang="ja-JP" altLang="en-US" sz="2600" b="1" dirty="0" smtClean="0"/>
              <a:t>⇒太陽光発電に対する特別供給義務量の３０％以上を</a:t>
            </a:r>
            <a:r>
              <a:rPr lang="en-US" altLang="ja-JP" sz="2600" b="1" dirty="0" smtClean="0"/>
              <a:t>100KW</a:t>
            </a:r>
            <a:r>
              <a:rPr lang="ja-JP" altLang="en-US" sz="2600" b="1" dirty="0" smtClean="0"/>
              <a:t>以下の発電事業者から購入を義務化</a:t>
            </a:r>
            <a:r>
              <a:rPr lang="en-US" sz="2600" b="1" dirty="0" smtClean="0"/>
              <a:t>.</a:t>
            </a:r>
          </a:p>
          <a:p>
            <a:pPr marL="0" indent="0">
              <a:buNone/>
            </a:pPr>
            <a:r>
              <a:rPr lang="ja-JP" altLang="en-US" sz="2400" b="1" dirty="0" smtClean="0">
                <a:solidFill>
                  <a:srgbClr val="FF0000"/>
                </a:solidFill>
              </a:rPr>
              <a:t>⇒ソウル市は、</a:t>
            </a:r>
            <a:r>
              <a:rPr lang="en-US" altLang="ja-JP" sz="2400" b="1" dirty="0" smtClean="0">
                <a:solidFill>
                  <a:srgbClr val="FF0000"/>
                </a:solidFill>
              </a:rPr>
              <a:t>2013</a:t>
            </a:r>
            <a:r>
              <a:rPr lang="ja-JP" altLang="en-US" sz="2400" b="1" dirty="0" smtClean="0">
                <a:solidFill>
                  <a:srgbClr val="FF0000"/>
                </a:solidFill>
              </a:rPr>
              <a:t>年から</a:t>
            </a:r>
            <a:r>
              <a:rPr lang="en-US" altLang="ja-JP" sz="2400" b="1" dirty="0" smtClean="0">
                <a:solidFill>
                  <a:srgbClr val="FF0000"/>
                </a:solidFill>
              </a:rPr>
              <a:t>50KW</a:t>
            </a:r>
            <a:r>
              <a:rPr lang="ja-JP" altLang="en-US" sz="2400" b="1" dirty="0" smtClean="0">
                <a:solidFill>
                  <a:srgbClr val="FF0000"/>
                </a:solidFill>
              </a:rPr>
              <a:t>以下太陽光発電事業者には１ｋ</a:t>
            </a:r>
            <a:r>
              <a:rPr lang="en-US" altLang="ja-JP" sz="2400" b="1" dirty="0" err="1" smtClean="0">
                <a:solidFill>
                  <a:srgbClr val="FF0000"/>
                </a:solidFill>
              </a:rPr>
              <a:t>Wh</a:t>
            </a:r>
            <a:r>
              <a:rPr lang="ja-JP" altLang="en-US" sz="2400" b="1" dirty="0" smtClean="0">
                <a:solidFill>
                  <a:srgbClr val="FF0000"/>
                </a:solidFill>
              </a:rPr>
              <a:t>当たり、</a:t>
            </a:r>
            <a:r>
              <a:rPr lang="en-US" altLang="ja-JP" sz="2400" b="1" dirty="0" smtClean="0">
                <a:solidFill>
                  <a:srgbClr val="FF0000"/>
                </a:solidFill>
              </a:rPr>
              <a:t>50</a:t>
            </a:r>
            <a:r>
              <a:rPr lang="ja-JP" altLang="en-US" sz="2400" b="1" dirty="0" smtClean="0">
                <a:solidFill>
                  <a:srgbClr val="FF0000"/>
                </a:solidFill>
              </a:rPr>
              <a:t>ウォンの固定価格買取（</a:t>
            </a:r>
            <a:r>
              <a:rPr lang="en-US" altLang="ja-JP" sz="2400" b="1" dirty="0" smtClean="0">
                <a:solidFill>
                  <a:srgbClr val="FF0000"/>
                </a:solidFill>
              </a:rPr>
              <a:t>5</a:t>
            </a:r>
            <a:r>
              <a:rPr lang="ja-JP" altLang="en-US" sz="2400" b="1" dirty="0" smtClean="0">
                <a:solidFill>
                  <a:srgbClr val="FF0000"/>
                </a:solidFill>
              </a:rPr>
              <a:t>年時限）</a:t>
            </a:r>
            <a:endParaRPr lang="en-US" altLang="ja-JP" sz="2200" dirty="0" smtClean="0"/>
          </a:p>
          <a:p>
            <a:pPr marL="0" indent="0">
              <a:buNone/>
            </a:pPr>
            <a:endParaRPr lang="en-US" altLang="ja-JP" sz="2200" dirty="0" smtClean="0"/>
          </a:p>
          <a:p>
            <a:pPr>
              <a:buNone/>
            </a:pPr>
            <a:endParaRPr lang="en-US" altLang="ja-JP" sz="2000" dirty="0" smtClean="0">
              <a:latin typeface="+mn-ea"/>
            </a:endParaRPr>
          </a:p>
        </p:txBody>
      </p:sp>
      <p:sp>
        <p:nvSpPr>
          <p:cNvPr id="5" name="星 6 4"/>
          <p:cNvSpPr/>
          <p:nvPr/>
        </p:nvSpPr>
        <p:spPr>
          <a:xfrm>
            <a:off x="214262" y="101077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5295" y="981774"/>
            <a:ext cx="9033409" cy="2179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0" y="3356992"/>
            <a:ext cx="9033409"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1819" y="1917355"/>
            <a:ext cx="596638" cy="584775"/>
          </a:xfrm>
          <a:prstGeom prst="rect">
            <a:avLst/>
          </a:prstGeom>
        </p:spPr>
        <p:txBody>
          <a:bodyPr wrap="none">
            <a:spAutoFit/>
          </a:bodyPr>
          <a:lstStyle/>
          <a:p>
            <a:r>
              <a:rPr lang="ja-JP" altLang="en-US" sz="3200" b="1" dirty="0">
                <a:solidFill>
                  <a:srgbClr val="FF0000"/>
                </a:solidFill>
              </a:rPr>
              <a:t>⇒</a:t>
            </a:r>
            <a:endParaRPr lang="ja-JP" altLang="en-US" sz="32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29600" cy="5433467"/>
          </a:xfrm>
        </p:spPr>
        <p:txBody>
          <a:bodyPr>
            <a:normAutofit lnSpcReduction="10000"/>
          </a:bodyPr>
          <a:lstStyle/>
          <a:p>
            <a:r>
              <a:rPr lang="en-US" altLang="ja-JP" dirty="0" smtClean="0"/>
              <a:t>2012 </a:t>
            </a:r>
            <a:r>
              <a:rPr lang="ja-JP" altLang="en-US" dirty="0"/>
              <a:t>年の</a:t>
            </a:r>
            <a:r>
              <a:rPr lang="en-US" altLang="ja-JP" dirty="0"/>
              <a:t>RPS </a:t>
            </a:r>
            <a:r>
              <a:rPr lang="ja-JP" altLang="en-US" dirty="0"/>
              <a:t>供給義務量の中で再生可能</a:t>
            </a:r>
          </a:p>
          <a:p>
            <a:pPr marL="0" indent="0">
              <a:buNone/>
            </a:pPr>
            <a:r>
              <a:rPr lang="ja-JP" altLang="en-US" dirty="0" smtClean="0"/>
              <a:t>　　エネルギー</a:t>
            </a:r>
            <a:r>
              <a:rPr lang="ja-JP" altLang="en-US" dirty="0"/>
              <a:t>発電設備容量</a:t>
            </a:r>
            <a:r>
              <a:rPr lang="en-US" altLang="ja-JP" dirty="0"/>
              <a:t>832 MW </a:t>
            </a:r>
            <a:r>
              <a:rPr lang="ja-JP" altLang="en-US" dirty="0"/>
              <a:t>の場合</a:t>
            </a:r>
            <a:r>
              <a:rPr lang="ja-JP" altLang="en-US" dirty="0" smtClean="0"/>
              <a:t>，　</a:t>
            </a:r>
            <a:endParaRPr lang="en-US" altLang="ja-JP" dirty="0" smtClean="0"/>
          </a:p>
          <a:p>
            <a:pPr marL="0" indent="0">
              <a:buNone/>
            </a:pPr>
            <a:r>
              <a:rPr lang="ja-JP" altLang="en-US" dirty="0"/>
              <a:t>　</a:t>
            </a:r>
            <a:r>
              <a:rPr lang="ja-JP" altLang="en-US" dirty="0" smtClean="0"/>
              <a:t>　</a:t>
            </a:r>
            <a:r>
              <a:rPr lang="ja-JP" altLang="en-US" dirty="0" smtClean="0">
                <a:solidFill>
                  <a:srgbClr val="FF0000"/>
                </a:solidFill>
              </a:rPr>
              <a:t>設置件数</a:t>
            </a:r>
            <a:r>
              <a:rPr lang="ja-JP" altLang="en-US" dirty="0">
                <a:solidFill>
                  <a:srgbClr val="FF0000"/>
                </a:solidFill>
              </a:rPr>
              <a:t>が，</a:t>
            </a:r>
            <a:r>
              <a:rPr lang="en-US" altLang="ja-JP" dirty="0">
                <a:solidFill>
                  <a:srgbClr val="FF0000"/>
                </a:solidFill>
              </a:rPr>
              <a:t>1,145 </a:t>
            </a:r>
            <a:r>
              <a:rPr lang="ja-JP" altLang="en-US" dirty="0">
                <a:solidFill>
                  <a:srgbClr val="FF0000"/>
                </a:solidFill>
              </a:rPr>
              <a:t>件</a:t>
            </a:r>
            <a:r>
              <a:rPr lang="ja-JP" altLang="en-US" dirty="0"/>
              <a:t>であり，</a:t>
            </a:r>
            <a:r>
              <a:rPr lang="ja-JP" altLang="en-US" dirty="0">
                <a:solidFill>
                  <a:srgbClr val="FF0000"/>
                </a:solidFill>
              </a:rPr>
              <a:t>１件当り</a:t>
            </a:r>
            <a:r>
              <a:rPr lang="ja-JP" altLang="en-US" dirty="0" smtClean="0">
                <a:solidFill>
                  <a:srgbClr val="FF0000"/>
                </a:solidFill>
              </a:rPr>
              <a:t>発電</a:t>
            </a: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　設備容量</a:t>
            </a:r>
            <a:r>
              <a:rPr lang="ja-JP" altLang="en-US" dirty="0">
                <a:solidFill>
                  <a:srgbClr val="FF0000"/>
                </a:solidFill>
              </a:rPr>
              <a:t>は約</a:t>
            </a:r>
            <a:r>
              <a:rPr lang="en-US" altLang="ja-JP" dirty="0">
                <a:solidFill>
                  <a:srgbClr val="FF0000"/>
                </a:solidFill>
              </a:rPr>
              <a:t>735 kw </a:t>
            </a:r>
            <a:r>
              <a:rPr lang="ja-JP" altLang="en-US" dirty="0"/>
              <a:t>である</a:t>
            </a:r>
            <a:r>
              <a:rPr lang="ja-JP" altLang="en-US" dirty="0" smtClean="0"/>
              <a:t>。</a:t>
            </a:r>
            <a:endParaRPr lang="en-US" altLang="ja-JP" dirty="0" smtClean="0"/>
          </a:p>
          <a:p>
            <a:endParaRPr lang="en-US" altLang="ja-JP" dirty="0" smtClean="0"/>
          </a:p>
          <a:p>
            <a:r>
              <a:rPr lang="ja-JP" altLang="en-US" dirty="0" smtClean="0"/>
              <a:t>これ</a:t>
            </a:r>
            <a:r>
              <a:rPr lang="ja-JP" altLang="en-US" dirty="0"/>
              <a:t>に比べて日本の</a:t>
            </a:r>
            <a:r>
              <a:rPr lang="ja-JP" altLang="en-US" dirty="0" smtClean="0"/>
              <a:t>場合</a:t>
            </a:r>
            <a:r>
              <a:rPr lang="ja-JP" altLang="en-US" dirty="0"/>
              <a:t>は，</a:t>
            </a:r>
            <a:r>
              <a:rPr lang="en-US" altLang="ja-JP" dirty="0"/>
              <a:t>2012 </a:t>
            </a:r>
            <a:r>
              <a:rPr lang="ja-JP" altLang="en-US" dirty="0"/>
              <a:t>年７月∼</a:t>
            </a:r>
            <a:r>
              <a:rPr lang="en-US" altLang="ja-JP" dirty="0"/>
              <a:t>2013 </a:t>
            </a:r>
            <a:r>
              <a:rPr lang="ja-JP" altLang="en-US" dirty="0"/>
              <a:t>年６月に運転開始</a:t>
            </a:r>
            <a:r>
              <a:rPr lang="ja-JP" altLang="en-US" dirty="0" smtClean="0"/>
              <a:t>された</a:t>
            </a:r>
            <a:r>
              <a:rPr lang="ja-JP" altLang="en-US" dirty="0"/>
              <a:t>再生可能エネルギー設備容量</a:t>
            </a:r>
            <a:r>
              <a:rPr lang="en-US" altLang="ja-JP" dirty="0" smtClean="0"/>
              <a:t>3,540MW </a:t>
            </a:r>
            <a:r>
              <a:rPr lang="ja-JP" altLang="en-US" dirty="0" smtClean="0"/>
              <a:t>は</a:t>
            </a:r>
            <a:r>
              <a:rPr lang="ja-JP" altLang="en-US" dirty="0"/>
              <a:t>，</a:t>
            </a:r>
            <a:r>
              <a:rPr lang="en-US" altLang="ja-JP" dirty="0" smtClean="0">
                <a:solidFill>
                  <a:srgbClr val="FF0000"/>
                </a:solidFill>
              </a:rPr>
              <a:t>344,487</a:t>
            </a:r>
            <a:r>
              <a:rPr lang="ja-JP" altLang="en-US" dirty="0">
                <a:solidFill>
                  <a:srgbClr val="FF0000"/>
                </a:solidFill>
              </a:rPr>
              <a:t>カ所の発電設備</a:t>
            </a:r>
            <a:r>
              <a:rPr lang="ja-JP" altLang="en-US" dirty="0"/>
              <a:t>からなって</a:t>
            </a:r>
            <a:r>
              <a:rPr lang="ja-JP" altLang="en-US" dirty="0" smtClean="0"/>
              <a:t>おり，</a:t>
            </a:r>
            <a:r>
              <a:rPr lang="ja-JP" altLang="en-US" dirty="0" smtClean="0">
                <a:solidFill>
                  <a:srgbClr val="FF0000"/>
                </a:solidFill>
              </a:rPr>
              <a:t>１</a:t>
            </a:r>
            <a:r>
              <a:rPr lang="ja-JP" altLang="en-US" dirty="0">
                <a:solidFill>
                  <a:srgbClr val="FF0000"/>
                </a:solidFill>
              </a:rPr>
              <a:t>件</a:t>
            </a:r>
            <a:r>
              <a:rPr lang="ja-JP" altLang="en-US" dirty="0" smtClean="0">
                <a:solidFill>
                  <a:srgbClr val="FF0000"/>
                </a:solidFill>
              </a:rPr>
              <a:t>あたり</a:t>
            </a:r>
            <a:r>
              <a:rPr lang="ja-JP" altLang="en-US" dirty="0">
                <a:solidFill>
                  <a:srgbClr val="FF0000"/>
                </a:solidFill>
              </a:rPr>
              <a:t>約</a:t>
            </a:r>
            <a:r>
              <a:rPr lang="en-US" altLang="ja-JP" dirty="0">
                <a:solidFill>
                  <a:srgbClr val="FF0000"/>
                </a:solidFill>
              </a:rPr>
              <a:t>10 kw</a:t>
            </a:r>
            <a:r>
              <a:rPr lang="ja-JP" altLang="en-US" dirty="0">
                <a:solidFill>
                  <a:srgbClr val="FF0000"/>
                </a:solidFill>
              </a:rPr>
              <a:t>の小規模</a:t>
            </a:r>
            <a:r>
              <a:rPr lang="ja-JP" altLang="en-US" dirty="0" smtClean="0">
                <a:solidFill>
                  <a:srgbClr val="FF0000"/>
                </a:solidFill>
              </a:rPr>
              <a:t>設備</a:t>
            </a:r>
            <a:r>
              <a:rPr lang="ja-JP" altLang="en-US" dirty="0" smtClean="0"/>
              <a:t>と</a:t>
            </a:r>
            <a:r>
              <a:rPr lang="ja-JP" altLang="en-US" dirty="0"/>
              <a:t>なって</a:t>
            </a:r>
            <a:r>
              <a:rPr lang="ja-JP" altLang="en-US" dirty="0" smtClean="0"/>
              <a:t>いる。</a:t>
            </a:r>
            <a:endParaRPr kumimoji="1" lang="ja-JP" altLang="en-US" dirty="0"/>
          </a:p>
        </p:txBody>
      </p:sp>
      <p:sp>
        <p:nvSpPr>
          <p:cNvPr id="4" name="テキスト ボックス 3"/>
          <p:cNvSpPr txBox="1"/>
          <p:nvPr/>
        </p:nvSpPr>
        <p:spPr>
          <a:xfrm>
            <a:off x="441630" y="116632"/>
            <a:ext cx="1832553" cy="584775"/>
          </a:xfrm>
          <a:prstGeom prst="rect">
            <a:avLst/>
          </a:prstGeom>
          <a:noFill/>
        </p:spPr>
        <p:txBody>
          <a:bodyPr wrap="none" rtlCol="0">
            <a:spAutoFit/>
          </a:bodyPr>
          <a:lstStyle/>
          <a:p>
            <a:r>
              <a:rPr kumimoji="1" lang="ja-JP" altLang="en-US" sz="3200" b="1" dirty="0" smtClean="0"/>
              <a:t>＜参考＞</a:t>
            </a:r>
            <a:endParaRPr kumimoji="1" lang="ja-JP" altLang="en-US" sz="3200" b="1" dirty="0"/>
          </a:p>
        </p:txBody>
      </p:sp>
      <p:sp>
        <p:nvSpPr>
          <p:cNvPr id="5" name="角丸四角形 4"/>
          <p:cNvSpPr/>
          <p:nvPr/>
        </p:nvSpPr>
        <p:spPr>
          <a:xfrm>
            <a:off x="55295" y="797310"/>
            <a:ext cx="9033409" cy="2415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5295" y="3610307"/>
            <a:ext cx="9033409" cy="2415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260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31762"/>
            <a:ext cx="8229600" cy="725470"/>
          </a:xfrm>
        </p:spPr>
        <p:txBody>
          <a:bodyPr>
            <a:normAutofit/>
          </a:bodyPr>
          <a:lstStyle/>
          <a:p>
            <a:r>
              <a:rPr lang="en-US" altLang="ja-JP" sz="3600" b="1" dirty="0"/>
              <a:t>5-2.</a:t>
            </a:r>
            <a:r>
              <a:rPr kumimoji="1" lang="en-US" altLang="ja-JP" sz="3600" b="1" dirty="0" smtClean="0"/>
              <a:t> </a:t>
            </a:r>
            <a:r>
              <a:rPr kumimoji="1" lang="ja-JP" altLang="en-US" sz="3600" b="1" dirty="0" smtClean="0"/>
              <a:t>日本ケース</a:t>
            </a:r>
            <a:endParaRPr kumimoji="1" lang="ja-JP" altLang="en-US" sz="3600" b="1" dirty="0"/>
          </a:p>
        </p:txBody>
      </p:sp>
      <p:sp>
        <p:nvSpPr>
          <p:cNvPr id="3" name="コンテンツ プレースホルダー 2"/>
          <p:cNvSpPr>
            <a:spLocks noGrp="1"/>
          </p:cNvSpPr>
          <p:nvPr>
            <p:ph idx="1"/>
          </p:nvPr>
        </p:nvSpPr>
        <p:spPr>
          <a:xfrm>
            <a:off x="682781" y="1304764"/>
            <a:ext cx="8064896" cy="5400600"/>
          </a:xfrm>
        </p:spPr>
        <p:txBody>
          <a:bodyPr>
            <a:normAutofit/>
          </a:bodyPr>
          <a:lstStyle/>
          <a:p>
            <a:pPr marL="0" indent="0">
              <a:buNone/>
            </a:pPr>
            <a:r>
              <a:rPr lang="ja-JP" altLang="en-US" sz="2800" b="1" dirty="0"/>
              <a:t>再生</a:t>
            </a:r>
            <a:r>
              <a:rPr lang="ja-JP" altLang="en-US" sz="2800" b="1" dirty="0" smtClean="0"/>
              <a:t>可能エネルギー電力の普及が拡大されるほど一般国民の電気料金負担は高くなる</a:t>
            </a:r>
            <a:endParaRPr lang="en-US" altLang="ja-JP" sz="2800" b="1" dirty="0" smtClean="0"/>
          </a:p>
          <a:p>
            <a:pPr marL="0" indent="0">
              <a:buNone/>
            </a:pPr>
            <a:endParaRPr lang="en-US" altLang="ja-JP" sz="2800" b="1" dirty="0"/>
          </a:p>
          <a:p>
            <a:pPr marL="0" indent="0">
              <a:buNone/>
            </a:pPr>
            <a:r>
              <a:rPr lang="ja-JP" altLang="en-US" sz="2400" b="1" dirty="0" smtClean="0"/>
              <a:t>再生可能エネルギーの社会的価値の適切な評価が必要</a:t>
            </a:r>
            <a:endParaRPr lang="en-US" altLang="ja-JP" sz="2400" b="1" dirty="0" smtClean="0"/>
          </a:p>
          <a:p>
            <a:pPr marL="0" indent="0">
              <a:buNone/>
            </a:pPr>
            <a:r>
              <a:rPr lang="en-US" altLang="ja-JP" sz="2800" b="1" dirty="0" smtClean="0"/>
              <a:t>Low Carbon, Low Pollutants, Energy Security,</a:t>
            </a:r>
          </a:p>
          <a:p>
            <a:pPr marL="0" indent="0">
              <a:buNone/>
            </a:pPr>
            <a:r>
              <a:rPr lang="en-US" altLang="ja-JP" sz="2800" b="1" dirty="0" smtClean="0"/>
              <a:t>Development of Local Resources, Activation of Local Economy</a:t>
            </a:r>
          </a:p>
          <a:p>
            <a:pPr marL="0" indent="0">
              <a:buNone/>
            </a:pPr>
            <a:endParaRPr lang="en-US" altLang="ja-JP" sz="2400" b="1" dirty="0" smtClean="0"/>
          </a:p>
          <a:p>
            <a:pPr marL="0" indent="0">
              <a:buNone/>
            </a:pPr>
            <a:endParaRPr lang="en-US" altLang="ja-JP" sz="2400" b="1" dirty="0" smtClean="0"/>
          </a:p>
          <a:p>
            <a:pPr marL="0" indent="0">
              <a:buNone/>
            </a:pPr>
            <a:endParaRPr lang="en-US" altLang="ja-JP" sz="2400" b="1" dirty="0" smtClean="0"/>
          </a:p>
          <a:p>
            <a:pPr marL="0" indent="0">
              <a:buNone/>
            </a:pPr>
            <a:endParaRPr lang="en-US" altLang="ja-JP" sz="2400" b="1" dirty="0"/>
          </a:p>
        </p:txBody>
      </p:sp>
      <p:sp>
        <p:nvSpPr>
          <p:cNvPr id="4" name="星 6 3"/>
          <p:cNvSpPr/>
          <p:nvPr/>
        </p:nvSpPr>
        <p:spPr>
          <a:xfrm>
            <a:off x="183032" y="1316387"/>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224606" y="2804031"/>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1144" y="1002576"/>
            <a:ext cx="9033409" cy="1442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1144" y="2747255"/>
            <a:ext cx="9033409" cy="40034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24606" y="3288249"/>
            <a:ext cx="492443" cy="461665"/>
          </a:xfrm>
          <a:prstGeom prst="rect">
            <a:avLst/>
          </a:prstGeom>
        </p:spPr>
        <p:txBody>
          <a:bodyPr wrap="none">
            <a:spAutoFit/>
          </a:bodyPr>
          <a:lstStyle/>
          <a:p>
            <a:r>
              <a:rPr lang="ja-JP" altLang="en-US" sz="2400" dirty="0">
                <a:solidFill>
                  <a:srgbClr val="FF0000"/>
                </a:solidFill>
              </a:rPr>
              <a:t>⇒</a:t>
            </a:r>
            <a:endParaRPr lang="ja-JP" altLang="en-US" sz="2400" dirty="0"/>
          </a:p>
        </p:txBody>
      </p:sp>
      <p:sp>
        <p:nvSpPr>
          <p:cNvPr id="10" name="星 6 9"/>
          <p:cNvSpPr/>
          <p:nvPr/>
        </p:nvSpPr>
        <p:spPr>
          <a:xfrm>
            <a:off x="129025" y="4774043"/>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17049" y="4816434"/>
            <a:ext cx="7816563" cy="1200329"/>
          </a:xfrm>
          <a:prstGeom prst="rect">
            <a:avLst/>
          </a:prstGeom>
          <a:noFill/>
        </p:spPr>
        <p:txBody>
          <a:bodyPr wrap="none" rtlCol="0">
            <a:spAutoFit/>
          </a:bodyPr>
          <a:lstStyle/>
          <a:p>
            <a:r>
              <a:rPr lang="ja-JP" altLang="en-US" sz="2400" b="1" dirty="0" smtClean="0"/>
              <a:t>これまでに原子力発電、火力発電など他のエネルギー源に</a:t>
            </a:r>
            <a:endParaRPr lang="en-US" altLang="ja-JP" sz="2400" b="1" dirty="0" smtClean="0"/>
          </a:p>
          <a:p>
            <a:r>
              <a:rPr lang="ja-JP" altLang="en-US" sz="2400" b="1" dirty="0" smtClean="0"/>
              <a:t>対する財政支援など莫大な公的援助も忘れてはいけない。</a:t>
            </a:r>
            <a:endParaRPr lang="en-US" altLang="ja-JP" sz="2400" b="1" dirty="0" smtClean="0"/>
          </a:p>
          <a:p>
            <a:endParaRPr lang="en-US" altLang="ja-JP" sz="2400" b="1" dirty="0" smtClean="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83766"/>
            <a:ext cx="3744416" cy="5533620"/>
          </a:xfrm>
        </p:spPr>
      </p:pic>
      <p:sp>
        <p:nvSpPr>
          <p:cNvPr id="4" name="正方形/長方形 3"/>
          <p:cNvSpPr/>
          <p:nvPr/>
        </p:nvSpPr>
        <p:spPr>
          <a:xfrm>
            <a:off x="1295636" y="6093296"/>
            <a:ext cx="5976664" cy="369332"/>
          </a:xfrm>
          <a:prstGeom prst="rect">
            <a:avLst/>
          </a:prstGeom>
        </p:spPr>
        <p:txBody>
          <a:bodyPr wrap="square">
            <a:spAutoFit/>
          </a:bodyPr>
          <a:lstStyle/>
          <a:p>
            <a:r>
              <a:rPr lang="ja-JP" altLang="en-US" dirty="0"/>
              <a:t>出所</a:t>
            </a:r>
            <a:r>
              <a:rPr lang="ja-JP" altLang="en-US" dirty="0" smtClean="0"/>
              <a:t>：総合</a:t>
            </a:r>
            <a:r>
              <a:rPr lang="ja-JP" altLang="en-US" dirty="0"/>
              <a:t>資源エネルギー調査会・新エネルギー小委員会</a:t>
            </a:r>
          </a:p>
        </p:txBody>
      </p:sp>
      <p:sp>
        <p:nvSpPr>
          <p:cNvPr id="6" name="正方形/長方形 5"/>
          <p:cNvSpPr/>
          <p:nvPr/>
        </p:nvSpPr>
        <p:spPr>
          <a:xfrm>
            <a:off x="2411760" y="1492767"/>
            <a:ext cx="2592288" cy="959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99592" y="283766"/>
            <a:ext cx="1393330" cy="523220"/>
          </a:xfrm>
          <a:prstGeom prst="rect">
            <a:avLst/>
          </a:prstGeom>
        </p:spPr>
        <p:txBody>
          <a:bodyPr wrap="none">
            <a:spAutoFit/>
          </a:bodyPr>
          <a:lstStyle/>
          <a:p>
            <a:r>
              <a:rPr lang="ja-JP" altLang="en-US" sz="2800" dirty="0"/>
              <a:t>図表１３</a:t>
            </a:r>
          </a:p>
        </p:txBody>
      </p:sp>
    </p:spTree>
    <p:extLst>
      <p:ext uri="{BB962C8B-B14F-4D97-AF65-F5344CB8AC3E}">
        <p14:creationId xmlns:p14="http://schemas.microsoft.com/office/powerpoint/2010/main" val="366587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タイトル 1"/>
          <p:cNvSpPr>
            <a:spLocks noGrp="1"/>
          </p:cNvSpPr>
          <p:nvPr>
            <p:ph type="title"/>
          </p:nvPr>
        </p:nvSpPr>
        <p:spPr>
          <a:xfrm>
            <a:off x="2526569" y="2783844"/>
            <a:ext cx="6035550" cy="635000"/>
          </a:xfrm>
        </p:spPr>
        <p:txBody>
          <a:bodyPr>
            <a:noAutofit/>
          </a:bodyPr>
          <a:lstStyle/>
          <a:p>
            <a:pPr algn="l" eaLnBrk="1" hangingPunct="1"/>
            <a:r>
              <a:rPr lang="ja-JP" altLang="en-US" sz="5400" b="1" dirty="0" smtClean="0">
                <a:solidFill>
                  <a:schemeClr val="bg1"/>
                </a:solidFill>
              </a:rPr>
              <a:t>本</a:t>
            </a:r>
            <a:r>
              <a:rPr lang="ja-JP" altLang="en-US" sz="5400" b="1" dirty="0">
                <a:solidFill>
                  <a:schemeClr val="bg1"/>
                </a:solidFill>
              </a:rPr>
              <a:t>研究</a:t>
            </a:r>
            <a:r>
              <a:rPr lang="ja-JP" altLang="en-US" sz="5400" b="1" dirty="0" smtClean="0">
                <a:solidFill>
                  <a:schemeClr val="bg1"/>
                </a:solidFill>
              </a:rPr>
              <a:t>の目的</a:t>
            </a:r>
          </a:p>
        </p:txBody>
      </p:sp>
      <p:sp>
        <p:nvSpPr>
          <p:cNvPr id="6" name="角丸四角形 5"/>
          <p:cNvSpPr/>
          <p:nvPr/>
        </p:nvSpPr>
        <p:spPr>
          <a:xfrm>
            <a:off x="2771775" y="1700213"/>
            <a:ext cx="5545138" cy="865187"/>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104601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94141" y="692696"/>
            <a:ext cx="8820472" cy="5602079"/>
          </a:xfrm>
          <a:prstGeom prst="rect">
            <a:avLst/>
          </a:prstGeom>
        </p:spPr>
      </p:pic>
      <p:sp>
        <p:nvSpPr>
          <p:cNvPr id="5" name="テキスト ボックス 4"/>
          <p:cNvSpPr txBox="1"/>
          <p:nvPr/>
        </p:nvSpPr>
        <p:spPr>
          <a:xfrm>
            <a:off x="498738" y="62419"/>
            <a:ext cx="8302273" cy="461665"/>
          </a:xfrm>
          <a:prstGeom prst="rect">
            <a:avLst/>
          </a:prstGeom>
          <a:noFill/>
        </p:spPr>
        <p:txBody>
          <a:bodyPr wrap="none" rtlCol="0">
            <a:spAutoFit/>
          </a:bodyPr>
          <a:lstStyle/>
          <a:p>
            <a:r>
              <a:rPr lang="ja-JP" altLang="en-US" sz="2400" b="1" dirty="0" smtClean="0"/>
              <a:t>図表</a:t>
            </a:r>
            <a:r>
              <a:rPr lang="en-US" altLang="ja-JP" sz="2400" b="1" dirty="0" smtClean="0"/>
              <a:t>14  </a:t>
            </a:r>
            <a:r>
              <a:rPr lang="ja-JP" altLang="en-US" sz="2400" b="1" dirty="0" smtClean="0"/>
              <a:t>ドイツの太陽光賦課金と再生可能エネルギー導入推移</a:t>
            </a:r>
            <a:endParaRPr kumimoji="1" lang="ja-JP" altLang="en-US" sz="2400" b="1" dirty="0"/>
          </a:p>
        </p:txBody>
      </p:sp>
      <p:sp>
        <p:nvSpPr>
          <p:cNvPr id="7" name="正方形/長方形 6"/>
          <p:cNvSpPr/>
          <p:nvPr/>
        </p:nvSpPr>
        <p:spPr>
          <a:xfrm>
            <a:off x="457200" y="6306368"/>
            <a:ext cx="7715200" cy="369332"/>
          </a:xfrm>
          <a:prstGeom prst="rect">
            <a:avLst/>
          </a:prstGeom>
        </p:spPr>
        <p:txBody>
          <a:bodyPr wrap="square">
            <a:spAutoFit/>
          </a:bodyPr>
          <a:lstStyle/>
          <a:p>
            <a:r>
              <a:rPr lang="ja-JP" altLang="en-US" dirty="0"/>
              <a:t>出所</a:t>
            </a:r>
            <a:r>
              <a:rPr lang="ja-JP" altLang="en-US" dirty="0" smtClean="0"/>
              <a:t>：総合</a:t>
            </a:r>
            <a:r>
              <a:rPr lang="ja-JP" altLang="en-US" dirty="0"/>
              <a:t>資源エネルギー調査会・新エネルギー</a:t>
            </a:r>
            <a:r>
              <a:rPr lang="ja-JP" altLang="en-US" dirty="0" smtClean="0"/>
              <a:t>小委員会（</a:t>
            </a:r>
            <a:r>
              <a:rPr lang="en-US" altLang="ja-JP" dirty="0" smtClean="0"/>
              <a:t>2014</a:t>
            </a:r>
            <a:r>
              <a:rPr lang="ja-JP" altLang="en-US" dirty="0" smtClean="0"/>
              <a:t>）</a:t>
            </a:r>
            <a:endParaRPr lang="ja-JP" altLang="en-US" dirty="0"/>
          </a:p>
        </p:txBody>
      </p:sp>
      <p:pic>
        <p:nvPicPr>
          <p:cNvPr id="1026" name="Picture 2" descr="ドイツにおける固定価格買取制度の賦課金水準と発電量に占める再生可能エネルギー比率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216"/>
            <a:ext cx="9134475" cy="7137039"/>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吹き出し 1"/>
          <p:cNvSpPr/>
          <p:nvPr/>
        </p:nvSpPr>
        <p:spPr>
          <a:xfrm>
            <a:off x="1259632" y="1124744"/>
            <a:ext cx="1872208" cy="475456"/>
          </a:xfrm>
          <a:prstGeom prst="wedgeRectCallout">
            <a:avLst>
              <a:gd name="adj1" fmla="val 60007"/>
              <a:gd name="adj2" fmla="val 20508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400" dirty="0" smtClean="0"/>
              <a:t>日本の買取負担水準</a:t>
            </a:r>
            <a:endParaRPr kumimoji="1" lang="ja-JP" altLang="en-US" sz="1400" dirty="0"/>
          </a:p>
        </p:txBody>
      </p:sp>
      <p:sp>
        <p:nvSpPr>
          <p:cNvPr id="8" name="正方形/長方形 7"/>
          <p:cNvSpPr/>
          <p:nvPr/>
        </p:nvSpPr>
        <p:spPr>
          <a:xfrm>
            <a:off x="7402331" y="131718"/>
            <a:ext cx="104360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参考図</a:t>
            </a:r>
            <a:endParaRPr kumimoji="1" lang="ja-JP" altLang="en-US" dirty="0"/>
          </a:p>
        </p:txBody>
      </p:sp>
    </p:spTree>
    <p:extLst>
      <p:ext uri="{BB962C8B-B14F-4D97-AF65-F5344CB8AC3E}">
        <p14:creationId xmlns:p14="http://schemas.microsoft.com/office/powerpoint/2010/main" val="3822546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350"/>
            <a:ext cx="9069124" cy="6628702"/>
          </a:xfrm>
        </p:spPr>
      </p:pic>
      <p:sp>
        <p:nvSpPr>
          <p:cNvPr id="5" name="正方形/長方形 4"/>
          <p:cNvSpPr/>
          <p:nvPr/>
        </p:nvSpPr>
        <p:spPr>
          <a:xfrm>
            <a:off x="0" y="0"/>
            <a:ext cx="104360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参考図</a:t>
            </a:r>
            <a:endParaRPr kumimoji="1" lang="ja-JP" altLang="en-US" dirty="0"/>
          </a:p>
        </p:txBody>
      </p:sp>
    </p:spTree>
    <p:extLst>
      <p:ext uri="{BB962C8B-B14F-4D97-AF65-F5344CB8AC3E}">
        <p14:creationId xmlns:p14="http://schemas.microsoft.com/office/powerpoint/2010/main" val="279005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39" y="274638"/>
            <a:ext cx="8523858" cy="6178698"/>
          </a:xfrm>
        </p:spPr>
      </p:pic>
      <p:sp>
        <p:nvSpPr>
          <p:cNvPr id="5" name="テキスト ボックス 4"/>
          <p:cNvSpPr txBox="1"/>
          <p:nvPr/>
        </p:nvSpPr>
        <p:spPr>
          <a:xfrm>
            <a:off x="457200" y="6453336"/>
            <a:ext cx="3036409" cy="369332"/>
          </a:xfrm>
          <a:prstGeom prst="rect">
            <a:avLst/>
          </a:prstGeom>
          <a:noFill/>
        </p:spPr>
        <p:txBody>
          <a:bodyPr wrap="none" rtlCol="0">
            <a:spAutoFit/>
          </a:bodyPr>
          <a:lstStyle/>
          <a:p>
            <a:r>
              <a:rPr kumimoji="1" lang="ja-JP" altLang="en-US" dirty="0" smtClean="0"/>
              <a:t>出所：経済産業省資料を転載</a:t>
            </a:r>
            <a:endParaRPr kumimoji="1" lang="ja-JP" altLang="en-US" dirty="0"/>
          </a:p>
        </p:txBody>
      </p:sp>
      <p:sp>
        <p:nvSpPr>
          <p:cNvPr id="6" name="正方形/長方形 5"/>
          <p:cNvSpPr/>
          <p:nvPr/>
        </p:nvSpPr>
        <p:spPr>
          <a:xfrm>
            <a:off x="0" y="274638"/>
            <a:ext cx="104360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参考図</a:t>
            </a:r>
            <a:endParaRPr kumimoji="1" lang="ja-JP" altLang="en-US" dirty="0"/>
          </a:p>
        </p:txBody>
      </p:sp>
    </p:spTree>
    <p:extLst>
      <p:ext uri="{BB962C8B-B14F-4D97-AF65-F5344CB8AC3E}">
        <p14:creationId xmlns:p14="http://schemas.microsoft.com/office/powerpoint/2010/main" val="344006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50109"/>
            <a:ext cx="8136904" cy="6102678"/>
          </a:xfrm>
        </p:spPr>
      </p:pic>
      <p:sp>
        <p:nvSpPr>
          <p:cNvPr id="5" name="正方形/長方形 4"/>
          <p:cNvSpPr/>
          <p:nvPr/>
        </p:nvSpPr>
        <p:spPr>
          <a:xfrm>
            <a:off x="2411760" y="607802"/>
            <a:ext cx="4680520"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参考図　　ドイツの買取り費用の将来予測</a:t>
            </a:r>
            <a:endParaRPr kumimoji="1" lang="ja-JP" altLang="en-US" dirty="0"/>
          </a:p>
        </p:txBody>
      </p:sp>
      <p:sp>
        <p:nvSpPr>
          <p:cNvPr id="6" name="テキスト ボックス 5"/>
          <p:cNvSpPr txBox="1"/>
          <p:nvPr/>
        </p:nvSpPr>
        <p:spPr>
          <a:xfrm>
            <a:off x="444078" y="6377862"/>
            <a:ext cx="2930610" cy="369332"/>
          </a:xfrm>
          <a:prstGeom prst="rect">
            <a:avLst/>
          </a:prstGeom>
          <a:noFill/>
        </p:spPr>
        <p:txBody>
          <a:bodyPr wrap="none" rtlCol="0">
            <a:spAutoFit/>
          </a:bodyPr>
          <a:lstStyle/>
          <a:p>
            <a:r>
              <a:rPr kumimoji="1" lang="ja-JP" altLang="en-US" dirty="0" smtClean="0"/>
              <a:t>出所：ドイツ連邦環境省資料</a:t>
            </a:r>
            <a:endParaRPr kumimoji="1" lang="ja-JP" altLang="en-US" dirty="0"/>
          </a:p>
        </p:txBody>
      </p:sp>
      <p:sp>
        <p:nvSpPr>
          <p:cNvPr id="7" name="四角形吹き出し 6"/>
          <p:cNvSpPr/>
          <p:nvPr/>
        </p:nvSpPr>
        <p:spPr>
          <a:xfrm>
            <a:off x="3374688" y="2420888"/>
            <a:ext cx="2133416" cy="720080"/>
          </a:xfrm>
          <a:prstGeom prst="wedgeRectCallout">
            <a:avLst>
              <a:gd name="adj1" fmla="val -28223"/>
              <a:gd name="adj2" fmla="val 9065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二酸化炭素</a:t>
            </a:r>
            <a:r>
              <a:rPr kumimoji="1" lang="en-US" altLang="ja-JP" dirty="0" smtClean="0"/>
              <a:t>1</a:t>
            </a:r>
            <a:r>
              <a:rPr kumimoji="1" lang="ja-JP" altLang="en-US" dirty="0" smtClean="0"/>
              <a:t>トン当たり</a:t>
            </a:r>
            <a:r>
              <a:rPr kumimoji="1" lang="en-US" altLang="ja-JP" dirty="0" smtClean="0"/>
              <a:t>75</a:t>
            </a:r>
            <a:r>
              <a:rPr kumimoji="1" lang="ja-JP" altLang="en-US" dirty="0" smtClean="0"/>
              <a:t>ユーロで換算</a:t>
            </a:r>
            <a:endParaRPr kumimoji="1" lang="ja-JP" altLang="en-US" dirty="0"/>
          </a:p>
        </p:txBody>
      </p:sp>
    </p:spTree>
    <p:extLst>
      <p:ext uri="{BB962C8B-B14F-4D97-AF65-F5344CB8AC3E}">
        <p14:creationId xmlns:p14="http://schemas.microsoft.com/office/powerpoint/2010/main" val="33025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53888"/>
            <a:ext cx="7488908" cy="5583835"/>
          </a:xfrm>
        </p:spPr>
      </p:pic>
      <p:sp>
        <p:nvSpPr>
          <p:cNvPr id="5" name="テキスト ボックス 4"/>
          <p:cNvSpPr txBox="1"/>
          <p:nvPr/>
        </p:nvSpPr>
        <p:spPr>
          <a:xfrm>
            <a:off x="22662" y="6488668"/>
            <a:ext cx="1454244" cy="369332"/>
          </a:xfrm>
          <a:prstGeom prst="rect">
            <a:avLst/>
          </a:prstGeom>
          <a:noFill/>
        </p:spPr>
        <p:txBody>
          <a:bodyPr wrap="none" rtlCol="0">
            <a:spAutoFit/>
          </a:bodyPr>
          <a:lstStyle/>
          <a:p>
            <a:r>
              <a:rPr kumimoji="1" lang="ja-JP" altLang="en-US" dirty="0" smtClean="0"/>
              <a:t>出所：環境省</a:t>
            </a:r>
            <a:endParaRPr kumimoji="1" lang="ja-JP" altLang="en-US" dirty="0"/>
          </a:p>
        </p:txBody>
      </p:sp>
      <p:sp>
        <p:nvSpPr>
          <p:cNvPr id="6" name="正方形/長方形 5"/>
          <p:cNvSpPr/>
          <p:nvPr/>
        </p:nvSpPr>
        <p:spPr>
          <a:xfrm>
            <a:off x="467544" y="309112"/>
            <a:ext cx="8352928" cy="923330"/>
          </a:xfrm>
          <a:prstGeom prst="rect">
            <a:avLst/>
          </a:prstGeom>
        </p:spPr>
        <p:txBody>
          <a:bodyPr wrap="square">
            <a:spAutoFit/>
          </a:bodyPr>
          <a:lstStyle/>
          <a:p>
            <a:r>
              <a:rPr lang="ja-JP" altLang="en-US" dirty="0"/>
              <a:t>日本の環境省のワーキンググループによる</a:t>
            </a:r>
            <a:r>
              <a:rPr lang="ja-JP" altLang="en-US" dirty="0">
                <a:hlinkClick r:id="rId3"/>
              </a:rPr>
              <a:t>報告書</a:t>
            </a:r>
            <a:r>
              <a:rPr lang="ja-JP" altLang="en-US" dirty="0"/>
              <a:t>では、再生可能エネルギーの</a:t>
            </a:r>
            <a:r>
              <a:rPr lang="ja-JP" altLang="en-US" dirty="0" smtClean="0"/>
              <a:t>導入に</a:t>
            </a:r>
            <a:r>
              <a:rPr lang="ja-JP" altLang="en-US" dirty="0"/>
              <a:t>おいて、標準世帯（月</a:t>
            </a:r>
            <a:r>
              <a:rPr lang="en-US" altLang="ja-JP" dirty="0"/>
              <a:t>300kWh</a:t>
            </a:r>
            <a:r>
              <a:rPr lang="ja-JP" altLang="en-US" dirty="0"/>
              <a:t>を使用する家庭）における負担分は</a:t>
            </a:r>
            <a:r>
              <a:rPr lang="ja-JP" altLang="en-US" dirty="0" smtClean="0"/>
              <a:t>、</a:t>
            </a:r>
            <a:r>
              <a:rPr lang="en-US" altLang="ja-JP" dirty="0" smtClean="0"/>
              <a:t>2030</a:t>
            </a:r>
            <a:r>
              <a:rPr lang="ja-JP" altLang="en-US" dirty="0" smtClean="0"/>
              <a:t>年当たりでピークに</a:t>
            </a:r>
            <a:r>
              <a:rPr lang="ja-JP" altLang="en-US" dirty="0"/>
              <a:t>なるのではないかと想定している。</a:t>
            </a:r>
          </a:p>
        </p:txBody>
      </p:sp>
      <p:sp>
        <p:nvSpPr>
          <p:cNvPr id="7" name="角丸四角形 6"/>
          <p:cNvSpPr/>
          <p:nvPr/>
        </p:nvSpPr>
        <p:spPr>
          <a:xfrm>
            <a:off x="251520" y="188640"/>
            <a:ext cx="8568952" cy="10652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正方形/長方形 7"/>
          <p:cNvSpPr/>
          <p:nvPr/>
        </p:nvSpPr>
        <p:spPr>
          <a:xfrm>
            <a:off x="1043608" y="1484784"/>
            <a:ext cx="104360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参考図</a:t>
            </a:r>
            <a:endParaRPr kumimoji="1" lang="ja-JP" altLang="en-US" dirty="0"/>
          </a:p>
        </p:txBody>
      </p:sp>
    </p:spTree>
    <p:extLst>
      <p:ext uri="{BB962C8B-B14F-4D97-AF65-F5344CB8AC3E}">
        <p14:creationId xmlns:p14="http://schemas.microsoft.com/office/powerpoint/2010/main" val="102524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4403" y="692696"/>
            <a:ext cx="9095193" cy="5957767"/>
          </a:xfrm>
          <a:prstGeom prst="rect">
            <a:avLst/>
          </a:prstGeom>
        </p:spPr>
      </p:pic>
      <p:sp>
        <p:nvSpPr>
          <p:cNvPr id="5" name="テキスト ボックス 4"/>
          <p:cNvSpPr txBox="1"/>
          <p:nvPr/>
        </p:nvSpPr>
        <p:spPr>
          <a:xfrm>
            <a:off x="611560" y="93606"/>
            <a:ext cx="8332730" cy="461665"/>
          </a:xfrm>
          <a:prstGeom prst="rect">
            <a:avLst/>
          </a:prstGeom>
          <a:noFill/>
        </p:spPr>
        <p:txBody>
          <a:bodyPr wrap="none" rtlCol="0">
            <a:spAutoFit/>
          </a:bodyPr>
          <a:lstStyle/>
          <a:p>
            <a:r>
              <a:rPr kumimoji="1" lang="ja-JP" altLang="en-US" sz="2400" b="1" dirty="0" smtClean="0"/>
              <a:t>図表１４　　エネルギー源別政策支援経費（</a:t>
            </a:r>
            <a:r>
              <a:rPr kumimoji="1" lang="en-US" altLang="ja-JP" sz="2400" b="1" dirty="0" smtClean="0"/>
              <a:t>2011</a:t>
            </a:r>
            <a:r>
              <a:rPr kumimoji="1" lang="ja-JP" altLang="en-US" sz="2400" b="1" dirty="0" smtClean="0"/>
              <a:t>年度予算基準）</a:t>
            </a:r>
            <a:endParaRPr kumimoji="1" lang="ja-JP" altLang="en-US" sz="2400" b="1" dirty="0"/>
          </a:p>
        </p:txBody>
      </p:sp>
    </p:spTree>
    <p:extLst>
      <p:ext uri="{BB962C8B-B14F-4D97-AF65-F5344CB8AC3E}">
        <p14:creationId xmlns:p14="http://schemas.microsoft.com/office/powerpoint/2010/main" val="20336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5544616"/>
          </a:xfrm>
        </p:spPr>
        <p:txBody>
          <a:bodyPr>
            <a:normAutofit/>
          </a:bodyPr>
          <a:lstStyle/>
          <a:p>
            <a:pPr marL="0" indent="0">
              <a:buNone/>
            </a:pPr>
            <a:r>
              <a:rPr lang="ja-JP" altLang="en-US" sz="2800" b="1" dirty="0" smtClean="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r>
              <a:rPr lang="ja-JP" altLang="en-US" sz="2800" b="1" dirty="0" smtClean="0">
                <a:ea typeface="Arial Unicode MS" panose="020B0604020202020204" pitchFamily="50" charset="-128"/>
                <a:cs typeface="Times New Roman" panose="02020603050405020304" pitchFamily="18" charset="0"/>
              </a:rPr>
              <a:t>　</a:t>
            </a:r>
            <a:r>
              <a:rPr lang="ja-JP" altLang="en-US" sz="3600" b="1" dirty="0" smtClean="0">
                <a:ea typeface="Arial Unicode MS" panose="020B0604020202020204" pitchFamily="50" charset="-128"/>
                <a:cs typeface="Times New Roman" panose="02020603050405020304" pitchFamily="18" charset="0"/>
              </a:rPr>
              <a:t>再生可能エネルギーの社会的価値</a:t>
            </a:r>
            <a:endParaRPr lang="en-US" altLang="ja-JP" sz="3600" b="1" dirty="0" smtClean="0">
              <a:ea typeface="Arial Unicode MS" panose="020B0604020202020204" pitchFamily="50" charset="-128"/>
              <a:cs typeface="Times New Roman" panose="02020603050405020304" pitchFamily="18" charset="0"/>
            </a:endParaRP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p:txBody>
      </p:sp>
      <p:sp>
        <p:nvSpPr>
          <p:cNvPr id="4" name="星 6 3"/>
          <p:cNvSpPr/>
          <p:nvPr/>
        </p:nvSpPr>
        <p:spPr>
          <a:xfrm>
            <a:off x="499332" y="1171195"/>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48148" y="692696"/>
            <a:ext cx="8445624" cy="13890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8178" y="2828793"/>
            <a:ext cx="8734302" cy="3600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381139" y="3119104"/>
            <a:ext cx="184731" cy="1169551"/>
          </a:xfrm>
          <a:prstGeom prst="rect">
            <a:avLst/>
          </a:prstGeom>
          <a:noFill/>
        </p:spPr>
        <p:txBody>
          <a:bodyPr wrap="none" rtlCol="0">
            <a:spAutoFit/>
          </a:bodyPr>
          <a:lstStyle/>
          <a:p>
            <a:endParaRPr lang="en-US" altLang="ja-JP" sz="2800" dirty="0" smtClean="0"/>
          </a:p>
          <a:p>
            <a:endParaRPr lang="en-US" altLang="ja-JP" sz="2400" dirty="0" smtClean="0"/>
          </a:p>
          <a:p>
            <a:endParaRPr kumimoji="1" lang="ja-JP" altLang="en-US" dirty="0"/>
          </a:p>
        </p:txBody>
      </p:sp>
      <p:sp>
        <p:nvSpPr>
          <p:cNvPr id="5" name="テキスト ボックス 4"/>
          <p:cNvSpPr txBox="1"/>
          <p:nvPr/>
        </p:nvSpPr>
        <p:spPr>
          <a:xfrm>
            <a:off x="580742" y="3121853"/>
            <a:ext cx="6707285" cy="1384995"/>
          </a:xfrm>
          <a:prstGeom prst="rect">
            <a:avLst/>
          </a:prstGeom>
          <a:noFill/>
        </p:spPr>
        <p:txBody>
          <a:bodyPr wrap="none" rtlCol="0">
            <a:spAutoFit/>
          </a:bodyPr>
          <a:lstStyle/>
          <a:p>
            <a:r>
              <a:rPr lang="ja-JP" altLang="en-US" sz="2800" dirty="0" smtClean="0"/>
              <a:t>環境価値：二酸化炭素、有害大気汚染物質</a:t>
            </a:r>
            <a:endParaRPr lang="en-US" altLang="ja-JP" sz="2800" dirty="0" smtClean="0"/>
          </a:p>
          <a:p>
            <a:r>
              <a:rPr lang="ja-JP" altLang="en-US" sz="2800" dirty="0"/>
              <a:t>　</a:t>
            </a:r>
            <a:r>
              <a:rPr lang="ja-JP" altLang="en-US" sz="2800" dirty="0" smtClean="0"/>
              <a:t>　⇒排出権、ＲＥＣなどにより市場価値化</a:t>
            </a:r>
            <a:endParaRPr lang="en-US" altLang="ja-JP" sz="2800" dirty="0" smtClean="0"/>
          </a:p>
          <a:p>
            <a:r>
              <a:rPr lang="ja-JP" altLang="en-US" sz="2800" dirty="0"/>
              <a:t>　</a:t>
            </a:r>
            <a:endParaRPr lang="en-US" altLang="ja-JP" sz="2800" dirty="0" smtClean="0"/>
          </a:p>
        </p:txBody>
      </p:sp>
      <p:sp>
        <p:nvSpPr>
          <p:cNvPr id="6" name="ドーナツ 5"/>
          <p:cNvSpPr/>
          <p:nvPr/>
        </p:nvSpPr>
        <p:spPr>
          <a:xfrm>
            <a:off x="158178" y="3242839"/>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ドーナツ 10"/>
          <p:cNvSpPr/>
          <p:nvPr/>
        </p:nvSpPr>
        <p:spPr>
          <a:xfrm>
            <a:off x="174403" y="4206180"/>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ドーナツ 11"/>
          <p:cNvSpPr/>
          <p:nvPr/>
        </p:nvSpPr>
        <p:spPr>
          <a:xfrm>
            <a:off x="203163" y="5677666"/>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テキスト ボックス 12"/>
          <p:cNvSpPr txBox="1"/>
          <p:nvPr/>
        </p:nvSpPr>
        <p:spPr>
          <a:xfrm>
            <a:off x="571651" y="4115451"/>
            <a:ext cx="9209572" cy="1384995"/>
          </a:xfrm>
          <a:prstGeom prst="rect">
            <a:avLst/>
          </a:prstGeom>
          <a:noFill/>
        </p:spPr>
        <p:txBody>
          <a:bodyPr wrap="none" rtlCol="0">
            <a:spAutoFit/>
          </a:bodyPr>
          <a:lstStyle/>
          <a:p>
            <a:r>
              <a:rPr lang="ja-JP" altLang="en-US" sz="2800" dirty="0" smtClean="0"/>
              <a:t>地域価値（地域経済と雇用、地域資源の有効利用、</a:t>
            </a:r>
            <a:endParaRPr lang="en-US" altLang="ja-JP" sz="2800" dirty="0" smtClean="0"/>
          </a:p>
          <a:p>
            <a:r>
              <a:rPr lang="ja-JP" altLang="en-US" sz="2800" dirty="0"/>
              <a:t>　</a:t>
            </a:r>
            <a:r>
              <a:rPr lang="ja-JP" altLang="en-US" sz="2800" dirty="0" smtClean="0"/>
              <a:t>地域の衰退化・過疎化の抑止、地域の可能性を切り開く）</a:t>
            </a:r>
            <a:endParaRPr lang="en-US" altLang="ja-JP" sz="2800" dirty="0" smtClean="0"/>
          </a:p>
          <a:p>
            <a:r>
              <a:rPr lang="ja-JP" altLang="en-US" sz="2800" dirty="0" smtClean="0"/>
              <a:t>⇒？？</a:t>
            </a:r>
            <a:endParaRPr lang="en-US" altLang="ja-JP" sz="2800" dirty="0" smtClean="0"/>
          </a:p>
        </p:txBody>
      </p:sp>
      <p:sp>
        <p:nvSpPr>
          <p:cNvPr id="14" name="テキスト ボックス 13"/>
          <p:cNvSpPr txBox="1"/>
          <p:nvPr/>
        </p:nvSpPr>
        <p:spPr>
          <a:xfrm>
            <a:off x="619816" y="5615934"/>
            <a:ext cx="4392549" cy="954107"/>
          </a:xfrm>
          <a:prstGeom prst="rect">
            <a:avLst/>
          </a:prstGeom>
          <a:noFill/>
        </p:spPr>
        <p:txBody>
          <a:bodyPr wrap="none" rtlCol="0">
            <a:spAutoFit/>
          </a:bodyPr>
          <a:lstStyle/>
          <a:p>
            <a:r>
              <a:rPr lang="ja-JP" altLang="en-US" sz="2800" dirty="0" smtClean="0"/>
              <a:t>エネルギーセキュリティ価値</a:t>
            </a:r>
            <a:endParaRPr lang="en-US" altLang="ja-JP" sz="2800" dirty="0" smtClean="0"/>
          </a:p>
          <a:p>
            <a:r>
              <a:rPr lang="ja-JP" altLang="en-US" sz="2800" dirty="0"/>
              <a:t>　</a:t>
            </a:r>
            <a:r>
              <a:rPr lang="ja-JP" altLang="en-US" sz="2800" dirty="0" smtClean="0"/>
              <a:t>　⇒？？</a:t>
            </a:r>
            <a:endParaRPr lang="en-US" altLang="ja-JP" sz="2800" dirty="0" smtClean="0"/>
          </a:p>
        </p:txBody>
      </p:sp>
    </p:spTree>
    <p:extLst>
      <p:ext uri="{BB962C8B-B14F-4D97-AF65-F5344CB8AC3E}">
        <p14:creationId xmlns:p14="http://schemas.microsoft.com/office/powerpoint/2010/main" val="3356154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星 6 4"/>
          <p:cNvSpPr/>
          <p:nvPr/>
        </p:nvSpPr>
        <p:spPr>
          <a:xfrm>
            <a:off x="194619" y="604272"/>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6 7"/>
          <p:cNvSpPr/>
          <p:nvPr/>
        </p:nvSpPr>
        <p:spPr>
          <a:xfrm>
            <a:off x="228619" y="5214308"/>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31530" y="5118906"/>
            <a:ext cx="7133428" cy="2062103"/>
          </a:xfrm>
          <a:prstGeom prst="rect">
            <a:avLst/>
          </a:prstGeom>
          <a:noFill/>
        </p:spPr>
        <p:txBody>
          <a:bodyPr wrap="none" rtlCol="0">
            <a:spAutoFit/>
          </a:bodyPr>
          <a:lstStyle/>
          <a:p>
            <a:r>
              <a:rPr kumimoji="1" lang="ja-JP" altLang="en-US" sz="3200" dirty="0" smtClean="0"/>
              <a:t>再生可能エネルギーの立地規制</a:t>
            </a:r>
            <a:r>
              <a:rPr kumimoji="1" lang="en-US" altLang="ja-JP" sz="3200" dirty="0" smtClean="0"/>
              <a:t> </a:t>
            </a:r>
          </a:p>
          <a:p>
            <a:r>
              <a:rPr lang="ja-JP" altLang="en-US" sz="3200" dirty="0" smtClean="0"/>
              <a:t> </a:t>
            </a:r>
            <a:r>
              <a:rPr kumimoji="1" lang="ja-JP" altLang="en-US" sz="3200" dirty="0" smtClean="0"/>
              <a:t>⇒</a:t>
            </a:r>
            <a:r>
              <a:rPr kumimoji="1" lang="en-US" altLang="ja-JP" sz="3200" dirty="0" smtClean="0"/>
              <a:t>Renewable Energy </a:t>
            </a:r>
            <a:r>
              <a:rPr kumimoji="1" lang="en-US" altLang="ja-JP" sz="3200" dirty="0" err="1" smtClean="0"/>
              <a:t>v.s</a:t>
            </a:r>
            <a:r>
              <a:rPr kumimoji="1" lang="en-US" altLang="ja-JP" sz="3200" dirty="0" smtClean="0"/>
              <a:t>. </a:t>
            </a:r>
            <a:r>
              <a:rPr lang="en-US" altLang="ja-JP" sz="3200" dirty="0" smtClean="0"/>
              <a:t>Environmental </a:t>
            </a:r>
          </a:p>
          <a:p>
            <a:r>
              <a:rPr lang="en-US" altLang="ja-JP" sz="3200" dirty="0"/>
              <a:t> </a:t>
            </a:r>
            <a:r>
              <a:rPr lang="en-US" altLang="ja-JP" sz="3200" dirty="0" smtClean="0"/>
              <a:t>     Reservation</a:t>
            </a:r>
            <a:endParaRPr kumimoji="1" lang="en-US" altLang="ja-JP" sz="3200" dirty="0" smtClean="0"/>
          </a:p>
          <a:p>
            <a:endParaRPr kumimoji="1" lang="ja-JP" altLang="en-US" sz="3200" dirty="0"/>
          </a:p>
        </p:txBody>
      </p:sp>
      <p:sp>
        <p:nvSpPr>
          <p:cNvPr id="9" name="星 6 8"/>
          <p:cNvSpPr/>
          <p:nvPr/>
        </p:nvSpPr>
        <p:spPr>
          <a:xfrm>
            <a:off x="138377" y="406131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90980" y="347758"/>
            <a:ext cx="9044150" cy="15752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0980" y="5157043"/>
            <a:ext cx="9033409" cy="1589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8453" y="3850715"/>
            <a:ext cx="9033409" cy="11100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16145" y="613453"/>
            <a:ext cx="6673622" cy="523220"/>
          </a:xfrm>
          <a:prstGeom prst="rect">
            <a:avLst/>
          </a:prstGeom>
          <a:noFill/>
        </p:spPr>
        <p:txBody>
          <a:bodyPr wrap="none" rtlCol="0">
            <a:spAutoFit/>
          </a:bodyPr>
          <a:lstStyle/>
          <a:p>
            <a:r>
              <a:rPr kumimoji="1" lang="ja-JP" altLang="en-US" sz="2800" b="1" dirty="0" smtClean="0"/>
              <a:t>固定価格買取制度と</a:t>
            </a:r>
            <a:r>
              <a:rPr kumimoji="1" lang="en-US" altLang="ja-JP" sz="2800" b="1" dirty="0" smtClean="0"/>
              <a:t>RPS</a:t>
            </a:r>
            <a:r>
              <a:rPr kumimoji="1" lang="ja-JP" altLang="en-US" sz="2800" b="1" dirty="0" smtClean="0"/>
              <a:t>のポリシーミックス</a:t>
            </a:r>
            <a:endParaRPr kumimoji="1" lang="ja-JP" altLang="en-US" sz="2800" b="1" dirty="0"/>
          </a:p>
        </p:txBody>
      </p:sp>
      <p:sp>
        <p:nvSpPr>
          <p:cNvPr id="6" name="テキスト ボックス 5"/>
          <p:cNvSpPr txBox="1"/>
          <p:nvPr/>
        </p:nvSpPr>
        <p:spPr>
          <a:xfrm>
            <a:off x="635402" y="4008883"/>
            <a:ext cx="4241867" cy="523220"/>
          </a:xfrm>
          <a:prstGeom prst="rect">
            <a:avLst/>
          </a:prstGeom>
          <a:noFill/>
        </p:spPr>
        <p:txBody>
          <a:bodyPr wrap="none" rtlCol="0">
            <a:spAutoFit/>
          </a:bodyPr>
          <a:lstStyle/>
          <a:p>
            <a:r>
              <a:rPr kumimoji="1" lang="ja-JP" altLang="en-US" sz="2800" dirty="0" smtClean="0"/>
              <a:t>系統連携インフラ基盤強化</a:t>
            </a:r>
            <a:endParaRPr kumimoji="1" lang="ja-JP" altLang="en-US" sz="2800" dirty="0"/>
          </a:p>
        </p:txBody>
      </p:sp>
      <p:sp>
        <p:nvSpPr>
          <p:cNvPr id="7" name="正方形/長方形 6"/>
          <p:cNvSpPr/>
          <p:nvPr/>
        </p:nvSpPr>
        <p:spPr>
          <a:xfrm>
            <a:off x="446503" y="1062530"/>
            <a:ext cx="543739" cy="523220"/>
          </a:xfrm>
          <a:prstGeom prst="rect">
            <a:avLst/>
          </a:prstGeom>
        </p:spPr>
        <p:txBody>
          <a:bodyPr wrap="none">
            <a:spAutoFit/>
          </a:bodyPr>
          <a:lstStyle/>
          <a:p>
            <a:r>
              <a:rPr lang="ja-JP" altLang="en-US" sz="2800" dirty="0"/>
              <a:t>⇒</a:t>
            </a:r>
            <a:endParaRPr lang="en-US" altLang="ja-JP" sz="2800" b="1" dirty="0"/>
          </a:p>
        </p:txBody>
      </p:sp>
      <p:sp>
        <p:nvSpPr>
          <p:cNvPr id="14" name="テキスト ボックス 13"/>
          <p:cNvSpPr txBox="1"/>
          <p:nvPr/>
        </p:nvSpPr>
        <p:spPr>
          <a:xfrm>
            <a:off x="913187" y="1108212"/>
            <a:ext cx="7540847" cy="830997"/>
          </a:xfrm>
          <a:prstGeom prst="rect">
            <a:avLst/>
          </a:prstGeom>
          <a:noFill/>
        </p:spPr>
        <p:txBody>
          <a:bodyPr wrap="none" rtlCol="0">
            <a:spAutoFit/>
          </a:bodyPr>
          <a:lstStyle/>
          <a:p>
            <a:r>
              <a:rPr kumimoji="1" lang="ja-JP" altLang="en-US" sz="2400" dirty="0" smtClean="0"/>
              <a:t>大規模さ伊勢可能エネルギーにはＲＰＳにより競争促進、</a:t>
            </a:r>
            <a:endParaRPr kumimoji="1" lang="en-US" altLang="ja-JP" sz="2400" dirty="0" smtClean="0"/>
          </a:p>
          <a:p>
            <a:r>
              <a:rPr kumimoji="1" lang="ja-JP" altLang="en-US" sz="2400" dirty="0" smtClean="0"/>
              <a:t>小規模業者は固定価格買取制度により保護育成</a:t>
            </a:r>
            <a:endParaRPr kumimoji="1" lang="ja-JP" altLang="en-US" sz="2400" dirty="0"/>
          </a:p>
        </p:txBody>
      </p:sp>
      <p:sp>
        <p:nvSpPr>
          <p:cNvPr id="15" name="角丸四角形 14"/>
          <p:cNvSpPr/>
          <p:nvPr/>
        </p:nvSpPr>
        <p:spPr>
          <a:xfrm>
            <a:off x="90979" y="2119321"/>
            <a:ext cx="9033409" cy="14855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87622" y="2266364"/>
            <a:ext cx="7979293" cy="1323439"/>
          </a:xfrm>
          <a:prstGeom prst="rect">
            <a:avLst/>
          </a:prstGeom>
        </p:spPr>
        <p:txBody>
          <a:bodyPr wrap="square">
            <a:spAutoFit/>
          </a:bodyPr>
          <a:lstStyle/>
          <a:p>
            <a:r>
              <a:rPr lang="ja-JP" altLang="en-US" sz="2800" b="1" dirty="0"/>
              <a:t>ソーラーシェアリングなど、地域に根ざした再生可能</a:t>
            </a:r>
            <a:r>
              <a:rPr lang="ja-JP" altLang="en-US" sz="2800" b="1" dirty="0" smtClean="0"/>
              <a:t>エネルギー普及</a:t>
            </a:r>
            <a:endParaRPr lang="en-US" altLang="ja-JP" sz="2800" b="1" dirty="0"/>
          </a:p>
          <a:p>
            <a:r>
              <a:rPr lang="ja-JP" altLang="en-US" sz="2400" b="1" dirty="0"/>
              <a:t>⇒「営農委員会」の役割など</a:t>
            </a:r>
          </a:p>
        </p:txBody>
      </p:sp>
      <p:sp>
        <p:nvSpPr>
          <p:cNvPr id="16" name="星 6 15"/>
          <p:cNvSpPr/>
          <p:nvPr/>
        </p:nvSpPr>
        <p:spPr>
          <a:xfrm>
            <a:off x="246363" y="2318482"/>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80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26231726"/>
              </p:ext>
            </p:extLst>
          </p:nvPr>
        </p:nvGraphicFramePr>
        <p:xfrm>
          <a:off x="107504" y="1844824"/>
          <a:ext cx="8856984" cy="3600102"/>
        </p:xfrm>
        <a:graphic>
          <a:graphicData uri="http://schemas.openxmlformats.org/drawingml/2006/table">
            <a:tbl>
              <a:tblPr firstRow="1" bandRow="1">
                <a:tableStyleId>{5C22544A-7EE6-4342-B048-85BDC9FD1C3A}</a:tableStyleId>
              </a:tblPr>
              <a:tblGrid>
                <a:gridCol w="1107123"/>
                <a:gridCol w="1197133"/>
                <a:gridCol w="1224136"/>
                <a:gridCol w="1152128"/>
                <a:gridCol w="1080120"/>
                <a:gridCol w="1080120"/>
                <a:gridCol w="1080120"/>
                <a:gridCol w="936104"/>
              </a:tblGrid>
              <a:tr h="2015926">
                <a:tc>
                  <a:txBody>
                    <a:bodyPr/>
                    <a:lstStyle/>
                    <a:p>
                      <a:r>
                        <a:rPr kumimoji="1" lang="ja-JP" altLang="en-US" sz="2400" dirty="0" smtClean="0"/>
                        <a:t>設置可能場所</a:t>
                      </a:r>
                      <a:endParaRPr kumimoji="1" lang="ja-JP" altLang="en-US" sz="2400" dirty="0"/>
                    </a:p>
                  </a:txBody>
                  <a:tcPr/>
                </a:tc>
                <a:tc>
                  <a:txBody>
                    <a:bodyPr/>
                    <a:lstStyle/>
                    <a:p>
                      <a:r>
                        <a:rPr kumimoji="1" lang="ja-JP" altLang="en-US" sz="2400" dirty="0" smtClean="0"/>
                        <a:t>耕作地</a:t>
                      </a:r>
                      <a:endParaRPr kumimoji="1" lang="ja-JP" altLang="en-US" sz="2400" dirty="0"/>
                    </a:p>
                  </a:txBody>
                  <a:tcPr/>
                </a:tc>
                <a:tc>
                  <a:txBody>
                    <a:bodyPr/>
                    <a:lstStyle/>
                    <a:p>
                      <a:r>
                        <a:rPr kumimoji="1" lang="ja-JP" altLang="en-US" sz="2400" dirty="0" smtClean="0"/>
                        <a:t>耕作放棄地</a:t>
                      </a:r>
                      <a:endParaRPr kumimoji="1" lang="ja-JP" altLang="en-US" sz="2400" dirty="0"/>
                    </a:p>
                  </a:txBody>
                  <a:tcPr/>
                </a:tc>
                <a:tc>
                  <a:txBody>
                    <a:bodyPr/>
                    <a:lstStyle/>
                    <a:p>
                      <a:r>
                        <a:rPr kumimoji="1" lang="ja-JP" altLang="en-US" sz="2400" dirty="0" smtClean="0"/>
                        <a:t>湖沼、ダム、水面</a:t>
                      </a:r>
                      <a:endParaRPr kumimoji="1" lang="ja-JP" altLang="en-US" sz="2400" dirty="0"/>
                    </a:p>
                  </a:txBody>
                  <a:tcPr/>
                </a:tc>
                <a:tc>
                  <a:txBody>
                    <a:bodyPr/>
                    <a:lstStyle/>
                    <a:p>
                      <a:r>
                        <a:rPr kumimoji="1" lang="ja-JP" altLang="en-US" sz="2400" dirty="0" smtClean="0"/>
                        <a:t>河川敷、堤防敷</a:t>
                      </a:r>
                      <a:endParaRPr kumimoji="1" lang="ja-JP" altLang="en-US" sz="2400" dirty="0"/>
                    </a:p>
                  </a:txBody>
                  <a:tcPr/>
                </a:tc>
                <a:tc>
                  <a:txBody>
                    <a:bodyPr/>
                    <a:lstStyle/>
                    <a:p>
                      <a:r>
                        <a:rPr kumimoji="1" lang="ja-JP" altLang="en-US" sz="2400" dirty="0" smtClean="0"/>
                        <a:t>駐車場</a:t>
                      </a:r>
                      <a:endParaRPr kumimoji="1" lang="ja-JP" altLang="en-US" sz="2400" dirty="0"/>
                    </a:p>
                  </a:txBody>
                  <a:tcPr/>
                </a:tc>
                <a:tc>
                  <a:txBody>
                    <a:bodyPr/>
                    <a:lstStyle/>
                    <a:p>
                      <a:r>
                        <a:rPr kumimoji="1" lang="ja-JP" altLang="en-US" sz="2400" dirty="0" smtClean="0"/>
                        <a:t>最終処分場跡地</a:t>
                      </a:r>
                      <a:endParaRPr kumimoji="1" lang="ja-JP" altLang="en-US" sz="2400" dirty="0"/>
                    </a:p>
                  </a:txBody>
                  <a:tcPr/>
                </a:tc>
                <a:tc>
                  <a:txBody>
                    <a:bodyPr/>
                    <a:lstStyle/>
                    <a:p>
                      <a:r>
                        <a:rPr kumimoji="1" lang="ja-JP" altLang="en-US" sz="2400" dirty="0" smtClean="0"/>
                        <a:t>ビニルハウス</a:t>
                      </a:r>
                      <a:endParaRPr kumimoji="1" lang="ja-JP" altLang="en-US" sz="2400" dirty="0"/>
                    </a:p>
                  </a:txBody>
                  <a:tcPr/>
                </a:tc>
              </a:tr>
              <a:tr h="1584176">
                <a:tc>
                  <a:txBody>
                    <a:bodyPr/>
                    <a:lstStyle/>
                    <a:p>
                      <a:r>
                        <a:rPr kumimoji="1" lang="ja-JP" altLang="en-US" sz="2400" b="1" dirty="0" smtClean="0"/>
                        <a:t>ポテンシャル量</a:t>
                      </a:r>
                      <a:endParaRPr kumimoji="1" lang="ja-JP" altLang="en-US" sz="2400" b="1" dirty="0"/>
                    </a:p>
                  </a:txBody>
                  <a:tcPr/>
                </a:tc>
                <a:tc>
                  <a:txBody>
                    <a:bodyPr/>
                    <a:lstStyle/>
                    <a:p>
                      <a:r>
                        <a:rPr kumimoji="1" lang="en-US" altLang="ja-JP" sz="2400" b="1" dirty="0" smtClean="0"/>
                        <a:t>381,471</a:t>
                      </a:r>
                      <a:endParaRPr kumimoji="1" lang="ja-JP" altLang="en-US" sz="2400" b="1" dirty="0"/>
                    </a:p>
                  </a:txBody>
                  <a:tcPr/>
                </a:tc>
                <a:tc>
                  <a:txBody>
                    <a:bodyPr/>
                    <a:lstStyle/>
                    <a:p>
                      <a:r>
                        <a:rPr kumimoji="1" lang="en-US" altLang="ja-JP" sz="2400" b="1" dirty="0" smtClean="0"/>
                        <a:t>34,284</a:t>
                      </a:r>
                      <a:endParaRPr kumimoji="1" lang="ja-JP" altLang="en-US" sz="2400" b="1" dirty="0"/>
                    </a:p>
                  </a:txBody>
                  <a:tcPr/>
                </a:tc>
                <a:tc>
                  <a:txBody>
                    <a:bodyPr/>
                    <a:lstStyle/>
                    <a:p>
                      <a:r>
                        <a:rPr kumimoji="1" lang="en-US" altLang="ja-JP" sz="2400" b="1" dirty="0" smtClean="0"/>
                        <a:t>38,797</a:t>
                      </a:r>
                      <a:endParaRPr kumimoji="1" lang="ja-JP" altLang="en-US" sz="2400" b="1" dirty="0"/>
                    </a:p>
                  </a:txBody>
                  <a:tcPr/>
                </a:tc>
                <a:tc>
                  <a:txBody>
                    <a:bodyPr/>
                    <a:lstStyle/>
                    <a:p>
                      <a:r>
                        <a:rPr kumimoji="1" lang="en-US" altLang="ja-JP" sz="2400" b="1" dirty="0" smtClean="0"/>
                        <a:t>34,416</a:t>
                      </a:r>
                      <a:endParaRPr kumimoji="1" lang="ja-JP" altLang="en-US" sz="2400" b="1" dirty="0"/>
                    </a:p>
                  </a:txBody>
                  <a:tcPr/>
                </a:tc>
                <a:tc>
                  <a:txBody>
                    <a:bodyPr/>
                    <a:lstStyle/>
                    <a:p>
                      <a:r>
                        <a:rPr kumimoji="1" lang="en-US" altLang="ja-JP" sz="2400" b="1" dirty="0" smtClean="0"/>
                        <a:t>23,712</a:t>
                      </a:r>
                      <a:endParaRPr kumimoji="1" lang="ja-JP" altLang="en-US" sz="2400" b="1" dirty="0"/>
                    </a:p>
                  </a:txBody>
                  <a:tcPr/>
                </a:tc>
                <a:tc>
                  <a:txBody>
                    <a:bodyPr/>
                    <a:lstStyle/>
                    <a:p>
                      <a:r>
                        <a:rPr kumimoji="1" lang="en-US" altLang="ja-JP" sz="2400" b="1" dirty="0" smtClean="0"/>
                        <a:t>9,370</a:t>
                      </a:r>
                      <a:endParaRPr kumimoji="1" lang="ja-JP" altLang="en-US" sz="2400" b="1" dirty="0"/>
                    </a:p>
                  </a:txBody>
                  <a:tcPr/>
                </a:tc>
                <a:tc>
                  <a:txBody>
                    <a:bodyPr/>
                    <a:lstStyle/>
                    <a:p>
                      <a:r>
                        <a:rPr kumimoji="1" lang="en-US" altLang="ja-JP" sz="2400" b="1" dirty="0" smtClean="0"/>
                        <a:t>7,354</a:t>
                      </a:r>
                      <a:endParaRPr kumimoji="1" lang="ja-JP" altLang="en-US" sz="2400" b="1" dirty="0"/>
                    </a:p>
                  </a:txBody>
                  <a:tcPr/>
                </a:tc>
              </a:tr>
            </a:tbl>
          </a:graphicData>
        </a:graphic>
      </p:graphicFrame>
      <p:sp>
        <p:nvSpPr>
          <p:cNvPr id="6" name="テキスト ボックス 5"/>
          <p:cNvSpPr txBox="1"/>
          <p:nvPr/>
        </p:nvSpPr>
        <p:spPr>
          <a:xfrm>
            <a:off x="323528" y="404664"/>
            <a:ext cx="8600431" cy="523220"/>
          </a:xfrm>
          <a:prstGeom prst="rect">
            <a:avLst/>
          </a:prstGeom>
          <a:noFill/>
        </p:spPr>
        <p:txBody>
          <a:bodyPr wrap="none" rtlCol="0">
            <a:spAutoFit/>
          </a:bodyPr>
          <a:lstStyle/>
          <a:p>
            <a:r>
              <a:rPr lang="ja-JP" altLang="en-US" sz="2800" dirty="0" smtClean="0"/>
              <a:t>図表１５　太陽光</a:t>
            </a:r>
            <a:r>
              <a:rPr lang="ja-JP" altLang="en-US" sz="2800" dirty="0"/>
              <a:t>発電</a:t>
            </a:r>
            <a:r>
              <a:rPr lang="ja-JP" altLang="en-US" sz="2800" dirty="0" smtClean="0"/>
              <a:t>の建物以外の導入ポテンシャル量</a:t>
            </a:r>
            <a:endParaRPr kumimoji="1" lang="ja-JP" altLang="en-US" sz="2800" dirty="0"/>
          </a:p>
        </p:txBody>
      </p:sp>
      <p:sp>
        <p:nvSpPr>
          <p:cNvPr id="7" name="テキスト ボックス 6"/>
          <p:cNvSpPr txBox="1"/>
          <p:nvPr/>
        </p:nvSpPr>
        <p:spPr>
          <a:xfrm>
            <a:off x="6732240" y="1268760"/>
            <a:ext cx="2068195" cy="523220"/>
          </a:xfrm>
          <a:prstGeom prst="rect">
            <a:avLst/>
          </a:prstGeom>
          <a:noFill/>
        </p:spPr>
        <p:txBody>
          <a:bodyPr wrap="none" rtlCol="0">
            <a:spAutoFit/>
          </a:bodyPr>
          <a:lstStyle/>
          <a:p>
            <a:r>
              <a:rPr kumimoji="1" lang="ja-JP" altLang="en-US" sz="2800" dirty="0" smtClean="0"/>
              <a:t>（単位：</a:t>
            </a:r>
            <a:r>
              <a:rPr kumimoji="1" lang="en-US" altLang="ja-JP" sz="2800" dirty="0" smtClean="0"/>
              <a:t>MW</a:t>
            </a:r>
            <a:r>
              <a:rPr kumimoji="1" lang="ja-JP" altLang="en-US" sz="2800" dirty="0" smtClean="0"/>
              <a:t>）</a:t>
            </a:r>
            <a:endParaRPr kumimoji="1" lang="ja-JP" altLang="en-US" sz="2800" dirty="0"/>
          </a:p>
        </p:txBody>
      </p:sp>
      <p:sp>
        <p:nvSpPr>
          <p:cNvPr id="8" name="テキスト ボックス 7"/>
          <p:cNvSpPr txBox="1"/>
          <p:nvPr/>
        </p:nvSpPr>
        <p:spPr>
          <a:xfrm>
            <a:off x="314658" y="5517232"/>
            <a:ext cx="4679486" cy="523220"/>
          </a:xfrm>
          <a:prstGeom prst="rect">
            <a:avLst/>
          </a:prstGeom>
          <a:noFill/>
        </p:spPr>
        <p:txBody>
          <a:bodyPr wrap="none" rtlCol="0">
            <a:spAutoFit/>
          </a:bodyPr>
          <a:lstStyle/>
          <a:p>
            <a:r>
              <a:rPr kumimoji="1" lang="ja-JP" altLang="en-US" sz="2800" dirty="0" smtClean="0"/>
              <a:t>出所：みずほ情報総研（</a:t>
            </a:r>
            <a:r>
              <a:rPr kumimoji="1" lang="en-US" altLang="ja-JP" sz="2800" dirty="0" smtClean="0"/>
              <a:t>2013</a:t>
            </a:r>
            <a:r>
              <a:rPr kumimoji="1" lang="ja-JP" altLang="en-US" sz="2800" dirty="0" smtClean="0"/>
              <a:t>）</a:t>
            </a:r>
            <a:endParaRPr kumimoji="1" lang="ja-JP" altLang="en-US" sz="2800" dirty="0"/>
          </a:p>
        </p:txBody>
      </p:sp>
      <p:sp>
        <p:nvSpPr>
          <p:cNvPr id="2" name="円/楕円 1"/>
          <p:cNvSpPr/>
          <p:nvPr/>
        </p:nvSpPr>
        <p:spPr>
          <a:xfrm>
            <a:off x="1187624" y="1268760"/>
            <a:ext cx="1224136" cy="42484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8298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homepage3.nifty.com/carib7/eng/wind/horonobe/image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1142976" y="928670"/>
            <a:ext cx="6842125" cy="936625"/>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b="1" dirty="0"/>
              <a:t>Thank you for your kind attention!</a:t>
            </a:r>
            <a:endParaRPr lang="ja-JP" altLang="en-US" sz="3200" b="1" dirty="0"/>
          </a:p>
        </p:txBody>
      </p:sp>
    </p:spTree>
    <p:extLst>
      <p:ext uri="{BB962C8B-B14F-4D97-AF65-F5344CB8AC3E}">
        <p14:creationId xmlns:p14="http://schemas.microsoft.com/office/powerpoint/2010/main" val="525286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5544616"/>
          </a:xfrm>
        </p:spPr>
        <p:txBody>
          <a:bodyPr>
            <a:normAutofit/>
          </a:bodyPr>
          <a:lstStyle/>
          <a:p>
            <a:pPr marL="0" indent="0">
              <a:buNone/>
            </a:pPr>
            <a:endParaRPr lang="en-US" altLang="ja-JP" sz="2800" dirty="0" smtClean="0">
              <a:latin typeface="Times New Roman" panose="02020603050405020304" pitchFamily="18" charset="0"/>
              <a:cs typeface="Times New Roman" panose="02020603050405020304" pitchFamily="18" charset="0"/>
            </a:endParaRPr>
          </a:p>
          <a:p>
            <a:pPr marL="0" indent="0">
              <a:buNone/>
            </a:pPr>
            <a:r>
              <a:rPr lang="ja-JP" altLang="en-US" sz="2800" b="1" dirty="0" smtClean="0">
                <a:latin typeface="Times New Roman" panose="02020603050405020304" pitchFamily="18" charset="0"/>
                <a:ea typeface="Arial Unicode MS" panose="020B0604020202020204" pitchFamily="50" charset="-128"/>
                <a:cs typeface="Times New Roman" panose="02020603050405020304" pitchFamily="18" charset="0"/>
              </a:rPr>
              <a:t>●  両国の近年の再生可能エネルギー政策の転換が</a:t>
            </a:r>
            <a:endParaRPr lang="en-US" altLang="ja-JP" sz="2800" b="1" dirty="0" smtClean="0">
              <a:latin typeface="Times New Roman" panose="02020603050405020304" pitchFamily="18" charset="0"/>
              <a:ea typeface="Arial Unicode MS" panose="020B0604020202020204" pitchFamily="50" charset="-128"/>
              <a:cs typeface="Times New Roman" panose="02020603050405020304" pitchFamily="18" charset="0"/>
            </a:endParaRPr>
          </a:p>
          <a:p>
            <a:pPr marL="0" indent="0">
              <a:buNone/>
            </a:pPr>
            <a:r>
              <a:rPr lang="ja-JP" altLang="en-US" sz="2800" b="1" dirty="0">
                <a:latin typeface="Times New Roman" panose="02020603050405020304" pitchFamily="18" charset="0"/>
                <a:ea typeface="Arial Unicode MS" panose="020B0604020202020204" pitchFamily="50" charset="-128"/>
                <a:cs typeface="Times New Roman" panose="02020603050405020304" pitchFamily="18" charset="0"/>
              </a:rPr>
              <a:t>　</a:t>
            </a:r>
            <a:r>
              <a:rPr lang="ja-JP" altLang="en-US" sz="2800" b="1" dirty="0" smtClean="0">
                <a:latin typeface="Times New Roman" panose="02020603050405020304" pitchFamily="18" charset="0"/>
                <a:ea typeface="Arial Unicode MS" panose="020B0604020202020204" pitchFamily="50" charset="-128"/>
                <a:cs typeface="Times New Roman" panose="02020603050405020304" pitchFamily="18" charset="0"/>
              </a:rPr>
              <a:t>両国の再生可能エネルギー普及に与えた影響を</a:t>
            </a:r>
            <a:endParaRPr lang="en-US" altLang="ja-JP" sz="2800" b="1" dirty="0" smtClean="0">
              <a:latin typeface="Times New Roman" panose="02020603050405020304" pitchFamily="18" charset="0"/>
              <a:ea typeface="Arial Unicode MS" panose="020B0604020202020204" pitchFamily="50" charset="-128"/>
              <a:cs typeface="Times New Roman" panose="02020603050405020304" pitchFamily="18" charset="0"/>
            </a:endParaRPr>
          </a:p>
          <a:p>
            <a:pPr marL="0" indent="0">
              <a:buNone/>
            </a:pPr>
            <a:r>
              <a:rPr lang="ja-JP" altLang="en-US" sz="2800" b="1" dirty="0">
                <a:latin typeface="Times New Roman" panose="02020603050405020304" pitchFamily="18" charset="0"/>
                <a:ea typeface="Arial Unicode MS" panose="020B0604020202020204" pitchFamily="50" charset="-128"/>
                <a:cs typeface="Times New Roman" panose="02020603050405020304" pitchFamily="18" charset="0"/>
              </a:rPr>
              <a:t>　</a:t>
            </a:r>
            <a:r>
              <a:rPr lang="ja-JP" altLang="en-US" sz="2800" b="1" dirty="0" smtClean="0">
                <a:latin typeface="Times New Roman" panose="02020603050405020304" pitchFamily="18" charset="0"/>
                <a:ea typeface="Arial Unicode MS" panose="020B0604020202020204" pitchFamily="50" charset="-128"/>
                <a:cs typeface="Times New Roman" panose="02020603050405020304" pitchFamily="18" charset="0"/>
              </a:rPr>
              <a:t>評価</a:t>
            </a:r>
            <a:r>
              <a:rPr lang="en-US" altLang="ja-JP" sz="2800" b="1" dirty="0" smtClean="0">
                <a:ea typeface="Arial Unicode MS" panose="020B0604020202020204" pitchFamily="50" charset="-128"/>
                <a:cs typeface="Times New Roman" panose="02020603050405020304" pitchFamily="18" charset="0"/>
              </a:rPr>
              <a:t> </a:t>
            </a: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r>
              <a:rPr lang="ja-JP" altLang="en-US" sz="2800" b="1" dirty="0" smtClean="0">
                <a:ea typeface="Arial Unicode MS" panose="020B0604020202020204" pitchFamily="50" charset="-128"/>
                <a:cs typeface="Times New Roman" panose="02020603050405020304" pitchFamily="18" charset="0"/>
              </a:rPr>
              <a:t>両国における再生可能エネルギー普及拡大に</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r>
              <a:rPr lang="ja-JP" altLang="en-US" sz="2800" b="1" dirty="0" smtClean="0">
                <a:ea typeface="Arial Unicode MS" panose="020B0604020202020204" pitchFamily="50" charset="-128"/>
                <a:cs typeface="Times New Roman" panose="02020603050405020304" pitchFamily="18" charset="0"/>
              </a:rPr>
              <a:t>向けた政策課題を明らかにすること</a:t>
            </a:r>
            <a:endParaRPr lang="en-US" altLang="ja-JP" sz="2800" b="1" dirty="0" smtClean="0">
              <a:ea typeface="Arial Unicode MS" panose="020B0604020202020204" pitchFamily="50" charset="-128"/>
              <a:cs typeface="Times New Roman" panose="02020603050405020304" pitchFamily="18" charset="0"/>
            </a:endParaRPr>
          </a:p>
        </p:txBody>
      </p:sp>
      <p:sp>
        <p:nvSpPr>
          <p:cNvPr id="4" name="星 6 3"/>
          <p:cNvSpPr/>
          <p:nvPr/>
        </p:nvSpPr>
        <p:spPr>
          <a:xfrm>
            <a:off x="420242" y="1124744"/>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383295" y="4149080"/>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908720"/>
            <a:ext cx="8445624"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79512" y="3620881"/>
            <a:ext cx="8445624"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角丸四角形 3"/>
          <p:cNvSpPr/>
          <p:nvPr/>
        </p:nvSpPr>
        <p:spPr>
          <a:xfrm>
            <a:off x="1908175" y="314166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2" name="正方形/長方形 1"/>
          <p:cNvSpPr/>
          <p:nvPr/>
        </p:nvSpPr>
        <p:spPr>
          <a:xfrm>
            <a:off x="3275856" y="2069574"/>
            <a:ext cx="5868144" cy="2144177"/>
          </a:xfrm>
          <a:prstGeom prst="rect">
            <a:avLst/>
          </a:prstGeom>
        </p:spPr>
        <p:txBody>
          <a:bodyPr wrap="square">
            <a:spAutoFit/>
          </a:bodyPr>
          <a:lstStyle/>
          <a:p>
            <a:pPr fontAlgn="auto">
              <a:lnSpc>
                <a:spcPts val="3200"/>
              </a:lnSpc>
              <a:spcBef>
                <a:spcPts val="0"/>
              </a:spcBef>
              <a:spcAft>
                <a:spcPts val="0"/>
              </a:spcAft>
              <a:defRPr/>
            </a:pPr>
            <a:r>
              <a:rPr lang="ja-JP" altLang="en-US" sz="5400" b="1" dirty="0" smtClean="0">
                <a:solidFill>
                  <a:schemeClr val="bg1"/>
                </a:solidFill>
                <a:ea typeface="ＭＳ Ｐゴシック" charset="-128"/>
              </a:rPr>
              <a:t>日韓の再生可能</a:t>
            </a:r>
            <a:endParaRPr lang="en-US" altLang="ja-JP" sz="5400" b="1" dirty="0" smtClean="0">
              <a:solidFill>
                <a:schemeClr val="bg1"/>
              </a:solidFill>
              <a:ea typeface="ＭＳ Ｐゴシック" charset="-128"/>
            </a:endParaRPr>
          </a:p>
          <a:p>
            <a:pPr fontAlgn="auto">
              <a:lnSpc>
                <a:spcPts val="3200"/>
              </a:lnSpc>
              <a:spcBef>
                <a:spcPts val="0"/>
              </a:spcBef>
              <a:spcAft>
                <a:spcPts val="0"/>
              </a:spcAft>
              <a:defRPr/>
            </a:pPr>
            <a:endParaRPr lang="en-US" altLang="ja-JP" sz="5400" b="1" dirty="0" smtClean="0">
              <a:solidFill>
                <a:schemeClr val="bg1"/>
              </a:solidFill>
              <a:ea typeface="ＭＳ Ｐゴシック" charset="-128"/>
            </a:endParaRPr>
          </a:p>
          <a:p>
            <a:pPr fontAlgn="auto">
              <a:lnSpc>
                <a:spcPts val="3200"/>
              </a:lnSpc>
              <a:spcBef>
                <a:spcPts val="0"/>
              </a:spcBef>
              <a:spcAft>
                <a:spcPts val="0"/>
              </a:spcAft>
              <a:defRPr/>
            </a:pPr>
            <a:r>
              <a:rPr lang="ja-JP" altLang="en-US" sz="5400" b="1" dirty="0" smtClean="0">
                <a:solidFill>
                  <a:schemeClr val="bg1"/>
                </a:solidFill>
                <a:ea typeface="ＭＳ Ｐゴシック" charset="-128"/>
              </a:rPr>
              <a:t>エネルギー普及</a:t>
            </a:r>
            <a:endParaRPr lang="en-US" altLang="ja-JP" sz="5400" b="1" dirty="0" smtClean="0">
              <a:solidFill>
                <a:schemeClr val="bg1"/>
              </a:solidFill>
              <a:ea typeface="ＭＳ Ｐゴシック" charset="-128"/>
            </a:endParaRPr>
          </a:p>
          <a:p>
            <a:pPr fontAlgn="auto">
              <a:lnSpc>
                <a:spcPts val="3200"/>
              </a:lnSpc>
              <a:spcBef>
                <a:spcPts val="0"/>
              </a:spcBef>
              <a:spcAft>
                <a:spcPts val="0"/>
              </a:spcAft>
              <a:defRPr/>
            </a:pPr>
            <a:endParaRPr lang="en-US" altLang="ja-JP" sz="5400" b="1" dirty="0">
              <a:solidFill>
                <a:schemeClr val="bg1"/>
              </a:solidFill>
              <a:ea typeface="ＭＳ Ｐゴシック" charset="-128"/>
            </a:endParaRPr>
          </a:p>
          <a:p>
            <a:pPr fontAlgn="auto">
              <a:lnSpc>
                <a:spcPts val="3200"/>
              </a:lnSpc>
              <a:spcBef>
                <a:spcPts val="0"/>
              </a:spcBef>
              <a:spcAft>
                <a:spcPts val="0"/>
              </a:spcAft>
              <a:defRPr/>
            </a:pPr>
            <a:r>
              <a:rPr lang="ja-JP" altLang="en-US" sz="5400" b="1" dirty="0" smtClean="0">
                <a:solidFill>
                  <a:schemeClr val="bg1"/>
                </a:solidFill>
                <a:ea typeface="ＭＳ Ｐゴシック" charset="-128"/>
              </a:rPr>
              <a:t>実態</a:t>
            </a:r>
            <a:endParaRPr lang="en-GB" altLang="ja-JP" sz="5400" b="1" dirty="0" smtClean="0">
              <a:solidFill>
                <a:schemeClr val="bg1"/>
              </a:solidFill>
              <a:ea typeface="ＭＳ Ｐゴシック" charset="-128"/>
            </a:endParaRPr>
          </a:p>
        </p:txBody>
      </p:sp>
    </p:spTree>
    <p:extLst>
      <p:ext uri="{BB962C8B-B14F-4D97-AF65-F5344CB8AC3E}">
        <p14:creationId xmlns:p14="http://schemas.microsoft.com/office/powerpoint/2010/main" val="147121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071546"/>
            <a:ext cx="8387316" cy="544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638" y="1335714"/>
            <a:ext cx="1591511" cy="214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2552" y="4149080"/>
            <a:ext cx="297659" cy="57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026192" y="5135814"/>
            <a:ext cx="25037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a:spLocks noGrp="1"/>
          </p:cNvSpPr>
          <p:nvPr>
            <p:ph type="title"/>
          </p:nvPr>
        </p:nvSpPr>
        <p:spPr>
          <a:xfrm>
            <a:off x="500034" y="357166"/>
            <a:ext cx="8472518" cy="582594"/>
          </a:xfrm>
        </p:spPr>
        <p:txBody>
          <a:bodyPr>
            <a:noAutofit/>
          </a:bodyPr>
          <a:lstStyle/>
          <a:p>
            <a:r>
              <a:rPr lang="ja-JP" altLang="en-US" sz="2800" dirty="0"/>
              <a:t>図表</a:t>
            </a:r>
            <a:r>
              <a:rPr lang="ja-JP" altLang="en-US" sz="2800" dirty="0" smtClean="0"/>
              <a:t>１　</a:t>
            </a:r>
            <a:r>
              <a:rPr lang="en-US" altLang="ja-JP" sz="2800" dirty="0" smtClean="0"/>
              <a:t>OECD</a:t>
            </a:r>
            <a:r>
              <a:rPr lang="ja-JP" altLang="en-US" sz="2800" dirty="0" smtClean="0"/>
              <a:t>国家の総発電量に占める再生可能</a:t>
            </a:r>
            <a:r>
              <a:rPr lang="en-US" altLang="ja-JP" sz="2800" dirty="0" smtClean="0"/>
              <a:t/>
            </a:r>
            <a:br>
              <a:rPr lang="en-US" altLang="ja-JP" sz="2800" dirty="0" smtClean="0"/>
            </a:br>
            <a:r>
              <a:rPr lang="ja-JP" altLang="en-US" sz="2800" dirty="0" smtClean="0"/>
              <a:t>エネルギーの割合（水力を含む）</a:t>
            </a:r>
            <a:endParaRPr kumimoji="1" lang="ja-JP" altLang="en-US" sz="2800" dirty="0"/>
          </a:p>
        </p:txBody>
      </p:sp>
      <p:sp>
        <p:nvSpPr>
          <p:cNvPr id="17" name="TextBox 16"/>
          <p:cNvSpPr txBox="1"/>
          <p:nvPr/>
        </p:nvSpPr>
        <p:spPr>
          <a:xfrm>
            <a:off x="1043608" y="6168746"/>
            <a:ext cx="648072" cy="369332"/>
          </a:xfrm>
          <a:prstGeom prst="rect">
            <a:avLst/>
          </a:prstGeom>
          <a:solidFill>
            <a:schemeClr val="bg1"/>
          </a:solidFill>
        </p:spPr>
        <p:txBody>
          <a:bodyPr wrap="square" rtlCol="0">
            <a:spAutoFit/>
          </a:bodyPr>
          <a:lstStyle/>
          <a:p>
            <a:r>
              <a:rPr lang="ja-JP" altLang="en-US" dirty="0"/>
              <a:t>出所</a:t>
            </a:r>
            <a:r>
              <a:rPr lang="en-US" altLang="ko-KR" dirty="0" smtClean="0"/>
              <a:t>:</a:t>
            </a:r>
            <a:endParaRPr lang="ko-KR" altLang="en-US" dirty="0"/>
          </a:p>
        </p:txBody>
      </p:sp>
      <p:sp>
        <p:nvSpPr>
          <p:cNvPr id="5" name="角丸四角形吹き出し 4"/>
          <p:cNvSpPr/>
          <p:nvPr/>
        </p:nvSpPr>
        <p:spPr>
          <a:xfrm>
            <a:off x="5652120" y="3945233"/>
            <a:ext cx="864096" cy="453674"/>
          </a:xfrm>
          <a:prstGeom prst="wedgeRoundRectCallout">
            <a:avLst>
              <a:gd name="adj1" fmla="val -15019"/>
              <a:gd name="adj2" fmla="val 1023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10.7%</a:t>
            </a:r>
          </a:p>
          <a:p>
            <a:pPr algn="ctr"/>
            <a:r>
              <a:rPr kumimoji="1" lang="en-US" altLang="ja-JP" sz="1400" dirty="0" smtClean="0">
                <a:solidFill>
                  <a:schemeClr val="tx1"/>
                </a:solidFill>
              </a:rPr>
              <a:t>(2013)</a:t>
            </a:r>
          </a:p>
        </p:txBody>
      </p:sp>
      <p:sp>
        <p:nvSpPr>
          <p:cNvPr id="15" name="角丸四角形吹き出し 14"/>
          <p:cNvSpPr/>
          <p:nvPr/>
        </p:nvSpPr>
        <p:spPr>
          <a:xfrm>
            <a:off x="7823631" y="4063253"/>
            <a:ext cx="864096" cy="453674"/>
          </a:xfrm>
          <a:prstGeom prst="wedgeRoundRectCallout">
            <a:avLst>
              <a:gd name="adj1" fmla="val -10367"/>
              <a:gd name="adj2" fmla="val 1267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3.7%</a:t>
            </a:r>
          </a:p>
          <a:p>
            <a:pPr algn="ctr"/>
            <a:r>
              <a:rPr kumimoji="1" lang="en-US" altLang="ja-JP" sz="1400" dirty="0" smtClean="0">
                <a:solidFill>
                  <a:schemeClr val="tx1"/>
                </a:solidFill>
              </a:rPr>
              <a:t>(2012)</a:t>
            </a:r>
          </a:p>
        </p:txBody>
      </p:sp>
      <p:sp>
        <p:nvSpPr>
          <p:cNvPr id="18" name="角丸四角形吹き出し 17"/>
          <p:cNvSpPr/>
          <p:nvPr/>
        </p:nvSpPr>
        <p:spPr>
          <a:xfrm>
            <a:off x="5095917" y="3425666"/>
            <a:ext cx="864096" cy="453674"/>
          </a:xfrm>
          <a:prstGeom prst="wedgeRoundRectCallout">
            <a:avLst>
              <a:gd name="adj1" fmla="val -27810"/>
              <a:gd name="adj2" fmla="val 19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15%</a:t>
            </a:r>
          </a:p>
          <a:p>
            <a:pPr algn="ctr"/>
            <a:r>
              <a:rPr kumimoji="1" lang="en-US" altLang="ja-JP" sz="1400" dirty="0" smtClean="0">
                <a:solidFill>
                  <a:schemeClr val="tx1"/>
                </a:solidFill>
              </a:rPr>
              <a:t>(2012)</a:t>
            </a:r>
          </a:p>
        </p:txBody>
      </p:sp>
      <p:sp>
        <p:nvSpPr>
          <p:cNvPr id="19" name="角丸四角形吹き出し 18"/>
          <p:cNvSpPr/>
          <p:nvPr/>
        </p:nvSpPr>
        <p:spPr>
          <a:xfrm>
            <a:off x="4146611" y="3115889"/>
            <a:ext cx="864096" cy="453674"/>
          </a:xfrm>
          <a:prstGeom prst="wedgeRoundRectCallout">
            <a:avLst>
              <a:gd name="adj1" fmla="val 51265"/>
              <a:gd name="adj2" fmla="val 2020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22%</a:t>
            </a:r>
          </a:p>
          <a:p>
            <a:pPr algn="ctr"/>
            <a:r>
              <a:rPr kumimoji="1" lang="en-US" altLang="ja-JP" sz="1400" dirty="0" smtClean="0">
                <a:solidFill>
                  <a:schemeClr val="tx1"/>
                </a:solidFill>
              </a:rPr>
              <a:t>(2012)</a:t>
            </a:r>
          </a:p>
        </p:txBody>
      </p:sp>
      <p:sp>
        <p:nvSpPr>
          <p:cNvPr id="20" name="角丸四角形吹き出し 19"/>
          <p:cNvSpPr/>
          <p:nvPr/>
        </p:nvSpPr>
        <p:spPr>
          <a:xfrm>
            <a:off x="3282515" y="2631394"/>
            <a:ext cx="864096" cy="453674"/>
          </a:xfrm>
          <a:prstGeom prst="wedgeRoundRectCallout">
            <a:avLst>
              <a:gd name="adj1" fmla="val -73162"/>
              <a:gd name="adj2" fmla="val 2219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30%</a:t>
            </a:r>
          </a:p>
          <a:p>
            <a:pPr algn="ctr"/>
            <a:r>
              <a:rPr kumimoji="1" lang="en-US" altLang="ja-JP" sz="1400" dirty="0" smtClean="0">
                <a:solidFill>
                  <a:schemeClr val="tx1"/>
                </a:solidFill>
              </a:rPr>
              <a:t>(2012)</a:t>
            </a:r>
          </a:p>
        </p:txBody>
      </p:sp>
      <p:sp>
        <p:nvSpPr>
          <p:cNvPr id="21" name="角丸四角形吹き出し 20"/>
          <p:cNvSpPr/>
          <p:nvPr/>
        </p:nvSpPr>
        <p:spPr>
          <a:xfrm>
            <a:off x="5860419" y="6181838"/>
            <a:ext cx="864096" cy="453674"/>
          </a:xfrm>
          <a:prstGeom prst="wedgeRoundRectCallout">
            <a:avLst>
              <a:gd name="adj1" fmla="val -58045"/>
              <a:gd name="adj2" fmla="val -1678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a:t>
            </a:r>
          </a:p>
          <a:p>
            <a:pPr algn="ctr"/>
            <a:r>
              <a:rPr kumimoji="1" lang="en-US" altLang="ja-JP" sz="1400" dirty="0" smtClean="0">
                <a:solidFill>
                  <a:schemeClr val="tx1"/>
                </a:solidFill>
              </a:rPr>
              <a:t>(2012)</a:t>
            </a:r>
          </a:p>
        </p:txBody>
      </p:sp>
      <p:sp>
        <p:nvSpPr>
          <p:cNvPr id="6" name="正方形/長方形 5"/>
          <p:cNvSpPr/>
          <p:nvPr/>
        </p:nvSpPr>
        <p:spPr>
          <a:xfrm>
            <a:off x="4999570" y="4293096"/>
            <a:ext cx="125089" cy="1382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90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내용 개체 틀 6"/>
          <p:cNvGraphicFramePr>
            <a:graphicFrameLocks noGrp="1"/>
          </p:cNvGraphicFramePr>
          <p:nvPr>
            <p:ph idx="1"/>
          </p:nvPr>
        </p:nvGraphicFramePr>
        <p:xfrm>
          <a:off x="428596" y="1428736"/>
          <a:ext cx="8229600" cy="41434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740352" y="2780928"/>
            <a:ext cx="785818" cy="646331"/>
          </a:xfrm>
          <a:prstGeom prst="rect">
            <a:avLst/>
          </a:prstGeom>
          <a:solidFill>
            <a:schemeClr val="bg1"/>
          </a:solidFill>
        </p:spPr>
        <p:txBody>
          <a:bodyPr wrap="square" rtlCol="0">
            <a:spAutoFit/>
          </a:bodyPr>
          <a:lstStyle/>
          <a:p>
            <a:r>
              <a:rPr lang="en-US" altLang="ko-KR" dirty="0" smtClean="0"/>
              <a:t>Japan</a:t>
            </a:r>
          </a:p>
          <a:p>
            <a:r>
              <a:rPr lang="en-US" altLang="ko-KR" dirty="0" smtClean="0"/>
              <a:t>Korea</a:t>
            </a:r>
            <a:endParaRPr lang="ko-KR" altLang="en-US" dirty="0"/>
          </a:p>
        </p:txBody>
      </p:sp>
      <p:cxnSp>
        <p:nvCxnSpPr>
          <p:cNvPr id="3" name="直線矢印コネクタ 2"/>
          <p:cNvCxnSpPr/>
          <p:nvPr/>
        </p:nvCxnSpPr>
        <p:spPr>
          <a:xfrm flipV="1">
            <a:off x="7308304" y="1052736"/>
            <a:ext cx="723159"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031463" y="890847"/>
            <a:ext cx="793807" cy="646331"/>
          </a:xfrm>
          <a:prstGeom prst="rect">
            <a:avLst/>
          </a:prstGeom>
          <a:noFill/>
        </p:spPr>
        <p:txBody>
          <a:bodyPr wrap="none" rtlCol="0">
            <a:spAutoFit/>
          </a:bodyPr>
          <a:lstStyle/>
          <a:p>
            <a:r>
              <a:rPr kumimoji="1" lang="en-US" altLang="ja-JP" dirty="0" smtClean="0"/>
              <a:t> 2.2%</a:t>
            </a:r>
          </a:p>
          <a:p>
            <a:r>
              <a:rPr lang="en-US" altLang="ja-JP" dirty="0" smtClean="0"/>
              <a:t>(2013)</a:t>
            </a:r>
            <a:endParaRPr kumimoji="1" lang="ja-JP" altLang="en-US" dirty="0"/>
          </a:p>
        </p:txBody>
      </p:sp>
      <p:cxnSp>
        <p:nvCxnSpPr>
          <p:cNvPr id="12" name="直線矢印コネクタ 11"/>
          <p:cNvCxnSpPr/>
          <p:nvPr/>
        </p:nvCxnSpPr>
        <p:spPr>
          <a:xfrm flipV="1">
            <a:off x="7236296" y="3717032"/>
            <a:ext cx="360040" cy="2880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669883" y="3717032"/>
            <a:ext cx="811441" cy="646331"/>
          </a:xfrm>
          <a:prstGeom prst="rect">
            <a:avLst/>
          </a:prstGeom>
          <a:noFill/>
        </p:spPr>
        <p:txBody>
          <a:bodyPr wrap="none" rtlCol="0">
            <a:spAutoFit/>
          </a:bodyPr>
          <a:lstStyle/>
          <a:p>
            <a:r>
              <a:rPr kumimoji="1" lang="en-US" altLang="ja-JP" dirty="0" smtClean="0"/>
              <a:t> 0.73%</a:t>
            </a:r>
          </a:p>
          <a:p>
            <a:r>
              <a:rPr lang="en-US" altLang="ja-JP" dirty="0" smtClean="0"/>
              <a:t>(2012)</a:t>
            </a:r>
            <a:endParaRPr kumimoji="1" lang="ja-JP" altLang="en-US" dirty="0"/>
          </a:p>
        </p:txBody>
      </p:sp>
      <p:sp>
        <p:nvSpPr>
          <p:cNvPr id="15" name="角丸四角形吹き出し 14"/>
          <p:cNvSpPr/>
          <p:nvPr/>
        </p:nvSpPr>
        <p:spPr>
          <a:xfrm>
            <a:off x="7380312" y="4471835"/>
            <a:ext cx="1729731" cy="813443"/>
          </a:xfrm>
          <a:prstGeom prst="wedgeRoundRectCallout">
            <a:avLst>
              <a:gd name="adj1" fmla="val -7349"/>
              <a:gd name="adj2" fmla="val -8119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水力と廃棄物発電含めれば</a:t>
            </a:r>
            <a:r>
              <a:rPr kumimoji="1" lang="en-US" altLang="ja-JP" sz="1600" dirty="0" smtClean="0">
                <a:solidFill>
                  <a:schemeClr val="tx1"/>
                </a:solidFill>
              </a:rPr>
              <a:t>3.7%</a:t>
            </a:r>
            <a:endParaRPr kumimoji="1" lang="ja-JP" altLang="en-US" sz="1600" dirty="0">
              <a:solidFill>
                <a:schemeClr val="tx1"/>
              </a:solidFill>
            </a:endParaRPr>
          </a:p>
        </p:txBody>
      </p:sp>
      <p:sp>
        <p:nvSpPr>
          <p:cNvPr id="16" name="角丸四角形吹き出し 15"/>
          <p:cNvSpPr/>
          <p:nvPr/>
        </p:nvSpPr>
        <p:spPr>
          <a:xfrm>
            <a:off x="7442005" y="1728098"/>
            <a:ext cx="1729731" cy="850176"/>
          </a:xfrm>
          <a:prstGeom prst="wedgeRoundRectCallout">
            <a:avLst>
              <a:gd name="adj1" fmla="val -7349"/>
              <a:gd name="adj2" fmla="val -81194"/>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水力と廃棄物発電含めれば</a:t>
            </a:r>
            <a:r>
              <a:rPr lang="en-US" altLang="ja-JP" sz="1600" dirty="0" smtClean="0">
                <a:solidFill>
                  <a:schemeClr val="tx1"/>
                </a:solidFill>
              </a:rPr>
              <a:t>10.7</a:t>
            </a:r>
            <a:r>
              <a:rPr kumimoji="1" lang="en-US" altLang="ja-JP" sz="1600" dirty="0" smtClean="0">
                <a:solidFill>
                  <a:schemeClr val="tx1"/>
                </a:solidFill>
              </a:rPr>
              <a:t>%</a:t>
            </a:r>
            <a:endParaRPr kumimoji="1" lang="ja-JP" altLang="en-US" sz="1600" dirty="0">
              <a:solidFill>
                <a:schemeClr val="tx1"/>
              </a:solidFill>
            </a:endParaRPr>
          </a:p>
        </p:txBody>
      </p:sp>
      <p:sp>
        <p:nvSpPr>
          <p:cNvPr id="11" name="タイトル 1"/>
          <p:cNvSpPr>
            <a:spLocks noGrp="1"/>
          </p:cNvSpPr>
          <p:nvPr>
            <p:ph type="title"/>
          </p:nvPr>
        </p:nvSpPr>
        <p:spPr>
          <a:xfrm>
            <a:off x="500034" y="357166"/>
            <a:ext cx="8472518" cy="582594"/>
          </a:xfrm>
        </p:spPr>
        <p:txBody>
          <a:bodyPr>
            <a:noAutofit/>
          </a:bodyPr>
          <a:lstStyle/>
          <a:p>
            <a:r>
              <a:rPr lang="ja-JP" altLang="en-US" sz="2800" dirty="0" smtClean="0"/>
              <a:t>図表２　日韓の総発電量に占める再生可能</a:t>
            </a:r>
            <a:r>
              <a:rPr lang="en-US" altLang="ja-JP" sz="2800" dirty="0" smtClean="0"/>
              <a:t/>
            </a:r>
            <a:br>
              <a:rPr lang="en-US" altLang="ja-JP" sz="2800" dirty="0" smtClean="0"/>
            </a:br>
            <a:r>
              <a:rPr lang="ja-JP" altLang="en-US" sz="2800" dirty="0" smtClean="0"/>
              <a:t>エネルギーの割合推移（水力を除く）</a:t>
            </a:r>
            <a:endParaRPr kumimoji="1" lang="ja-JP" altLang="en-US" sz="2800" dirty="0"/>
          </a:p>
        </p:txBody>
      </p:sp>
    </p:spTree>
    <p:extLst>
      <p:ext uri="{BB962C8B-B14F-4D97-AF65-F5344CB8AC3E}">
        <p14:creationId xmlns:p14="http://schemas.microsoft.com/office/powerpoint/2010/main" val="25142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544" y="764704"/>
            <a:ext cx="7776653" cy="1800200"/>
          </a:xfrm>
          <a:prstGeom prst="rect">
            <a:avLst/>
          </a:prstGeom>
        </p:spPr>
      </p:pic>
      <p:pic>
        <p:nvPicPr>
          <p:cNvPr id="5" name="図 4"/>
          <p:cNvPicPr>
            <a:picLocks noChangeAspect="1"/>
          </p:cNvPicPr>
          <p:nvPr/>
        </p:nvPicPr>
        <p:blipFill>
          <a:blip r:embed="rId4"/>
          <a:stretch>
            <a:fillRect/>
          </a:stretch>
        </p:blipFill>
        <p:spPr>
          <a:xfrm>
            <a:off x="0" y="3573016"/>
            <a:ext cx="9144000" cy="2489649"/>
          </a:xfrm>
          <a:prstGeom prst="rect">
            <a:avLst/>
          </a:prstGeom>
        </p:spPr>
      </p:pic>
      <p:sp>
        <p:nvSpPr>
          <p:cNvPr id="6" name="テキスト ボックス 5"/>
          <p:cNvSpPr txBox="1"/>
          <p:nvPr/>
        </p:nvSpPr>
        <p:spPr>
          <a:xfrm>
            <a:off x="611560" y="2380238"/>
            <a:ext cx="5168403" cy="369332"/>
          </a:xfrm>
          <a:prstGeom prst="rect">
            <a:avLst/>
          </a:prstGeom>
          <a:noFill/>
        </p:spPr>
        <p:txBody>
          <a:bodyPr wrap="none" rtlCol="0">
            <a:spAutoFit/>
          </a:bodyPr>
          <a:lstStyle/>
          <a:p>
            <a:r>
              <a:rPr lang="ja-JP" altLang="en-US" dirty="0" smtClean="0"/>
              <a:t>注：再生可能エネルギー発電の割合（</a:t>
            </a:r>
            <a:r>
              <a:rPr lang="en-US" altLang="ja-JP" dirty="0" smtClean="0"/>
              <a:t>2035</a:t>
            </a:r>
            <a:r>
              <a:rPr lang="ja-JP" altLang="en-US" dirty="0" smtClean="0"/>
              <a:t>年）</a:t>
            </a:r>
            <a:r>
              <a:rPr lang="en-US" altLang="ja-JP" dirty="0" smtClean="0"/>
              <a:t>15%</a:t>
            </a:r>
            <a:endParaRPr kumimoji="1" lang="ja-JP" altLang="en-US" dirty="0"/>
          </a:p>
        </p:txBody>
      </p:sp>
      <p:sp>
        <p:nvSpPr>
          <p:cNvPr id="7" name="正方形/長方形 6"/>
          <p:cNvSpPr/>
          <p:nvPr/>
        </p:nvSpPr>
        <p:spPr>
          <a:xfrm>
            <a:off x="863482" y="724054"/>
            <a:ext cx="69847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t>Renewables</a:t>
            </a:r>
            <a:r>
              <a:rPr lang="ja-JP" altLang="en-US"/>
              <a:t> </a:t>
            </a:r>
            <a:r>
              <a:rPr lang="en-US" altLang="ja-JP"/>
              <a:t>Target</a:t>
            </a:r>
            <a:endParaRPr kumimoji="1" lang="ja-JP" altLang="en-US"/>
          </a:p>
        </p:txBody>
      </p:sp>
      <p:sp>
        <p:nvSpPr>
          <p:cNvPr id="8" name="正方形/長方形 7"/>
          <p:cNvSpPr/>
          <p:nvPr/>
        </p:nvSpPr>
        <p:spPr>
          <a:xfrm>
            <a:off x="1095449" y="3284984"/>
            <a:ext cx="69847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302" y="469548"/>
            <a:ext cx="9224000" cy="461665"/>
          </a:xfrm>
          <a:prstGeom prst="rect">
            <a:avLst/>
          </a:prstGeom>
          <a:noFill/>
        </p:spPr>
        <p:txBody>
          <a:bodyPr wrap="none" rtlCol="0">
            <a:spAutoFit/>
          </a:bodyPr>
          <a:lstStyle/>
          <a:p>
            <a:r>
              <a:rPr lang="ja-JP" altLang="en-US" sz="2400" b="1" dirty="0" smtClean="0"/>
              <a:t>図表</a:t>
            </a:r>
            <a:r>
              <a:rPr lang="en-US" altLang="ja-JP" sz="2400" b="1" dirty="0" smtClean="0"/>
              <a:t>3-1   </a:t>
            </a:r>
            <a:r>
              <a:rPr lang="ja-JP" altLang="en-US" sz="2400" b="1" dirty="0" smtClean="0"/>
              <a:t>韓国の</a:t>
            </a:r>
            <a:r>
              <a:rPr lang="en-US" altLang="ja-JP" sz="2400" b="1" dirty="0" smtClean="0"/>
              <a:t>1</a:t>
            </a:r>
            <a:r>
              <a:rPr lang="ja-JP" altLang="en-US" sz="2400" b="1" dirty="0" smtClean="0"/>
              <a:t>次エネルギーに占める再生可能エネルギー目標（</a:t>
            </a:r>
            <a:r>
              <a:rPr lang="en-US" altLang="ja-JP" sz="2400" b="1" dirty="0" smtClean="0"/>
              <a:t>A</a:t>
            </a:r>
            <a:r>
              <a:rPr lang="ja-JP" altLang="en-US" sz="2400" b="1" dirty="0" smtClean="0"/>
              <a:t>）</a:t>
            </a:r>
            <a:endParaRPr kumimoji="1" lang="ja-JP" altLang="en-US" sz="2400" b="1" dirty="0"/>
          </a:p>
        </p:txBody>
      </p:sp>
      <p:sp>
        <p:nvSpPr>
          <p:cNvPr id="11" name="テキスト ボックス 10"/>
          <p:cNvSpPr txBox="1"/>
          <p:nvPr/>
        </p:nvSpPr>
        <p:spPr>
          <a:xfrm>
            <a:off x="111461" y="3311838"/>
            <a:ext cx="9219190" cy="461665"/>
          </a:xfrm>
          <a:prstGeom prst="rect">
            <a:avLst/>
          </a:prstGeom>
          <a:noFill/>
        </p:spPr>
        <p:txBody>
          <a:bodyPr wrap="none" rtlCol="0">
            <a:spAutoFit/>
          </a:bodyPr>
          <a:lstStyle/>
          <a:p>
            <a:r>
              <a:rPr lang="ja-JP" altLang="en-US" sz="2400" b="1" dirty="0" smtClean="0"/>
              <a:t>図表</a:t>
            </a:r>
            <a:r>
              <a:rPr lang="en-US" altLang="ja-JP" sz="2400" b="1" dirty="0" smtClean="0"/>
              <a:t>3-2</a:t>
            </a:r>
            <a:r>
              <a:rPr lang="ja-JP" altLang="en-US" sz="2400" b="1" dirty="0" smtClean="0"/>
              <a:t>　韓国の</a:t>
            </a:r>
            <a:r>
              <a:rPr lang="en-US" altLang="ja-JP" sz="2400" b="1" dirty="0" smtClean="0"/>
              <a:t>1</a:t>
            </a:r>
            <a:r>
              <a:rPr lang="ja-JP" altLang="en-US" sz="2400" b="1" dirty="0" smtClean="0"/>
              <a:t>次エネルギーに占める再生可能エネルギー目標</a:t>
            </a:r>
            <a:r>
              <a:rPr lang="en-US" altLang="ja-JP" sz="2400" b="1" dirty="0" smtClean="0"/>
              <a:t> (B</a:t>
            </a:r>
            <a:r>
              <a:rPr lang="ja-JP" altLang="en-US" sz="2400" b="1" dirty="0" smtClean="0"/>
              <a:t>）</a:t>
            </a:r>
            <a:endParaRPr kumimoji="1" lang="ja-JP" altLang="en-US" sz="2400" b="1" dirty="0"/>
          </a:p>
        </p:txBody>
      </p:sp>
      <p:sp>
        <p:nvSpPr>
          <p:cNvPr id="2" name="正方形/長方形 1"/>
          <p:cNvSpPr/>
          <p:nvPr/>
        </p:nvSpPr>
        <p:spPr>
          <a:xfrm>
            <a:off x="611560" y="1484784"/>
            <a:ext cx="2088232" cy="360040"/>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11560" y="1865825"/>
            <a:ext cx="20882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smtClean="0">
                <a:solidFill>
                  <a:schemeClr val="tx1"/>
                </a:solidFill>
              </a:rPr>
              <a:t>Target</a:t>
            </a:r>
            <a:r>
              <a:rPr kumimoji="1" lang="en-US" altLang="ja-JP" dirty="0" err="1" smtClean="0"/>
              <a:t>t</a:t>
            </a:r>
            <a:endParaRPr kumimoji="1" lang="ja-JP" altLang="en-US" dirty="0"/>
          </a:p>
        </p:txBody>
      </p:sp>
      <p:sp>
        <p:nvSpPr>
          <p:cNvPr id="13" name="正方形/長方形 12"/>
          <p:cNvSpPr/>
          <p:nvPr/>
        </p:nvSpPr>
        <p:spPr>
          <a:xfrm>
            <a:off x="1880075" y="4120191"/>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太陽光</a:t>
            </a:r>
            <a:endParaRPr kumimoji="1" lang="ja-JP" altLang="en-US" sz="1400" b="1" dirty="0">
              <a:solidFill>
                <a:schemeClr val="tx1"/>
              </a:solidFill>
            </a:endParaRPr>
          </a:p>
        </p:txBody>
      </p:sp>
      <p:sp>
        <p:nvSpPr>
          <p:cNvPr id="14" name="正方形/長方形 13"/>
          <p:cNvSpPr/>
          <p:nvPr/>
        </p:nvSpPr>
        <p:spPr>
          <a:xfrm>
            <a:off x="2759581" y="4122938"/>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太陽熱</a:t>
            </a:r>
            <a:endParaRPr kumimoji="1" lang="ja-JP" altLang="en-US" sz="1400" b="1" dirty="0">
              <a:solidFill>
                <a:schemeClr val="tx1"/>
              </a:solidFill>
            </a:endParaRPr>
          </a:p>
        </p:txBody>
      </p:sp>
      <p:sp>
        <p:nvSpPr>
          <p:cNvPr id="15" name="正方形/長方形 14"/>
          <p:cNvSpPr/>
          <p:nvPr/>
        </p:nvSpPr>
        <p:spPr>
          <a:xfrm>
            <a:off x="3639087" y="4133122"/>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風力</a:t>
            </a:r>
            <a:endParaRPr kumimoji="1" lang="ja-JP" altLang="en-US" sz="1400" b="1" dirty="0">
              <a:solidFill>
                <a:schemeClr val="tx1"/>
              </a:solidFill>
            </a:endParaRPr>
          </a:p>
        </p:txBody>
      </p:sp>
      <p:sp>
        <p:nvSpPr>
          <p:cNvPr id="16" name="正方形/長方形 15"/>
          <p:cNvSpPr/>
          <p:nvPr/>
        </p:nvSpPr>
        <p:spPr>
          <a:xfrm>
            <a:off x="4518593" y="4120191"/>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地熱</a:t>
            </a:r>
            <a:endParaRPr kumimoji="1" lang="ja-JP" altLang="en-US" sz="1400" b="1" dirty="0">
              <a:solidFill>
                <a:schemeClr val="tx1"/>
              </a:solidFill>
            </a:endParaRPr>
          </a:p>
        </p:txBody>
      </p:sp>
      <p:sp>
        <p:nvSpPr>
          <p:cNvPr id="17" name="正方形/長方形 16"/>
          <p:cNvSpPr/>
          <p:nvPr/>
        </p:nvSpPr>
        <p:spPr>
          <a:xfrm>
            <a:off x="5398099" y="4133122"/>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廃棄物</a:t>
            </a:r>
            <a:endParaRPr kumimoji="1" lang="ja-JP" altLang="en-US" sz="1400" b="1" dirty="0">
              <a:solidFill>
                <a:schemeClr val="tx1"/>
              </a:solidFill>
            </a:endParaRPr>
          </a:p>
        </p:txBody>
      </p:sp>
      <p:sp>
        <p:nvSpPr>
          <p:cNvPr id="18" name="正方形/長方形 17"/>
          <p:cNvSpPr/>
          <p:nvPr/>
        </p:nvSpPr>
        <p:spPr>
          <a:xfrm>
            <a:off x="6269896" y="4133122"/>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バイオ</a:t>
            </a:r>
            <a:endParaRPr kumimoji="1" lang="ja-JP" altLang="en-US" sz="1400" b="1" dirty="0">
              <a:solidFill>
                <a:schemeClr val="tx1"/>
              </a:solidFill>
            </a:endParaRPr>
          </a:p>
        </p:txBody>
      </p:sp>
      <p:sp>
        <p:nvSpPr>
          <p:cNvPr id="19" name="正方形/長方形 18"/>
          <p:cNvSpPr/>
          <p:nvPr/>
        </p:nvSpPr>
        <p:spPr>
          <a:xfrm>
            <a:off x="7157111" y="4114316"/>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水力</a:t>
            </a:r>
            <a:endParaRPr kumimoji="1" lang="ja-JP" altLang="en-US" sz="1400" b="1" dirty="0">
              <a:solidFill>
                <a:schemeClr val="tx1"/>
              </a:solidFill>
            </a:endParaRPr>
          </a:p>
        </p:txBody>
      </p:sp>
      <p:sp>
        <p:nvSpPr>
          <p:cNvPr id="20" name="正方形/長方形 19"/>
          <p:cNvSpPr/>
          <p:nvPr/>
        </p:nvSpPr>
        <p:spPr>
          <a:xfrm>
            <a:off x="8044326" y="4122938"/>
            <a:ext cx="849477" cy="410866"/>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海洋</a:t>
            </a:r>
            <a:endParaRPr kumimoji="1" lang="ja-JP" altLang="en-US" sz="1400" b="1" dirty="0">
              <a:solidFill>
                <a:schemeClr val="tx1"/>
              </a:solidFill>
            </a:endParaRPr>
          </a:p>
        </p:txBody>
      </p:sp>
      <p:sp>
        <p:nvSpPr>
          <p:cNvPr id="21" name="正方形/長方形 20"/>
          <p:cNvSpPr/>
          <p:nvPr/>
        </p:nvSpPr>
        <p:spPr>
          <a:xfrm>
            <a:off x="251519" y="4148351"/>
            <a:ext cx="1590817" cy="360040"/>
          </a:xfrm>
          <a:prstGeom prst="rect">
            <a:avLst/>
          </a:prstGeom>
          <a:solidFill>
            <a:srgbClr val="23E0E9"/>
          </a:solidFill>
          <a:ln>
            <a:solidFill>
              <a:srgbClr val="0D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51518" y="4581128"/>
            <a:ext cx="159081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2020</a:t>
            </a:r>
            <a:r>
              <a:rPr kumimoji="1" lang="en-US" altLang="ja-JP" dirty="0" smtClean="0"/>
              <a:t>t</a:t>
            </a:r>
            <a:endParaRPr kumimoji="1" lang="ja-JP" altLang="en-US" dirty="0"/>
          </a:p>
        </p:txBody>
      </p:sp>
      <p:sp>
        <p:nvSpPr>
          <p:cNvPr id="23" name="正方形/長方形 22"/>
          <p:cNvSpPr/>
          <p:nvPr/>
        </p:nvSpPr>
        <p:spPr>
          <a:xfrm>
            <a:off x="251517" y="5005880"/>
            <a:ext cx="159081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2025</a:t>
            </a:r>
            <a:r>
              <a:rPr kumimoji="1" lang="en-US" altLang="ja-JP" dirty="0" smtClean="0"/>
              <a:t>t</a:t>
            </a:r>
            <a:endParaRPr kumimoji="1" lang="ja-JP" altLang="en-US" dirty="0"/>
          </a:p>
        </p:txBody>
      </p:sp>
      <p:sp>
        <p:nvSpPr>
          <p:cNvPr id="24" name="正方形/長方形 23"/>
          <p:cNvSpPr/>
          <p:nvPr/>
        </p:nvSpPr>
        <p:spPr>
          <a:xfrm>
            <a:off x="93852" y="5416735"/>
            <a:ext cx="159081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　　</a:t>
            </a:r>
            <a:r>
              <a:rPr lang="en-US" altLang="ja-JP" sz="2400" dirty="0" smtClean="0">
                <a:solidFill>
                  <a:schemeClr val="tx1"/>
                </a:solidFill>
              </a:rPr>
              <a:t>2035</a:t>
            </a:r>
            <a:r>
              <a:rPr kumimoji="1" lang="en-US" altLang="ja-JP" dirty="0" smtClean="0"/>
              <a:t>t</a:t>
            </a:r>
            <a:endParaRPr kumimoji="1" lang="ja-JP" altLang="en-US" dirty="0"/>
          </a:p>
        </p:txBody>
      </p:sp>
      <p:sp>
        <p:nvSpPr>
          <p:cNvPr id="9" name="正方形/長方形 8"/>
          <p:cNvSpPr/>
          <p:nvPr/>
        </p:nvSpPr>
        <p:spPr>
          <a:xfrm>
            <a:off x="104124" y="6028944"/>
            <a:ext cx="6772132" cy="369332"/>
          </a:xfrm>
          <a:prstGeom prst="rect">
            <a:avLst/>
          </a:prstGeom>
        </p:spPr>
        <p:txBody>
          <a:bodyPr wrap="square">
            <a:spAutoFit/>
          </a:bodyPr>
          <a:lstStyle/>
          <a:p>
            <a:r>
              <a:rPr lang="ja-JP" altLang="en-US" dirty="0" smtClean="0">
                <a:latin typeface="Century" pitchFamily="18" charset="0"/>
              </a:rPr>
              <a:t>出所：産業通商資源省「エネルギー基本計画」</a:t>
            </a:r>
            <a:r>
              <a:rPr lang="en-US" altLang="ja-JP" dirty="0" smtClean="0">
                <a:latin typeface="Century" pitchFamily="18" charset="0"/>
              </a:rPr>
              <a:t>2014</a:t>
            </a:r>
            <a:endParaRPr lang="ja-JP" altLang="en-US" dirty="0"/>
          </a:p>
        </p:txBody>
      </p:sp>
    </p:spTree>
    <p:extLst>
      <p:ext uri="{BB962C8B-B14F-4D97-AF65-F5344CB8AC3E}">
        <p14:creationId xmlns:p14="http://schemas.microsoft.com/office/powerpoint/2010/main" val="3446991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23" y="1196752"/>
            <a:ext cx="8781465" cy="4680520"/>
          </a:xfrm>
        </p:spPr>
      </p:pic>
      <p:sp>
        <p:nvSpPr>
          <p:cNvPr id="5" name="正方形/長方形 4"/>
          <p:cNvSpPr/>
          <p:nvPr/>
        </p:nvSpPr>
        <p:spPr>
          <a:xfrm>
            <a:off x="453954" y="5962054"/>
            <a:ext cx="8208912" cy="923330"/>
          </a:xfrm>
          <a:prstGeom prst="rect">
            <a:avLst/>
          </a:prstGeom>
        </p:spPr>
        <p:txBody>
          <a:bodyPr wrap="square">
            <a:spAutoFit/>
          </a:bodyPr>
          <a:lstStyle/>
          <a:p>
            <a:r>
              <a:rPr lang="ja-JP" altLang="en-US" dirty="0" smtClean="0"/>
              <a:t>注：「エネルギー基本計画」に盛り込まれた再生可能エネルギーの導入目標のもとになった資料（出所：経済産業省）</a:t>
            </a:r>
            <a:br>
              <a:rPr lang="ja-JP" altLang="en-US" dirty="0" smtClean="0"/>
            </a:br>
            <a:endParaRPr lang="ja-JP" altLang="en-US" dirty="0">
              <a:effectLst/>
            </a:endParaRPr>
          </a:p>
        </p:txBody>
      </p:sp>
      <p:sp>
        <p:nvSpPr>
          <p:cNvPr id="6" name="テキスト ボックス 5"/>
          <p:cNvSpPr txBox="1"/>
          <p:nvPr/>
        </p:nvSpPr>
        <p:spPr>
          <a:xfrm>
            <a:off x="245094" y="188640"/>
            <a:ext cx="8759129" cy="461665"/>
          </a:xfrm>
          <a:prstGeom prst="rect">
            <a:avLst/>
          </a:prstGeom>
          <a:noFill/>
        </p:spPr>
        <p:txBody>
          <a:bodyPr wrap="none" rtlCol="0">
            <a:spAutoFit/>
          </a:bodyPr>
          <a:lstStyle/>
          <a:p>
            <a:r>
              <a:rPr lang="ja-JP" altLang="en-US" sz="2400" b="1" dirty="0" smtClean="0"/>
              <a:t>図表４　日本のエネルギー基本計画上の再生可能エネルギー目標</a:t>
            </a:r>
            <a:endParaRPr kumimoji="1" lang="ja-JP" altLang="en-US" sz="2400" b="1" dirty="0"/>
          </a:p>
        </p:txBody>
      </p:sp>
      <p:sp>
        <p:nvSpPr>
          <p:cNvPr id="2" name="円/楕円 1"/>
          <p:cNvSpPr/>
          <p:nvPr/>
        </p:nvSpPr>
        <p:spPr>
          <a:xfrm>
            <a:off x="5580112" y="3068960"/>
            <a:ext cx="1296144" cy="36004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円/楕円 6"/>
          <p:cNvSpPr/>
          <p:nvPr/>
        </p:nvSpPr>
        <p:spPr>
          <a:xfrm>
            <a:off x="7654482" y="3068960"/>
            <a:ext cx="1296144" cy="36004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92424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27426</TotalTime>
  <Words>1477</Words>
  <Application>Microsoft Office PowerPoint</Application>
  <PresentationFormat>画面に合わせる (4:3)</PresentationFormat>
  <Paragraphs>543</Paragraphs>
  <Slides>39</Slides>
  <Notes>10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39</vt:i4>
      </vt:variant>
    </vt:vector>
  </HeadingPairs>
  <TitlesOfParts>
    <vt:vector size="52" baseType="lpstr">
      <vt:lpstr>Arial Unicode MS</vt:lpstr>
      <vt:lpstr>Batang</vt:lpstr>
      <vt:lpstr>맑은 고딕</vt:lpstr>
      <vt:lpstr>ＭＳ Ｐゴシック</vt:lpstr>
      <vt:lpstr>ＭＳ 明朝</vt:lpstr>
      <vt:lpstr>メイリオ</vt:lpstr>
      <vt:lpstr>Arial</vt:lpstr>
      <vt:lpstr>Arial Black</vt:lpstr>
      <vt:lpstr>Calibri</vt:lpstr>
      <vt:lpstr>Century</vt:lpstr>
      <vt:lpstr>Times New Roman</vt:lpstr>
      <vt:lpstr>Wingdings</vt:lpstr>
      <vt:lpstr>Office テーマ</vt:lpstr>
      <vt:lpstr>PowerPoint プレゼンテーション</vt:lpstr>
      <vt:lpstr>PowerPoint プレゼンテーション</vt:lpstr>
      <vt:lpstr>本研究の目的</vt:lpstr>
      <vt:lpstr>PowerPoint プレゼンテーション</vt:lpstr>
      <vt:lpstr>PowerPoint プレゼンテーション</vt:lpstr>
      <vt:lpstr>図表１　OECD国家の総発電量に占める再生可能 エネルギーの割合（水力を含む）</vt:lpstr>
      <vt:lpstr>図表２　日韓の総発電量に占める再生可能 エネルギーの割合推移（水力を除く）</vt:lpstr>
      <vt:lpstr>PowerPoint プレゼンテーション</vt:lpstr>
      <vt:lpstr>PowerPoint プレゼンテーション</vt:lpstr>
      <vt:lpstr>PowerPoint プレゼンテーション</vt:lpstr>
      <vt:lpstr>PowerPoint プレゼンテーション</vt:lpstr>
      <vt:lpstr> 3-1.　韓国の発電差額支援制度(2002~2011)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4-1.日本のＲＰＳ制度（2003年～2012年6月）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5-1.  韓国のケース</vt:lpstr>
      <vt:lpstr>PowerPoint プレゼンテーション</vt:lpstr>
      <vt:lpstr>5-2. 日本ケース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LEE</dc:creator>
  <cp:lastModifiedBy>Lee</cp:lastModifiedBy>
  <cp:revision>440</cp:revision>
  <cp:lastPrinted>2014-06-04T05:12:34Z</cp:lastPrinted>
  <dcterms:created xsi:type="dcterms:W3CDTF">2013-08-19T14:06:03Z</dcterms:created>
  <dcterms:modified xsi:type="dcterms:W3CDTF">2014-09-11T22:55:13Z</dcterms:modified>
</cp:coreProperties>
</file>