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6" r:id="rId2"/>
  </p:sldMasterIdLst>
  <p:notesMasterIdLst>
    <p:notesMasterId r:id="rId47"/>
  </p:notesMasterIdLst>
  <p:sldIdLst>
    <p:sldId id="256" r:id="rId3"/>
    <p:sldId id="257" r:id="rId4"/>
    <p:sldId id="378" r:id="rId5"/>
    <p:sldId id="315" r:id="rId6"/>
    <p:sldId id="259" r:id="rId7"/>
    <p:sldId id="283" r:id="rId8"/>
    <p:sldId id="266" r:id="rId9"/>
    <p:sldId id="260" r:id="rId10"/>
    <p:sldId id="347" r:id="rId11"/>
    <p:sldId id="375" r:id="rId12"/>
    <p:sldId id="336" r:id="rId13"/>
    <p:sldId id="337" r:id="rId14"/>
    <p:sldId id="313" r:id="rId15"/>
    <p:sldId id="332" r:id="rId16"/>
    <p:sldId id="376" r:id="rId17"/>
    <p:sldId id="377" r:id="rId18"/>
    <p:sldId id="261" r:id="rId19"/>
    <p:sldId id="366" r:id="rId20"/>
    <p:sldId id="358" r:id="rId21"/>
    <p:sldId id="374" r:id="rId22"/>
    <p:sldId id="361" r:id="rId23"/>
    <p:sldId id="363" r:id="rId24"/>
    <p:sldId id="373" r:id="rId25"/>
    <p:sldId id="334" r:id="rId26"/>
    <p:sldId id="318" r:id="rId27"/>
    <p:sldId id="338" r:id="rId28"/>
    <p:sldId id="262" r:id="rId29"/>
    <p:sldId id="368" r:id="rId30"/>
    <p:sldId id="383" r:id="rId31"/>
    <p:sldId id="308" r:id="rId32"/>
    <p:sldId id="349" r:id="rId33"/>
    <p:sldId id="350" r:id="rId34"/>
    <p:sldId id="351" r:id="rId35"/>
    <p:sldId id="310" r:id="rId36"/>
    <p:sldId id="341" r:id="rId37"/>
    <p:sldId id="380" r:id="rId38"/>
    <p:sldId id="387" r:id="rId39"/>
    <p:sldId id="388" r:id="rId40"/>
    <p:sldId id="390" r:id="rId41"/>
    <p:sldId id="391" r:id="rId42"/>
    <p:sldId id="384" r:id="rId43"/>
    <p:sldId id="385" r:id="rId44"/>
    <p:sldId id="265" r:id="rId45"/>
    <p:sldId id="312"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50322033" initials="1" lastIdx="2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2072" autoAdjust="0"/>
  </p:normalViewPr>
  <p:slideViewPr>
    <p:cSldViewPr snapToGrid="0">
      <p:cViewPr varScale="1">
        <p:scale>
          <a:sx n="89" d="100"/>
          <a:sy n="89" d="100"/>
        </p:scale>
        <p:origin x="466" y="72"/>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r>
              <a:rPr lang="ja-JP" sz="4000" b="1" dirty="0"/>
              <a:t>スマートシティ市場</a:t>
            </a:r>
          </a:p>
        </c:rich>
      </c:tx>
      <c:layout>
        <c:manualLayout>
          <c:xMode val="edge"/>
          <c:yMode val="edge"/>
          <c:x val="0.30455725065616795"/>
          <c:y val="2.5925925925925925E-2"/>
        </c:manualLayout>
      </c:layout>
      <c:overlay val="0"/>
      <c:spPr>
        <a:noFill/>
        <a:ln>
          <a:noFill/>
        </a:ln>
        <a:effectLst/>
      </c:spPr>
      <c:txPr>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endParaRPr lang="ja-JP"/>
        </a:p>
      </c:txPr>
    </c:title>
    <c:autoTitleDeleted val="0"/>
    <c:plotArea>
      <c:layout/>
      <c:pieChart>
        <c:varyColors val="1"/>
        <c:ser>
          <c:idx val="0"/>
          <c:order val="0"/>
          <c:tx>
            <c:strRef>
              <c:f>Sheet1!$B$1</c:f>
              <c:strCache>
                <c:ptCount val="1"/>
                <c:pt idx="0">
                  <c:v>スマートシティ市場</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4.8965674212598502E-2"/>
                  <c:y val="0.1208456547098279"/>
                </c:manualLayout>
              </c:layout>
              <c:showLegendKey val="0"/>
              <c:showVal val="0"/>
              <c:showCatName val="1"/>
              <c:showSerName val="0"/>
              <c:showPercent val="1"/>
              <c:showBubbleSize val="0"/>
              <c:extLst>
                <c:ext xmlns:c15="http://schemas.microsoft.com/office/drawing/2012/chart" uri="{CE6537A1-D6FC-4f65-9D91-7224C49458BB}">
                  <c15:layout>
                    <c:manualLayout>
                      <c:w val="0.29998531824146979"/>
                      <c:h val="0.27083333333333331"/>
                    </c:manualLayout>
                  </c15:layout>
                </c:ext>
              </c:extLst>
            </c:dLbl>
            <c:dLbl>
              <c:idx val="1"/>
              <c:layout>
                <c:manualLayout>
                  <c:x val="1.1029363517060368E-3"/>
                  <c:y val="-4.4104913969087264E-2"/>
                </c:manualLayout>
              </c:layout>
              <c:showLegendKey val="0"/>
              <c:showVal val="0"/>
              <c:showCatName val="1"/>
              <c:showSerName val="0"/>
              <c:showPercent val="1"/>
              <c:showBubbleSize val="0"/>
              <c:extLst>
                <c:ext xmlns:c15="http://schemas.microsoft.com/office/drawing/2012/chart" uri="{CE6537A1-D6FC-4f65-9D91-7224C49458BB}">
                  <c15:layout>
                    <c:manualLayout>
                      <c:w val="0.21562500000000001"/>
                      <c:h val="0.19541673957421984"/>
                    </c:manualLayout>
                  </c15:layout>
                </c:ext>
              </c:extLst>
            </c:dLbl>
            <c:dLbl>
              <c:idx val="2"/>
              <c:layout>
                <c:manualLayout>
                  <c:x val="8.3314550524934305E-2"/>
                  <c:y val="-4.1659375911344413E-4"/>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5.2083333333333336E-2"/>
                  <c:y val="8.0605132691746864E-2"/>
                </c:manualLayout>
              </c:layout>
              <c:showLegendKey val="0"/>
              <c:showVal val="0"/>
              <c:showCatName val="1"/>
              <c:showSerName val="0"/>
              <c:showPercent val="1"/>
              <c:showBubbleSize val="0"/>
              <c:extLst>
                <c:ext xmlns:c15="http://schemas.microsoft.com/office/drawing/2012/chart" uri="{CE6537A1-D6FC-4f65-9D91-7224C49458BB}">
                  <c15:layout>
                    <c:manualLayout>
                      <c:w val="0.22265625"/>
                      <c:h val="0.1986111111111111"/>
                    </c:manualLayout>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ea"/>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Sheet1!$A$2:$A$8</c:f>
              <c:strCache>
                <c:ptCount val="7"/>
                <c:pt idx="0">
                  <c:v>スマートガバナンス・スマートエデュケーション</c:v>
                </c:pt>
                <c:pt idx="1">
                  <c:v>スマートセキュリティ</c:v>
                </c:pt>
                <c:pt idx="2">
                  <c:v>スマートエネルギー</c:v>
                </c:pt>
                <c:pt idx="3">
                  <c:v>スマートインフラ</c:v>
                </c:pt>
                <c:pt idx="4">
                  <c:v>スマートモビリティ</c:v>
                </c:pt>
                <c:pt idx="5">
                  <c:v>スマートヘルス</c:v>
                </c:pt>
                <c:pt idx="6">
                  <c:v>スマートビルディング</c:v>
                </c:pt>
              </c:strCache>
            </c:strRef>
          </c:cat>
          <c:val>
            <c:numRef>
              <c:f>Sheet1!$B$2:$B$8</c:f>
              <c:numCache>
                <c:formatCode>0.00%</c:formatCode>
                <c:ptCount val="7"/>
                <c:pt idx="0">
                  <c:v>0.246</c:v>
                </c:pt>
                <c:pt idx="1">
                  <c:v>0.13500000000000001</c:v>
                </c:pt>
                <c:pt idx="2">
                  <c:v>0.158</c:v>
                </c:pt>
                <c:pt idx="3">
                  <c:v>0.13100000000000001</c:v>
                </c:pt>
                <c:pt idx="4">
                  <c:v>8.6999999999999994E-2</c:v>
                </c:pt>
                <c:pt idx="5">
                  <c:v>0.14599999999999999</c:v>
                </c:pt>
                <c:pt idx="6">
                  <c:v>9.7000000000000003E-2</c:v>
                </c:pt>
              </c:numCache>
            </c:numRef>
          </c:val>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F548A-CA1E-4E70-A8C2-4F1C57DD86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36D2A740-1EF4-4124-9C67-649AF3D2C762}">
      <dgm:prSet custT="1"/>
      <dgm:spPr/>
      <dgm:t>
        <a:bodyPr/>
        <a:lstStyle/>
        <a:p>
          <a:pPr rtl="0"/>
          <a:r>
            <a:rPr kumimoji="1" lang="ja-JP" altLang="en-US" sz="3200" b="1" dirty="0" smtClean="0"/>
            <a:t>背景</a:t>
          </a:r>
          <a:endParaRPr lang="ja-JP" altLang="en-US" sz="3200" b="1" dirty="0"/>
        </a:p>
      </dgm:t>
    </dgm:pt>
    <dgm:pt modelId="{BD176C4C-5C8D-4991-B9A3-109437F54500}" type="parTrans" cxnId="{1171BDDB-CE0E-4B02-ADCC-34270ACC752C}">
      <dgm:prSet/>
      <dgm:spPr/>
      <dgm:t>
        <a:bodyPr/>
        <a:lstStyle/>
        <a:p>
          <a:endParaRPr kumimoji="1" lang="ja-JP" altLang="en-US"/>
        </a:p>
      </dgm:t>
    </dgm:pt>
    <dgm:pt modelId="{586CC547-8FB6-49DA-9AED-A28704BEE3E1}" type="sibTrans" cxnId="{1171BDDB-CE0E-4B02-ADCC-34270ACC752C}">
      <dgm:prSet/>
      <dgm:spPr/>
      <dgm:t>
        <a:bodyPr/>
        <a:lstStyle/>
        <a:p>
          <a:endParaRPr kumimoji="1" lang="ja-JP" altLang="en-US"/>
        </a:p>
      </dgm:t>
    </dgm:pt>
    <dgm:pt modelId="{FBFF4A5D-5DD5-4247-87AE-E6F0DA2B3265}">
      <dgm:prSet custT="1"/>
      <dgm:spPr/>
      <dgm:t>
        <a:bodyPr/>
        <a:lstStyle/>
        <a:p>
          <a:pPr rtl="0"/>
          <a:r>
            <a:rPr kumimoji="1" lang="ja-JP" altLang="en-US" sz="2800" dirty="0" smtClean="0"/>
            <a:t>人口増加による世界中のエネルギー消費の増加、環境問題のために低炭素社会の実現が課題となっている現在、この問題を解決できる可能性を持つ「スマートシティ」は世界で取り組まれている。</a:t>
          </a:r>
          <a:endParaRPr lang="ja-JP" altLang="en-US" sz="2800" dirty="0"/>
        </a:p>
      </dgm:t>
    </dgm:pt>
    <dgm:pt modelId="{0AA34EC4-C1E7-4556-BA97-FFE0DFF2955A}" type="parTrans" cxnId="{E4ABBD3F-CEC1-455B-A209-BD51EE2DCA60}">
      <dgm:prSet/>
      <dgm:spPr/>
      <dgm:t>
        <a:bodyPr/>
        <a:lstStyle/>
        <a:p>
          <a:endParaRPr kumimoji="1" lang="ja-JP" altLang="en-US"/>
        </a:p>
      </dgm:t>
    </dgm:pt>
    <dgm:pt modelId="{5EC95295-E227-49E7-9293-6DBF5F3E8497}" type="sibTrans" cxnId="{E4ABBD3F-CEC1-455B-A209-BD51EE2DCA60}">
      <dgm:prSet/>
      <dgm:spPr/>
      <dgm:t>
        <a:bodyPr/>
        <a:lstStyle/>
        <a:p>
          <a:endParaRPr kumimoji="1" lang="ja-JP" altLang="en-US"/>
        </a:p>
      </dgm:t>
    </dgm:pt>
    <dgm:pt modelId="{C22D2B9B-063B-4FE7-9BEF-50325178CC1A}">
      <dgm:prSet custT="1"/>
      <dgm:spPr/>
      <dgm:t>
        <a:bodyPr/>
        <a:lstStyle/>
        <a:p>
          <a:pPr rtl="0"/>
          <a:r>
            <a:rPr kumimoji="1" lang="ja-JP" altLang="en-US" sz="3200" b="1" dirty="0" smtClean="0"/>
            <a:t>目的</a:t>
          </a:r>
          <a:endParaRPr lang="ja-JP" altLang="en-US" sz="3200" b="1" dirty="0"/>
        </a:p>
      </dgm:t>
    </dgm:pt>
    <dgm:pt modelId="{7B553058-EE3A-49F7-B868-FF34DFC4C705}" type="parTrans" cxnId="{330C79B8-4587-4476-A3FB-DB0ACC79B1D7}">
      <dgm:prSet/>
      <dgm:spPr/>
      <dgm:t>
        <a:bodyPr/>
        <a:lstStyle/>
        <a:p>
          <a:endParaRPr kumimoji="1" lang="ja-JP" altLang="en-US"/>
        </a:p>
      </dgm:t>
    </dgm:pt>
    <dgm:pt modelId="{33953758-227A-4787-82D1-BF040DEBB165}" type="sibTrans" cxnId="{330C79B8-4587-4476-A3FB-DB0ACC79B1D7}">
      <dgm:prSet/>
      <dgm:spPr/>
      <dgm:t>
        <a:bodyPr/>
        <a:lstStyle/>
        <a:p>
          <a:endParaRPr kumimoji="1" lang="ja-JP" altLang="en-US"/>
        </a:p>
      </dgm:t>
    </dgm:pt>
    <dgm:pt modelId="{E9CB465D-E978-464E-BE4A-8BD5A37C9493}">
      <dgm:prSet custT="1"/>
      <dgm:spPr/>
      <dgm:t>
        <a:bodyPr/>
        <a:lstStyle/>
        <a:p>
          <a:pPr rtl="0"/>
          <a:r>
            <a:rPr kumimoji="1" lang="ja-JP" altLang="en-US" sz="2800" dirty="0" smtClean="0"/>
            <a:t>今後さらに普及していくためにはどうすればいいのか、そしてその課題を研究していく。</a:t>
          </a:r>
          <a:endParaRPr lang="ja-JP" altLang="en-US" sz="2800" dirty="0"/>
        </a:p>
      </dgm:t>
    </dgm:pt>
    <dgm:pt modelId="{D669AE39-D3EF-4E3C-A204-A7F2C34EE65A}" type="parTrans" cxnId="{B8565FC5-1CDB-4018-A567-0B6AC7CB5900}">
      <dgm:prSet/>
      <dgm:spPr/>
      <dgm:t>
        <a:bodyPr/>
        <a:lstStyle/>
        <a:p>
          <a:endParaRPr kumimoji="1" lang="ja-JP" altLang="en-US"/>
        </a:p>
      </dgm:t>
    </dgm:pt>
    <dgm:pt modelId="{576817EC-47A5-463C-AEC3-F7FF05F81872}" type="sibTrans" cxnId="{B8565FC5-1CDB-4018-A567-0B6AC7CB5900}">
      <dgm:prSet/>
      <dgm:spPr/>
      <dgm:t>
        <a:bodyPr/>
        <a:lstStyle/>
        <a:p>
          <a:endParaRPr kumimoji="1" lang="ja-JP" altLang="en-US"/>
        </a:p>
      </dgm:t>
    </dgm:pt>
    <dgm:pt modelId="{2E680D1B-A685-4ABD-9883-DE284BCE3459}" type="pres">
      <dgm:prSet presAssocID="{97BF548A-CA1E-4E70-A8C2-4F1C57DD86C3}" presName="linear" presStyleCnt="0">
        <dgm:presLayoutVars>
          <dgm:animLvl val="lvl"/>
          <dgm:resizeHandles val="exact"/>
        </dgm:presLayoutVars>
      </dgm:prSet>
      <dgm:spPr/>
      <dgm:t>
        <a:bodyPr/>
        <a:lstStyle/>
        <a:p>
          <a:endParaRPr kumimoji="1" lang="ja-JP" altLang="en-US"/>
        </a:p>
      </dgm:t>
    </dgm:pt>
    <dgm:pt modelId="{D9F24893-4F31-459A-8C78-E8F5B8869516}" type="pres">
      <dgm:prSet presAssocID="{36D2A740-1EF4-4124-9C67-649AF3D2C762}" presName="parentText" presStyleLbl="node1" presStyleIdx="0" presStyleCnt="2" custScaleY="50560" custLinFactNeighborX="0" custLinFactNeighborY="-14852">
        <dgm:presLayoutVars>
          <dgm:chMax val="0"/>
          <dgm:bulletEnabled val="1"/>
        </dgm:presLayoutVars>
      </dgm:prSet>
      <dgm:spPr/>
      <dgm:t>
        <a:bodyPr/>
        <a:lstStyle/>
        <a:p>
          <a:endParaRPr kumimoji="1" lang="ja-JP" altLang="en-US"/>
        </a:p>
      </dgm:t>
    </dgm:pt>
    <dgm:pt modelId="{9F24E134-43B6-48CB-B13B-E7D3EF8245C0}" type="pres">
      <dgm:prSet presAssocID="{36D2A740-1EF4-4124-9C67-649AF3D2C762}" presName="childText" presStyleLbl="revTx" presStyleIdx="0" presStyleCnt="2" custLinFactNeighborX="0" custLinFactNeighborY="-6321">
        <dgm:presLayoutVars>
          <dgm:bulletEnabled val="1"/>
        </dgm:presLayoutVars>
      </dgm:prSet>
      <dgm:spPr/>
      <dgm:t>
        <a:bodyPr/>
        <a:lstStyle/>
        <a:p>
          <a:endParaRPr kumimoji="1" lang="ja-JP" altLang="en-US"/>
        </a:p>
      </dgm:t>
    </dgm:pt>
    <dgm:pt modelId="{F36CB40F-767E-4253-8A86-6D7424FD9C58}" type="pres">
      <dgm:prSet presAssocID="{C22D2B9B-063B-4FE7-9BEF-50325178CC1A}" presName="parentText" presStyleLbl="node1" presStyleIdx="1" presStyleCnt="2" custScaleY="58873" custLinFactNeighborX="0" custLinFactNeighborY="-889">
        <dgm:presLayoutVars>
          <dgm:chMax val="0"/>
          <dgm:bulletEnabled val="1"/>
        </dgm:presLayoutVars>
      </dgm:prSet>
      <dgm:spPr/>
      <dgm:t>
        <a:bodyPr/>
        <a:lstStyle/>
        <a:p>
          <a:endParaRPr kumimoji="1" lang="ja-JP" altLang="en-US"/>
        </a:p>
      </dgm:t>
    </dgm:pt>
    <dgm:pt modelId="{9BDA0C21-D0D2-4B71-91BF-1929B719CB08}" type="pres">
      <dgm:prSet presAssocID="{C22D2B9B-063B-4FE7-9BEF-50325178CC1A}" presName="childText" presStyleLbl="revTx" presStyleIdx="1" presStyleCnt="2" custLinFactNeighborX="0" custLinFactNeighborY="22530">
        <dgm:presLayoutVars>
          <dgm:bulletEnabled val="1"/>
        </dgm:presLayoutVars>
      </dgm:prSet>
      <dgm:spPr/>
      <dgm:t>
        <a:bodyPr/>
        <a:lstStyle/>
        <a:p>
          <a:endParaRPr kumimoji="1" lang="ja-JP" altLang="en-US"/>
        </a:p>
      </dgm:t>
    </dgm:pt>
  </dgm:ptLst>
  <dgm:cxnLst>
    <dgm:cxn modelId="{330C79B8-4587-4476-A3FB-DB0ACC79B1D7}" srcId="{97BF548A-CA1E-4E70-A8C2-4F1C57DD86C3}" destId="{C22D2B9B-063B-4FE7-9BEF-50325178CC1A}" srcOrd="1" destOrd="0" parTransId="{7B553058-EE3A-49F7-B868-FF34DFC4C705}" sibTransId="{33953758-227A-4787-82D1-BF040DEBB165}"/>
    <dgm:cxn modelId="{1171BDDB-CE0E-4B02-ADCC-34270ACC752C}" srcId="{97BF548A-CA1E-4E70-A8C2-4F1C57DD86C3}" destId="{36D2A740-1EF4-4124-9C67-649AF3D2C762}" srcOrd="0" destOrd="0" parTransId="{BD176C4C-5C8D-4991-B9A3-109437F54500}" sibTransId="{586CC547-8FB6-49DA-9AED-A28704BEE3E1}"/>
    <dgm:cxn modelId="{E4ABBD3F-CEC1-455B-A209-BD51EE2DCA60}" srcId="{36D2A740-1EF4-4124-9C67-649AF3D2C762}" destId="{FBFF4A5D-5DD5-4247-87AE-E6F0DA2B3265}" srcOrd="0" destOrd="0" parTransId="{0AA34EC4-C1E7-4556-BA97-FFE0DFF2955A}" sibTransId="{5EC95295-E227-49E7-9293-6DBF5F3E8497}"/>
    <dgm:cxn modelId="{97D9079C-359D-4C4B-86FC-5C12E0E933D5}" type="presOf" srcId="{97BF548A-CA1E-4E70-A8C2-4F1C57DD86C3}" destId="{2E680D1B-A685-4ABD-9883-DE284BCE3459}" srcOrd="0" destOrd="0" presId="urn:microsoft.com/office/officeart/2005/8/layout/vList2"/>
    <dgm:cxn modelId="{31051969-FE21-43C9-BD8C-31AF72C604FF}" type="presOf" srcId="{FBFF4A5D-5DD5-4247-87AE-E6F0DA2B3265}" destId="{9F24E134-43B6-48CB-B13B-E7D3EF8245C0}" srcOrd="0" destOrd="0" presId="urn:microsoft.com/office/officeart/2005/8/layout/vList2"/>
    <dgm:cxn modelId="{B8565FC5-1CDB-4018-A567-0B6AC7CB5900}" srcId="{C22D2B9B-063B-4FE7-9BEF-50325178CC1A}" destId="{E9CB465D-E978-464E-BE4A-8BD5A37C9493}" srcOrd="0" destOrd="0" parTransId="{D669AE39-D3EF-4E3C-A204-A7F2C34EE65A}" sibTransId="{576817EC-47A5-463C-AEC3-F7FF05F81872}"/>
    <dgm:cxn modelId="{E6B9C684-0402-48E6-89CD-23FA96DDD351}" type="presOf" srcId="{36D2A740-1EF4-4124-9C67-649AF3D2C762}" destId="{D9F24893-4F31-459A-8C78-E8F5B8869516}" srcOrd="0" destOrd="0" presId="urn:microsoft.com/office/officeart/2005/8/layout/vList2"/>
    <dgm:cxn modelId="{172E139F-E8B8-4613-8985-DC1C8D05383C}" type="presOf" srcId="{C22D2B9B-063B-4FE7-9BEF-50325178CC1A}" destId="{F36CB40F-767E-4253-8A86-6D7424FD9C58}" srcOrd="0" destOrd="0" presId="urn:microsoft.com/office/officeart/2005/8/layout/vList2"/>
    <dgm:cxn modelId="{5F12C5FB-9C58-40BD-A233-65F0A17786D6}" type="presOf" srcId="{E9CB465D-E978-464E-BE4A-8BD5A37C9493}" destId="{9BDA0C21-D0D2-4B71-91BF-1929B719CB08}" srcOrd="0" destOrd="0" presId="urn:microsoft.com/office/officeart/2005/8/layout/vList2"/>
    <dgm:cxn modelId="{3F872C1C-567B-472E-B6B9-17BB31A92014}" type="presParOf" srcId="{2E680D1B-A685-4ABD-9883-DE284BCE3459}" destId="{D9F24893-4F31-459A-8C78-E8F5B8869516}" srcOrd="0" destOrd="0" presId="urn:microsoft.com/office/officeart/2005/8/layout/vList2"/>
    <dgm:cxn modelId="{7E986865-AEDA-4434-8386-545E228394DE}" type="presParOf" srcId="{2E680D1B-A685-4ABD-9883-DE284BCE3459}" destId="{9F24E134-43B6-48CB-B13B-E7D3EF8245C0}" srcOrd="1" destOrd="0" presId="urn:microsoft.com/office/officeart/2005/8/layout/vList2"/>
    <dgm:cxn modelId="{2B5613B2-4545-4674-B77D-02B899D98849}" type="presParOf" srcId="{2E680D1B-A685-4ABD-9883-DE284BCE3459}" destId="{F36CB40F-767E-4253-8A86-6D7424FD9C58}" srcOrd="2" destOrd="0" presId="urn:microsoft.com/office/officeart/2005/8/layout/vList2"/>
    <dgm:cxn modelId="{0A92B6D4-4C01-486B-983E-E6D8E4483CAC}" type="presParOf" srcId="{2E680D1B-A685-4ABD-9883-DE284BCE3459}" destId="{9BDA0C21-D0D2-4B71-91BF-1929B719CB0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89C2E-A1CF-45BC-A22B-8AC0E6DBC9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EC6C6303-C6EB-4B36-A291-FAACA40C3888}">
      <dgm:prSet custT="1"/>
      <dgm:spPr/>
      <dgm:t>
        <a:bodyPr/>
        <a:lstStyle/>
        <a:p>
          <a:pPr rtl="0"/>
          <a:r>
            <a:rPr kumimoji="1" lang="ja-JP" altLang="en-US" sz="3200" b="1" dirty="0" smtClean="0"/>
            <a:t>スマートシティとは</a:t>
          </a:r>
          <a:endParaRPr lang="ja-JP" altLang="en-US" sz="3200" b="1" dirty="0"/>
        </a:p>
      </dgm:t>
    </dgm:pt>
    <dgm:pt modelId="{425605C4-5F1B-48B6-902F-9526019460BE}" type="parTrans" cxnId="{C1718659-EBCF-4372-8A1F-EF5235152322}">
      <dgm:prSet/>
      <dgm:spPr/>
      <dgm:t>
        <a:bodyPr/>
        <a:lstStyle/>
        <a:p>
          <a:endParaRPr kumimoji="1" lang="ja-JP" altLang="en-US"/>
        </a:p>
      </dgm:t>
    </dgm:pt>
    <dgm:pt modelId="{8888579A-78BA-4E56-ABC3-89B605A21D59}" type="sibTrans" cxnId="{C1718659-EBCF-4372-8A1F-EF5235152322}">
      <dgm:prSet/>
      <dgm:spPr/>
      <dgm:t>
        <a:bodyPr/>
        <a:lstStyle/>
        <a:p>
          <a:endParaRPr kumimoji="1" lang="ja-JP" altLang="en-US"/>
        </a:p>
      </dgm:t>
    </dgm:pt>
    <dgm:pt modelId="{A0176F89-89BC-4E57-80D8-17F9910602A4}">
      <dgm:prSet custT="1"/>
      <dgm:spPr/>
      <dgm:t>
        <a:bodyPr/>
        <a:lstStyle/>
        <a:p>
          <a:pPr rtl="0"/>
          <a:r>
            <a:rPr kumimoji="1" lang="en-US" sz="2800" dirty="0" smtClean="0"/>
            <a:t>IoT</a:t>
          </a:r>
          <a:r>
            <a:rPr kumimoji="1" lang="ja-JP" sz="2800" dirty="0" smtClean="0"/>
            <a:t>の先端技術を用いて、基礎インフラと生活インフラ・サービスを効率的に管理・運営し、環境に配慮しながら人々の生活の質を高め、継続的な経済発展を目的とした新しい都市のこと。</a:t>
          </a:r>
          <a:endParaRPr lang="ja-JP" sz="2800" dirty="0"/>
        </a:p>
      </dgm:t>
    </dgm:pt>
    <dgm:pt modelId="{DA6FD024-2CDB-4E26-91E7-4E36485A66A2}" type="parTrans" cxnId="{FE4CE93B-6C75-482A-9C54-92FF34EE0B0B}">
      <dgm:prSet/>
      <dgm:spPr/>
      <dgm:t>
        <a:bodyPr/>
        <a:lstStyle/>
        <a:p>
          <a:endParaRPr kumimoji="1" lang="ja-JP" altLang="en-US"/>
        </a:p>
      </dgm:t>
    </dgm:pt>
    <dgm:pt modelId="{D8D988E5-3EB5-4D49-96D5-2A1BE895979E}" type="sibTrans" cxnId="{FE4CE93B-6C75-482A-9C54-92FF34EE0B0B}">
      <dgm:prSet/>
      <dgm:spPr/>
      <dgm:t>
        <a:bodyPr/>
        <a:lstStyle/>
        <a:p>
          <a:endParaRPr kumimoji="1" lang="ja-JP" altLang="en-US"/>
        </a:p>
      </dgm:t>
    </dgm:pt>
    <dgm:pt modelId="{8C73CD41-9A83-4EEB-83EF-49A5D1C11B7D}">
      <dgm:prSet custT="1"/>
      <dgm:spPr/>
      <dgm:t>
        <a:bodyPr/>
        <a:lstStyle/>
        <a:p>
          <a:pPr rtl="0"/>
          <a:r>
            <a:rPr kumimoji="1" lang="ja-JP" altLang="en-US" sz="3200" b="1" dirty="0" smtClean="0"/>
            <a:t>定義</a:t>
          </a:r>
          <a:endParaRPr lang="ja-JP" altLang="en-US" sz="3200" b="1" dirty="0"/>
        </a:p>
      </dgm:t>
    </dgm:pt>
    <dgm:pt modelId="{2BD814C4-1EFB-47E6-BC22-D0065132DBB9}" type="parTrans" cxnId="{6F3A3613-6D75-47FA-B813-DB7072C8D77C}">
      <dgm:prSet/>
      <dgm:spPr/>
      <dgm:t>
        <a:bodyPr/>
        <a:lstStyle/>
        <a:p>
          <a:endParaRPr kumimoji="1" lang="ja-JP" altLang="en-US"/>
        </a:p>
      </dgm:t>
    </dgm:pt>
    <dgm:pt modelId="{FB17A03A-FDBE-4122-925C-5DE77BA119DC}" type="sibTrans" cxnId="{6F3A3613-6D75-47FA-B813-DB7072C8D77C}">
      <dgm:prSet/>
      <dgm:spPr/>
      <dgm:t>
        <a:bodyPr/>
        <a:lstStyle/>
        <a:p>
          <a:endParaRPr kumimoji="1" lang="ja-JP" altLang="en-US"/>
        </a:p>
      </dgm:t>
    </dgm:pt>
    <dgm:pt modelId="{85324679-7B27-4C00-96ED-FD567BDD849A}">
      <dgm:prSet custT="1"/>
      <dgm:spPr/>
      <dgm:t>
        <a:bodyPr/>
        <a:lstStyle/>
        <a:p>
          <a:pPr rtl="0"/>
          <a:r>
            <a:rPr kumimoji="1" lang="ja-JP" altLang="en-US" sz="2800" dirty="0" smtClean="0"/>
            <a:t>市民の生活の質を高めながら、環境負荷を抑えつつ健全な経済活動をうながすことでさらなる成長を続けられる新しい都市の姿。</a:t>
          </a:r>
          <a:endParaRPr lang="ja-JP" altLang="en-US" sz="2800" dirty="0"/>
        </a:p>
      </dgm:t>
    </dgm:pt>
    <dgm:pt modelId="{53D15C0C-EF98-492C-9CCD-C24E197110EB}" type="parTrans" cxnId="{39322998-D90C-4CD0-8903-2942224696DE}">
      <dgm:prSet/>
      <dgm:spPr/>
      <dgm:t>
        <a:bodyPr/>
        <a:lstStyle/>
        <a:p>
          <a:endParaRPr kumimoji="1" lang="ja-JP" altLang="en-US"/>
        </a:p>
      </dgm:t>
    </dgm:pt>
    <dgm:pt modelId="{FEC4482C-67C2-4B55-8204-AC35BCDBA2D8}" type="sibTrans" cxnId="{39322998-D90C-4CD0-8903-2942224696DE}">
      <dgm:prSet/>
      <dgm:spPr/>
      <dgm:t>
        <a:bodyPr/>
        <a:lstStyle/>
        <a:p>
          <a:endParaRPr kumimoji="1" lang="ja-JP" altLang="en-US"/>
        </a:p>
      </dgm:t>
    </dgm:pt>
    <dgm:pt modelId="{9E436E54-CB01-4905-9F3E-32D7295AC526}" type="pres">
      <dgm:prSet presAssocID="{1CB89C2E-A1CF-45BC-A22B-8AC0E6DBC9D6}" presName="linear" presStyleCnt="0">
        <dgm:presLayoutVars>
          <dgm:animLvl val="lvl"/>
          <dgm:resizeHandles val="exact"/>
        </dgm:presLayoutVars>
      </dgm:prSet>
      <dgm:spPr/>
      <dgm:t>
        <a:bodyPr/>
        <a:lstStyle/>
        <a:p>
          <a:endParaRPr kumimoji="1" lang="ja-JP" altLang="en-US"/>
        </a:p>
      </dgm:t>
    </dgm:pt>
    <dgm:pt modelId="{F153D398-3F07-41E0-B069-D08D48F57448}" type="pres">
      <dgm:prSet presAssocID="{EC6C6303-C6EB-4B36-A291-FAACA40C3888}" presName="parentText" presStyleLbl="node1" presStyleIdx="0" presStyleCnt="2" custScaleX="100000" custScaleY="67517" custLinFactNeighborX="-13125" custLinFactNeighborY="-2689">
        <dgm:presLayoutVars>
          <dgm:chMax val="0"/>
          <dgm:bulletEnabled val="1"/>
        </dgm:presLayoutVars>
      </dgm:prSet>
      <dgm:spPr/>
      <dgm:t>
        <a:bodyPr/>
        <a:lstStyle/>
        <a:p>
          <a:endParaRPr kumimoji="1" lang="ja-JP" altLang="en-US"/>
        </a:p>
      </dgm:t>
    </dgm:pt>
    <dgm:pt modelId="{A002FB2E-4734-4F98-83A7-DA72F7020CA9}" type="pres">
      <dgm:prSet presAssocID="{EC6C6303-C6EB-4B36-A291-FAACA40C3888}" presName="childText" presStyleLbl="revTx" presStyleIdx="0" presStyleCnt="2">
        <dgm:presLayoutVars>
          <dgm:bulletEnabled val="1"/>
        </dgm:presLayoutVars>
      </dgm:prSet>
      <dgm:spPr/>
      <dgm:t>
        <a:bodyPr/>
        <a:lstStyle/>
        <a:p>
          <a:endParaRPr kumimoji="1" lang="ja-JP" altLang="en-US"/>
        </a:p>
      </dgm:t>
    </dgm:pt>
    <dgm:pt modelId="{A7B81A9D-0303-4EC2-ACD5-EC383A994780}" type="pres">
      <dgm:prSet presAssocID="{8C73CD41-9A83-4EEB-83EF-49A5D1C11B7D}" presName="parentText" presStyleLbl="node1" presStyleIdx="1" presStyleCnt="2" custScaleX="100000" custScaleY="59191" custLinFactNeighborX="-13791" custLinFactNeighborY="-648">
        <dgm:presLayoutVars>
          <dgm:chMax val="0"/>
          <dgm:bulletEnabled val="1"/>
        </dgm:presLayoutVars>
      </dgm:prSet>
      <dgm:spPr/>
      <dgm:t>
        <a:bodyPr/>
        <a:lstStyle/>
        <a:p>
          <a:endParaRPr kumimoji="1" lang="ja-JP" altLang="en-US"/>
        </a:p>
      </dgm:t>
    </dgm:pt>
    <dgm:pt modelId="{81AF18DB-8789-4D52-BCE6-549F2A240D76}" type="pres">
      <dgm:prSet presAssocID="{8C73CD41-9A83-4EEB-83EF-49A5D1C11B7D}" presName="childText" presStyleLbl="revTx" presStyleIdx="1" presStyleCnt="2" custLinFactNeighborY="12734">
        <dgm:presLayoutVars>
          <dgm:bulletEnabled val="1"/>
        </dgm:presLayoutVars>
      </dgm:prSet>
      <dgm:spPr/>
      <dgm:t>
        <a:bodyPr/>
        <a:lstStyle/>
        <a:p>
          <a:endParaRPr kumimoji="1" lang="ja-JP" altLang="en-US"/>
        </a:p>
      </dgm:t>
    </dgm:pt>
  </dgm:ptLst>
  <dgm:cxnLst>
    <dgm:cxn modelId="{A50A255C-DC69-4AF9-A7EA-3A79D9FBDDE0}" type="presOf" srcId="{EC6C6303-C6EB-4B36-A291-FAACA40C3888}" destId="{F153D398-3F07-41E0-B069-D08D48F57448}" srcOrd="0" destOrd="0" presId="urn:microsoft.com/office/officeart/2005/8/layout/vList2"/>
    <dgm:cxn modelId="{8CEE9769-396C-4C96-8A09-6BB0D62D803B}" type="presOf" srcId="{85324679-7B27-4C00-96ED-FD567BDD849A}" destId="{81AF18DB-8789-4D52-BCE6-549F2A240D76}" srcOrd="0" destOrd="0" presId="urn:microsoft.com/office/officeart/2005/8/layout/vList2"/>
    <dgm:cxn modelId="{C1718659-EBCF-4372-8A1F-EF5235152322}" srcId="{1CB89C2E-A1CF-45BC-A22B-8AC0E6DBC9D6}" destId="{EC6C6303-C6EB-4B36-A291-FAACA40C3888}" srcOrd="0" destOrd="0" parTransId="{425605C4-5F1B-48B6-902F-9526019460BE}" sibTransId="{8888579A-78BA-4E56-ABC3-89B605A21D59}"/>
    <dgm:cxn modelId="{BDCA7D10-AF72-41CB-ACD4-2952AFCC9173}" type="presOf" srcId="{8C73CD41-9A83-4EEB-83EF-49A5D1C11B7D}" destId="{A7B81A9D-0303-4EC2-ACD5-EC383A994780}" srcOrd="0" destOrd="0" presId="urn:microsoft.com/office/officeart/2005/8/layout/vList2"/>
    <dgm:cxn modelId="{162F0701-4C28-42DC-B1FF-7FC947DFEC31}" type="presOf" srcId="{A0176F89-89BC-4E57-80D8-17F9910602A4}" destId="{A002FB2E-4734-4F98-83A7-DA72F7020CA9}" srcOrd="0" destOrd="0" presId="urn:microsoft.com/office/officeart/2005/8/layout/vList2"/>
    <dgm:cxn modelId="{FE4CE93B-6C75-482A-9C54-92FF34EE0B0B}" srcId="{EC6C6303-C6EB-4B36-A291-FAACA40C3888}" destId="{A0176F89-89BC-4E57-80D8-17F9910602A4}" srcOrd="0" destOrd="0" parTransId="{DA6FD024-2CDB-4E26-91E7-4E36485A66A2}" sibTransId="{D8D988E5-3EB5-4D49-96D5-2A1BE895979E}"/>
    <dgm:cxn modelId="{39322998-D90C-4CD0-8903-2942224696DE}" srcId="{8C73CD41-9A83-4EEB-83EF-49A5D1C11B7D}" destId="{85324679-7B27-4C00-96ED-FD567BDD849A}" srcOrd="0" destOrd="0" parTransId="{53D15C0C-EF98-492C-9CCD-C24E197110EB}" sibTransId="{FEC4482C-67C2-4B55-8204-AC35BCDBA2D8}"/>
    <dgm:cxn modelId="{BA7EF933-95D9-4E53-A48E-7EE90EF21817}" type="presOf" srcId="{1CB89C2E-A1CF-45BC-A22B-8AC0E6DBC9D6}" destId="{9E436E54-CB01-4905-9F3E-32D7295AC526}" srcOrd="0" destOrd="0" presId="urn:microsoft.com/office/officeart/2005/8/layout/vList2"/>
    <dgm:cxn modelId="{6F3A3613-6D75-47FA-B813-DB7072C8D77C}" srcId="{1CB89C2E-A1CF-45BC-A22B-8AC0E6DBC9D6}" destId="{8C73CD41-9A83-4EEB-83EF-49A5D1C11B7D}" srcOrd="1" destOrd="0" parTransId="{2BD814C4-1EFB-47E6-BC22-D0065132DBB9}" sibTransId="{FB17A03A-FDBE-4122-925C-5DE77BA119DC}"/>
    <dgm:cxn modelId="{872EA0CF-EC79-4A64-8838-A99994BCBD2A}" type="presParOf" srcId="{9E436E54-CB01-4905-9F3E-32D7295AC526}" destId="{F153D398-3F07-41E0-B069-D08D48F57448}" srcOrd="0" destOrd="0" presId="urn:microsoft.com/office/officeart/2005/8/layout/vList2"/>
    <dgm:cxn modelId="{75F2817B-B66C-47C6-8E97-37BA9DC945C7}" type="presParOf" srcId="{9E436E54-CB01-4905-9F3E-32D7295AC526}" destId="{A002FB2E-4734-4F98-83A7-DA72F7020CA9}" srcOrd="1" destOrd="0" presId="urn:microsoft.com/office/officeart/2005/8/layout/vList2"/>
    <dgm:cxn modelId="{C9A85E66-5653-4E93-B060-B42DF683513A}" type="presParOf" srcId="{9E436E54-CB01-4905-9F3E-32D7295AC526}" destId="{A7B81A9D-0303-4EC2-ACD5-EC383A994780}" srcOrd="2" destOrd="0" presId="urn:microsoft.com/office/officeart/2005/8/layout/vList2"/>
    <dgm:cxn modelId="{4441AD38-D5E4-4DB1-9C63-CF74034989F0}" type="presParOf" srcId="{9E436E54-CB01-4905-9F3E-32D7295AC526}" destId="{81AF18DB-8789-4D52-BCE6-549F2A240D7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6B04C-02F3-484D-960A-CF1E23EE0A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77B2411B-437D-4425-AD2F-A4F1D4E45FE1}">
      <dgm:prSet custT="1"/>
      <dgm:spPr/>
      <dgm:t>
        <a:bodyPr/>
        <a:lstStyle/>
        <a:p>
          <a:pPr rtl="0"/>
          <a:r>
            <a:rPr kumimoji="1" lang="en-US" sz="3200" b="1" dirty="0" smtClean="0"/>
            <a:t>1.  </a:t>
          </a:r>
          <a:r>
            <a:rPr kumimoji="1" lang="ja-JP" sz="3200" b="1" dirty="0" smtClean="0"/>
            <a:t>電力の効率利用</a:t>
          </a:r>
          <a:endParaRPr lang="ja-JP" sz="3200" b="1" dirty="0"/>
        </a:p>
      </dgm:t>
    </dgm:pt>
    <dgm:pt modelId="{F29F986D-C534-4972-B286-2161BD03F656}" type="parTrans" cxnId="{00C71FB9-766A-43A2-893D-040CFEAFE797}">
      <dgm:prSet/>
      <dgm:spPr/>
      <dgm:t>
        <a:bodyPr/>
        <a:lstStyle/>
        <a:p>
          <a:endParaRPr kumimoji="1" lang="ja-JP" altLang="en-US"/>
        </a:p>
      </dgm:t>
    </dgm:pt>
    <dgm:pt modelId="{A4389476-40A6-4CF9-AB72-BF51429A72D6}" type="sibTrans" cxnId="{00C71FB9-766A-43A2-893D-040CFEAFE797}">
      <dgm:prSet/>
      <dgm:spPr/>
      <dgm:t>
        <a:bodyPr/>
        <a:lstStyle/>
        <a:p>
          <a:endParaRPr kumimoji="1" lang="ja-JP" altLang="en-US"/>
        </a:p>
      </dgm:t>
    </dgm:pt>
    <dgm:pt modelId="{1B097BC6-A1B9-42A5-8FAD-F19A54C28D57}">
      <dgm:prSet custT="1"/>
      <dgm:spPr/>
      <dgm:t>
        <a:bodyPr/>
        <a:lstStyle/>
        <a:p>
          <a:pPr rtl="0"/>
          <a:r>
            <a:rPr kumimoji="1" lang="ja-JP" altLang="en-US" sz="2800" dirty="0" smtClean="0">
              <a:solidFill>
                <a:schemeClr val="tx1"/>
              </a:solidFill>
            </a:rPr>
            <a:t>従来は需要に対し適切に配給されていなかった電力を、スマートグリッドと呼ばれる次世代送電網システムにより、地域全体をネットワーク化することで効率良く消費者が利用できるようになる。</a:t>
          </a:r>
          <a:endParaRPr lang="ja-JP" altLang="en-US" sz="2800" dirty="0">
            <a:solidFill>
              <a:schemeClr val="tx1"/>
            </a:solidFill>
          </a:endParaRPr>
        </a:p>
      </dgm:t>
    </dgm:pt>
    <dgm:pt modelId="{BAD86C81-3731-450B-92AE-A22EF6D35A2A}" type="parTrans" cxnId="{42767249-11D1-426A-BE76-A8AC9B0C7DC9}">
      <dgm:prSet/>
      <dgm:spPr/>
      <dgm:t>
        <a:bodyPr/>
        <a:lstStyle/>
        <a:p>
          <a:endParaRPr kumimoji="1" lang="ja-JP" altLang="en-US"/>
        </a:p>
      </dgm:t>
    </dgm:pt>
    <dgm:pt modelId="{D8788434-F75C-42ED-83F5-ED955841AB5A}" type="sibTrans" cxnId="{42767249-11D1-426A-BE76-A8AC9B0C7DC9}">
      <dgm:prSet/>
      <dgm:spPr/>
      <dgm:t>
        <a:bodyPr/>
        <a:lstStyle/>
        <a:p>
          <a:endParaRPr kumimoji="1" lang="ja-JP" altLang="en-US"/>
        </a:p>
      </dgm:t>
    </dgm:pt>
    <dgm:pt modelId="{5A5B9B7F-518F-404A-B035-00609F9262B4}">
      <dgm:prSet custT="1"/>
      <dgm:spPr/>
      <dgm:t>
        <a:bodyPr/>
        <a:lstStyle/>
        <a:p>
          <a:pPr rtl="0"/>
          <a:r>
            <a:rPr kumimoji="1" lang="en-US" sz="3200" b="1" dirty="0" smtClean="0"/>
            <a:t>2.  </a:t>
          </a:r>
          <a:r>
            <a:rPr kumimoji="1" lang="ja-JP" sz="3200" b="1" dirty="0" smtClean="0"/>
            <a:t>電気自動車の普及</a:t>
          </a:r>
          <a:endParaRPr lang="ja-JP" sz="3200" b="1" dirty="0"/>
        </a:p>
      </dgm:t>
    </dgm:pt>
    <dgm:pt modelId="{D58C6E43-BAAA-4FD0-8FAB-68DAC673B07E}" type="parTrans" cxnId="{D8A5B152-BA9F-4612-AC8A-37DE702B9507}">
      <dgm:prSet/>
      <dgm:spPr/>
      <dgm:t>
        <a:bodyPr/>
        <a:lstStyle/>
        <a:p>
          <a:endParaRPr kumimoji="1" lang="ja-JP" altLang="en-US"/>
        </a:p>
      </dgm:t>
    </dgm:pt>
    <dgm:pt modelId="{69EF4645-46B7-473D-BD0C-FE4631CEF91E}" type="sibTrans" cxnId="{D8A5B152-BA9F-4612-AC8A-37DE702B9507}">
      <dgm:prSet/>
      <dgm:spPr/>
      <dgm:t>
        <a:bodyPr/>
        <a:lstStyle/>
        <a:p>
          <a:endParaRPr kumimoji="1" lang="ja-JP" altLang="en-US"/>
        </a:p>
      </dgm:t>
    </dgm:pt>
    <dgm:pt modelId="{B61BE33A-BF22-46D2-8884-845FBC99BE5B}">
      <dgm:prSet custT="1"/>
      <dgm:spPr/>
      <dgm:t>
        <a:bodyPr/>
        <a:lstStyle/>
        <a:p>
          <a:pPr rtl="0"/>
          <a:r>
            <a:rPr kumimoji="1" lang="ja-JP" altLang="en-US" sz="2800" dirty="0" smtClean="0">
              <a:solidFill>
                <a:schemeClr val="tx1"/>
              </a:solidFill>
            </a:rPr>
            <a:t>官民一体となって電気自動車の普及を目指し、充電インフラ整備や、システム開発が行われる。その結果、電気自動車の充電ステーションは一気に増加する。</a:t>
          </a:r>
          <a:endParaRPr lang="ja-JP" altLang="en-US" sz="2800" dirty="0">
            <a:solidFill>
              <a:schemeClr val="tx1"/>
            </a:solidFill>
          </a:endParaRPr>
        </a:p>
      </dgm:t>
    </dgm:pt>
    <dgm:pt modelId="{7B971227-7073-43C6-9773-C2BC314DE745}" type="parTrans" cxnId="{D30863BE-A2E9-44B4-87FA-820D8ED2C478}">
      <dgm:prSet/>
      <dgm:spPr/>
      <dgm:t>
        <a:bodyPr/>
        <a:lstStyle/>
        <a:p>
          <a:endParaRPr kumimoji="1" lang="ja-JP" altLang="en-US"/>
        </a:p>
      </dgm:t>
    </dgm:pt>
    <dgm:pt modelId="{C155A281-E997-48F5-BC20-908AEE42705D}" type="sibTrans" cxnId="{D30863BE-A2E9-44B4-87FA-820D8ED2C478}">
      <dgm:prSet/>
      <dgm:spPr/>
      <dgm:t>
        <a:bodyPr/>
        <a:lstStyle/>
        <a:p>
          <a:endParaRPr kumimoji="1" lang="ja-JP" altLang="en-US"/>
        </a:p>
      </dgm:t>
    </dgm:pt>
    <dgm:pt modelId="{41D89574-878E-487D-B92B-4AB37093BE16}" type="pres">
      <dgm:prSet presAssocID="{6C96B04C-02F3-484D-960A-CF1E23EE0AF2}" presName="linear" presStyleCnt="0">
        <dgm:presLayoutVars>
          <dgm:animLvl val="lvl"/>
          <dgm:resizeHandles val="exact"/>
        </dgm:presLayoutVars>
      </dgm:prSet>
      <dgm:spPr/>
      <dgm:t>
        <a:bodyPr/>
        <a:lstStyle/>
        <a:p>
          <a:endParaRPr kumimoji="1" lang="ja-JP" altLang="en-US"/>
        </a:p>
      </dgm:t>
    </dgm:pt>
    <dgm:pt modelId="{65663C61-12B0-4C80-B132-E054749FDC24}" type="pres">
      <dgm:prSet presAssocID="{77B2411B-437D-4425-AD2F-A4F1D4E45FE1}" presName="parentText" presStyleLbl="node1" presStyleIdx="0" presStyleCnt="2" custScaleY="58052" custLinFactNeighborY="-1660">
        <dgm:presLayoutVars>
          <dgm:chMax val="0"/>
          <dgm:bulletEnabled val="1"/>
        </dgm:presLayoutVars>
      </dgm:prSet>
      <dgm:spPr/>
      <dgm:t>
        <a:bodyPr/>
        <a:lstStyle/>
        <a:p>
          <a:endParaRPr kumimoji="1" lang="ja-JP" altLang="en-US"/>
        </a:p>
      </dgm:t>
    </dgm:pt>
    <dgm:pt modelId="{ABDA3F7B-4240-4626-9FA2-4F7248FCB875}" type="pres">
      <dgm:prSet presAssocID="{77B2411B-437D-4425-AD2F-A4F1D4E45FE1}" presName="childText" presStyleLbl="revTx" presStyleIdx="0" presStyleCnt="2" custLinFactNeighborY="-693">
        <dgm:presLayoutVars>
          <dgm:bulletEnabled val="1"/>
        </dgm:presLayoutVars>
      </dgm:prSet>
      <dgm:spPr/>
      <dgm:t>
        <a:bodyPr/>
        <a:lstStyle/>
        <a:p>
          <a:endParaRPr kumimoji="1" lang="ja-JP" altLang="en-US"/>
        </a:p>
      </dgm:t>
    </dgm:pt>
    <dgm:pt modelId="{B95BCDED-24A8-4261-A6C5-8253FC932EE7}" type="pres">
      <dgm:prSet presAssocID="{5A5B9B7F-518F-404A-B035-00609F9262B4}" presName="parentText" presStyleLbl="node1" presStyleIdx="1" presStyleCnt="2" custScaleY="60380" custLinFactNeighborY="-141">
        <dgm:presLayoutVars>
          <dgm:chMax val="0"/>
          <dgm:bulletEnabled val="1"/>
        </dgm:presLayoutVars>
      </dgm:prSet>
      <dgm:spPr/>
      <dgm:t>
        <a:bodyPr/>
        <a:lstStyle/>
        <a:p>
          <a:endParaRPr kumimoji="1" lang="ja-JP" altLang="en-US"/>
        </a:p>
      </dgm:t>
    </dgm:pt>
    <dgm:pt modelId="{F41C5861-4E0B-4049-9EE2-56FE67D43F3D}" type="pres">
      <dgm:prSet presAssocID="{5A5B9B7F-518F-404A-B035-00609F9262B4}" presName="childText" presStyleLbl="revTx" presStyleIdx="1" presStyleCnt="2" custLinFactNeighborY="4855">
        <dgm:presLayoutVars>
          <dgm:bulletEnabled val="1"/>
        </dgm:presLayoutVars>
      </dgm:prSet>
      <dgm:spPr/>
      <dgm:t>
        <a:bodyPr/>
        <a:lstStyle/>
        <a:p>
          <a:endParaRPr kumimoji="1" lang="ja-JP" altLang="en-US"/>
        </a:p>
      </dgm:t>
    </dgm:pt>
  </dgm:ptLst>
  <dgm:cxnLst>
    <dgm:cxn modelId="{42767249-11D1-426A-BE76-A8AC9B0C7DC9}" srcId="{77B2411B-437D-4425-AD2F-A4F1D4E45FE1}" destId="{1B097BC6-A1B9-42A5-8FAD-F19A54C28D57}" srcOrd="0" destOrd="0" parTransId="{BAD86C81-3731-450B-92AE-A22EF6D35A2A}" sibTransId="{D8788434-F75C-42ED-83F5-ED955841AB5A}"/>
    <dgm:cxn modelId="{22E419F5-9BA6-4641-8C04-3D3C95F26538}" type="presOf" srcId="{B61BE33A-BF22-46D2-8884-845FBC99BE5B}" destId="{F41C5861-4E0B-4049-9EE2-56FE67D43F3D}" srcOrd="0" destOrd="0" presId="urn:microsoft.com/office/officeart/2005/8/layout/vList2"/>
    <dgm:cxn modelId="{12D78AF3-5AD3-4E86-A4DB-7F1B8818DBCC}" type="presOf" srcId="{6C96B04C-02F3-484D-960A-CF1E23EE0AF2}" destId="{41D89574-878E-487D-B92B-4AB37093BE16}" srcOrd="0" destOrd="0" presId="urn:microsoft.com/office/officeart/2005/8/layout/vList2"/>
    <dgm:cxn modelId="{AFC44840-9E94-44C8-8F9D-8C1E40749673}" type="presOf" srcId="{1B097BC6-A1B9-42A5-8FAD-F19A54C28D57}" destId="{ABDA3F7B-4240-4626-9FA2-4F7248FCB875}" srcOrd="0" destOrd="0" presId="urn:microsoft.com/office/officeart/2005/8/layout/vList2"/>
    <dgm:cxn modelId="{394505DB-6F99-46EA-A484-8B865CF47F4D}" type="presOf" srcId="{77B2411B-437D-4425-AD2F-A4F1D4E45FE1}" destId="{65663C61-12B0-4C80-B132-E054749FDC24}" srcOrd="0" destOrd="0" presId="urn:microsoft.com/office/officeart/2005/8/layout/vList2"/>
    <dgm:cxn modelId="{D8A5B152-BA9F-4612-AC8A-37DE702B9507}" srcId="{6C96B04C-02F3-484D-960A-CF1E23EE0AF2}" destId="{5A5B9B7F-518F-404A-B035-00609F9262B4}" srcOrd="1" destOrd="0" parTransId="{D58C6E43-BAAA-4FD0-8FAB-68DAC673B07E}" sibTransId="{69EF4645-46B7-473D-BD0C-FE4631CEF91E}"/>
    <dgm:cxn modelId="{00C71FB9-766A-43A2-893D-040CFEAFE797}" srcId="{6C96B04C-02F3-484D-960A-CF1E23EE0AF2}" destId="{77B2411B-437D-4425-AD2F-A4F1D4E45FE1}" srcOrd="0" destOrd="0" parTransId="{F29F986D-C534-4972-B286-2161BD03F656}" sibTransId="{A4389476-40A6-4CF9-AB72-BF51429A72D6}"/>
    <dgm:cxn modelId="{D30863BE-A2E9-44B4-87FA-820D8ED2C478}" srcId="{5A5B9B7F-518F-404A-B035-00609F9262B4}" destId="{B61BE33A-BF22-46D2-8884-845FBC99BE5B}" srcOrd="0" destOrd="0" parTransId="{7B971227-7073-43C6-9773-C2BC314DE745}" sibTransId="{C155A281-E997-48F5-BC20-908AEE42705D}"/>
    <dgm:cxn modelId="{BBD85C6A-1049-4517-9A42-ACF497A90D4B}" type="presOf" srcId="{5A5B9B7F-518F-404A-B035-00609F9262B4}" destId="{B95BCDED-24A8-4261-A6C5-8253FC932EE7}" srcOrd="0" destOrd="0" presId="urn:microsoft.com/office/officeart/2005/8/layout/vList2"/>
    <dgm:cxn modelId="{0F108651-A3A9-41D7-8354-8790889CB11E}" type="presParOf" srcId="{41D89574-878E-487D-B92B-4AB37093BE16}" destId="{65663C61-12B0-4C80-B132-E054749FDC24}" srcOrd="0" destOrd="0" presId="urn:microsoft.com/office/officeart/2005/8/layout/vList2"/>
    <dgm:cxn modelId="{C4D1358B-B164-4400-B9DF-905E02EFDEBF}" type="presParOf" srcId="{41D89574-878E-487D-B92B-4AB37093BE16}" destId="{ABDA3F7B-4240-4626-9FA2-4F7248FCB875}" srcOrd="1" destOrd="0" presId="urn:microsoft.com/office/officeart/2005/8/layout/vList2"/>
    <dgm:cxn modelId="{1BAB1617-5F1C-4106-B191-EC539DC5C425}" type="presParOf" srcId="{41D89574-878E-487D-B92B-4AB37093BE16}" destId="{B95BCDED-24A8-4261-A6C5-8253FC932EE7}" srcOrd="2" destOrd="0" presId="urn:microsoft.com/office/officeart/2005/8/layout/vList2"/>
    <dgm:cxn modelId="{84F47392-5C73-469F-A3FA-3B7E66DEBAA9}" type="presParOf" srcId="{41D89574-878E-487D-B92B-4AB37093BE16}" destId="{F41C5861-4E0B-4049-9EE2-56FE67D43F3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11B9A7-FCAB-42F0-9F30-0970442CBB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978FA43-D3CE-456D-A31A-C9C27A38239E}">
      <dgm:prSet custT="1"/>
      <dgm:spPr/>
      <dgm:t>
        <a:bodyPr/>
        <a:lstStyle/>
        <a:p>
          <a:pPr rtl="0"/>
          <a:r>
            <a:rPr kumimoji="1" lang="ja-JP" altLang="en-US" sz="2800" b="1" i="0" dirty="0" smtClean="0"/>
            <a:t>３．</a:t>
          </a:r>
          <a:r>
            <a:rPr kumimoji="1" lang="ja-JP" altLang="en-US" sz="3200" b="1" i="0" dirty="0" smtClean="0"/>
            <a:t>デジタルサイネージの活用による環境負荷の低減</a:t>
          </a:r>
          <a:endParaRPr lang="ja-JP" altLang="en-US" sz="3200" b="1" dirty="0"/>
        </a:p>
      </dgm:t>
    </dgm:pt>
    <dgm:pt modelId="{59CC6239-31A6-47A2-B1A0-56A21FB57F84}" type="parTrans" cxnId="{E4B6BFFC-8DDF-433D-9F1E-1062782A387D}">
      <dgm:prSet/>
      <dgm:spPr/>
      <dgm:t>
        <a:bodyPr/>
        <a:lstStyle/>
        <a:p>
          <a:endParaRPr kumimoji="1" lang="ja-JP" altLang="en-US"/>
        </a:p>
      </dgm:t>
    </dgm:pt>
    <dgm:pt modelId="{30368858-CD20-43D2-8BBE-72F6D5B30CA8}" type="sibTrans" cxnId="{E4B6BFFC-8DDF-433D-9F1E-1062782A387D}">
      <dgm:prSet/>
      <dgm:spPr/>
      <dgm:t>
        <a:bodyPr/>
        <a:lstStyle/>
        <a:p>
          <a:endParaRPr kumimoji="1" lang="ja-JP" altLang="en-US"/>
        </a:p>
      </dgm:t>
    </dgm:pt>
    <dgm:pt modelId="{EA54C33E-A28F-4375-B765-CF10B2D47A19}">
      <dgm:prSet custT="1"/>
      <dgm:spPr/>
      <dgm:t>
        <a:bodyPr/>
        <a:lstStyle/>
        <a:p>
          <a:pPr rtl="0"/>
          <a:r>
            <a:rPr kumimoji="1" lang="en-US" sz="2800" b="0" i="0" dirty="0" smtClean="0"/>
            <a:t>IT</a:t>
          </a:r>
          <a:r>
            <a:rPr kumimoji="1" lang="ja-JP" sz="2800" b="0" i="0" dirty="0" smtClean="0"/>
            <a:t>技術の発達で、屋外のあらゆる場所でデジタルサイネージ（電子看板）を使ったリアルタイムの情報発信が可能になる。その結果ペーパレス化が進み、</a:t>
          </a:r>
          <a:r>
            <a:rPr kumimoji="1" lang="en-US" sz="2800" b="0" i="0" dirty="0" smtClean="0"/>
            <a:t>CO2</a:t>
          </a:r>
          <a:r>
            <a:rPr kumimoji="1" lang="ja-JP" sz="2800" b="0" i="0" dirty="0" smtClean="0"/>
            <a:t>削減、環境負荷低減、自然資源の保護に繋がる。</a:t>
          </a:r>
          <a:endParaRPr lang="ja-JP" sz="2800" dirty="0"/>
        </a:p>
      </dgm:t>
    </dgm:pt>
    <dgm:pt modelId="{1B6E8ABF-5504-4509-A9CA-851D241D0D77}" type="parTrans" cxnId="{F9E7FF82-EDA6-4E61-809D-352B8D780D45}">
      <dgm:prSet/>
      <dgm:spPr/>
      <dgm:t>
        <a:bodyPr/>
        <a:lstStyle/>
        <a:p>
          <a:endParaRPr kumimoji="1" lang="ja-JP" altLang="en-US"/>
        </a:p>
      </dgm:t>
    </dgm:pt>
    <dgm:pt modelId="{4C1CEA88-2392-4D8E-805B-2A7DB5403ACE}" type="sibTrans" cxnId="{F9E7FF82-EDA6-4E61-809D-352B8D780D45}">
      <dgm:prSet/>
      <dgm:spPr/>
      <dgm:t>
        <a:bodyPr/>
        <a:lstStyle/>
        <a:p>
          <a:endParaRPr kumimoji="1" lang="ja-JP" altLang="en-US"/>
        </a:p>
      </dgm:t>
    </dgm:pt>
    <dgm:pt modelId="{3BFD753B-0CDD-4804-BA95-0021DB7E7640}">
      <dgm:prSet custT="1"/>
      <dgm:spPr/>
      <dgm:t>
        <a:bodyPr/>
        <a:lstStyle/>
        <a:p>
          <a:pPr rtl="0"/>
          <a:r>
            <a:rPr kumimoji="1" lang="ja-JP" altLang="en-US" sz="2800" b="1" i="0" dirty="0" smtClean="0"/>
            <a:t>４．</a:t>
          </a:r>
          <a:r>
            <a:rPr kumimoji="1" lang="ja-JP" altLang="en-US" sz="3200" b="1" i="0" dirty="0" smtClean="0"/>
            <a:t>高齢化社会を見据えた高齢者見守りサービスの普及</a:t>
          </a:r>
          <a:endParaRPr lang="ja-JP" altLang="en-US" sz="3200" b="1" dirty="0"/>
        </a:p>
      </dgm:t>
    </dgm:pt>
    <dgm:pt modelId="{B7794F65-1ACB-4BB1-A1AE-6CE07CA58E53}" type="parTrans" cxnId="{4686DF6F-3464-4205-9F91-A2556D6912C6}">
      <dgm:prSet/>
      <dgm:spPr/>
      <dgm:t>
        <a:bodyPr/>
        <a:lstStyle/>
        <a:p>
          <a:endParaRPr kumimoji="1" lang="ja-JP" altLang="en-US"/>
        </a:p>
      </dgm:t>
    </dgm:pt>
    <dgm:pt modelId="{263CF9EF-840B-4469-9271-E25166FB1955}" type="sibTrans" cxnId="{4686DF6F-3464-4205-9F91-A2556D6912C6}">
      <dgm:prSet/>
      <dgm:spPr/>
      <dgm:t>
        <a:bodyPr/>
        <a:lstStyle/>
        <a:p>
          <a:endParaRPr kumimoji="1" lang="ja-JP" altLang="en-US"/>
        </a:p>
      </dgm:t>
    </dgm:pt>
    <dgm:pt modelId="{4B699DAA-069A-41F8-BEA3-F4EEADFE05A9}">
      <dgm:prSet custT="1"/>
      <dgm:spPr/>
      <dgm:t>
        <a:bodyPr/>
        <a:lstStyle/>
        <a:p>
          <a:pPr rtl="0"/>
          <a:r>
            <a:rPr kumimoji="1" lang="ja-JP" altLang="en-US" sz="2800" b="0" i="0" dirty="0" smtClean="0"/>
            <a:t>医療や介護の分野では、高齢化が進む将来の日本を見据え、緊急時の通報サービスや、スマートデバイスを活用した見守りサービスを普及させていき、さまざまな角度から高齢者を見守ることを可能にする</a:t>
          </a:r>
          <a:r>
            <a:rPr kumimoji="1" lang="ja-JP" altLang="en-US" sz="2600" b="0" i="0" dirty="0" smtClean="0"/>
            <a:t>。</a:t>
          </a:r>
          <a:endParaRPr lang="ja-JP" altLang="en-US" sz="2600" dirty="0"/>
        </a:p>
      </dgm:t>
    </dgm:pt>
    <dgm:pt modelId="{CDF15F35-21A3-4322-BB7D-7BD4A9295341}" type="parTrans" cxnId="{D1DA3552-6875-40AE-AE6A-55DC1237B23E}">
      <dgm:prSet/>
      <dgm:spPr/>
      <dgm:t>
        <a:bodyPr/>
        <a:lstStyle/>
        <a:p>
          <a:endParaRPr kumimoji="1" lang="ja-JP" altLang="en-US"/>
        </a:p>
      </dgm:t>
    </dgm:pt>
    <dgm:pt modelId="{915F4DD0-A06A-4B21-9F7F-ABBDBA74908C}" type="sibTrans" cxnId="{D1DA3552-6875-40AE-AE6A-55DC1237B23E}">
      <dgm:prSet/>
      <dgm:spPr/>
      <dgm:t>
        <a:bodyPr/>
        <a:lstStyle/>
        <a:p>
          <a:endParaRPr kumimoji="1" lang="ja-JP" altLang="en-US"/>
        </a:p>
      </dgm:t>
    </dgm:pt>
    <dgm:pt modelId="{FB7D30AE-9B77-4661-A7FB-1D1AAF3EEF20}" type="pres">
      <dgm:prSet presAssocID="{2211B9A7-FCAB-42F0-9F30-0970442CBB8D}" presName="linear" presStyleCnt="0">
        <dgm:presLayoutVars>
          <dgm:animLvl val="lvl"/>
          <dgm:resizeHandles val="exact"/>
        </dgm:presLayoutVars>
      </dgm:prSet>
      <dgm:spPr/>
      <dgm:t>
        <a:bodyPr/>
        <a:lstStyle/>
        <a:p>
          <a:endParaRPr kumimoji="1" lang="ja-JP" altLang="en-US"/>
        </a:p>
      </dgm:t>
    </dgm:pt>
    <dgm:pt modelId="{75C787D4-A744-4064-A4CF-A6E10C5E4DF1}" type="pres">
      <dgm:prSet presAssocID="{1978FA43-D3CE-456D-A31A-C9C27A38239E}" presName="parentText" presStyleLbl="node1" presStyleIdx="0" presStyleCnt="2" custScaleY="57546">
        <dgm:presLayoutVars>
          <dgm:chMax val="0"/>
          <dgm:bulletEnabled val="1"/>
        </dgm:presLayoutVars>
      </dgm:prSet>
      <dgm:spPr/>
      <dgm:t>
        <a:bodyPr/>
        <a:lstStyle/>
        <a:p>
          <a:endParaRPr kumimoji="1" lang="ja-JP" altLang="en-US"/>
        </a:p>
      </dgm:t>
    </dgm:pt>
    <dgm:pt modelId="{D871D4C7-5E16-43CD-9C5A-488CDD9C1702}" type="pres">
      <dgm:prSet presAssocID="{1978FA43-D3CE-456D-A31A-C9C27A38239E}" presName="childText" presStyleLbl="revTx" presStyleIdx="0" presStyleCnt="2" custScaleY="100511">
        <dgm:presLayoutVars>
          <dgm:bulletEnabled val="1"/>
        </dgm:presLayoutVars>
      </dgm:prSet>
      <dgm:spPr/>
      <dgm:t>
        <a:bodyPr/>
        <a:lstStyle/>
        <a:p>
          <a:endParaRPr kumimoji="1" lang="ja-JP" altLang="en-US"/>
        </a:p>
      </dgm:t>
    </dgm:pt>
    <dgm:pt modelId="{4AF3DE21-C27C-4E01-9122-A5D91B781906}" type="pres">
      <dgm:prSet presAssocID="{3BFD753B-0CDD-4804-BA95-0021DB7E7640}" presName="parentText" presStyleLbl="node1" presStyleIdx="1" presStyleCnt="2" custScaleY="60486" custLinFactNeighborY="-2065">
        <dgm:presLayoutVars>
          <dgm:chMax val="0"/>
          <dgm:bulletEnabled val="1"/>
        </dgm:presLayoutVars>
      </dgm:prSet>
      <dgm:spPr/>
      <dgm:t>
        <a:bodyPr/>
        <a:lstStyle/>
        <a:p>
          <a:endParaRPr kumimoji="1" lang="ja-JP" altLang="en-US"/>
        </a:p>
      </dgm:t>
    </dgm:pt>
    <dgm:pt modelId="{803E9FE4-DA38-41A2-8A5C-33CF735B23AA}" type="pres">
      <dgm:prSet presAssocID="{3BFD753B-0CDD-4804-BA95-0021DB7E7640}" presName="childText" presStyleLbl="revTx" presStyleIdx="1" presStyleCnt="2">
        <dgm:presLayoutVars>
          <dgm:bulletEnabled val="1"/>
        </dgm:presLayoutVars>
      </dgm:prSet>
      <dgm:spPr/>
      <dgm:t>
        <a:bodyPr/>
        <a:lstStyle/>
        <a:p>
          <a:endParaRPr kumimoji="1" lang="ja-JP" altLang="en-US"/>
        </a:p>
      </dgm:t>
    </dgm:pt>
  </dgm:ptLst>
  <dgm:cxnLst>
    <dgm:cxn modelId="{4686DF6F-3464-4205-9F91-A2556D6912C6}" srcId="{2211B9A7-FCAB-42F0-9F30-0970442CBB8D}" destId="{3BFD753B-0CDD-4804-BA95-0021DB7E7640}" srcOrd="1" destOrd="0" parTransId="{B7794F65-1ACB-4BB1-A1AE-6CE07CA58E53}" sibTransId="{263CF9EF-840B-4469-9271-E25166FB1955}"/>
    <dgm:cxn modelId="{0C568A33-1C63-420D-9062-641653C8D2EE}" type="presOf" srcId="{1978FA43-D3CE-456D-A31A-C9C27A38239E}" destId="{75C787D4-A744-4064-A4CF-A6E10C5E4DF1}" srcOrd="0" destOrd="0" presId="urn:microsoft.com/office/officeart/2005/8/layout/vList2"/>
    <dgm:cxn modelId="{F9E7FF82-EDA6-4E61-809D-352B8D780D45}" srcId="{1978FA43-D3CE-456D-A31A-C9C27A38239E}" destId="{EA54C33E-A28F-4375-B765-CF10B2D47A19}" srcOrd="0" destOrd="0" parTransId="{1B6E8ABF-5504-4509-A9CA-851D241D0D77}" sibTransId="{4C1CEA88-2392-4D8E-805B-2A7DB5403ACE}"/>
    <dgm:cxn modelId="{1A5561C9-CA57-41D4-9D1D-B473DEE84E78}" type="presOf" srcId="{3BFD753B-0CDD-4804-BA95-0021DB7E7640}" destId="{4AF3DE21-C27C-4E01-9122-A5D91B781906}" srcOrd="0" destOrd="0" presId="urn:microsoft.com/office/officeart/2005/8/layout/vList2"/>
    <dgm:cxn modelId="{B15B429A-123B-4C72-BAC9-119D274A8FCB}" type="presOf" srcId="{EA54C33E-A28F-4375-B765-CF10B2D47A19}" destId="{D871D4C7-5E16-43CD-9C5A-488CDD9C1702}" srcOrd="0" destOrd="0" presId="urn:microsoft.com/office/officeart/2005/8/layout/vList2"/>
    <dgm:cxn modelId="{52578D5F-9CF2-4FC6-AB17-8093F04AAC9D}" type="presOf" srcId="{2211B9A7-FCAB-42F0-9F30-0970442CBB8D}" destId="{FB7D30AE-9B77-4661-A7FB-1D1AAF3EEF20}" srcOrd="0" destOrd="0" presId="urn:microsoft.com/office/officeart/2005/8/layout/vList2"/>
    <dgm:cxn modelId="{9BDCC84C-AA13-4243-951A-D0C6DD1FD576}" type="presOf" srcId="{4B699DAA-069A-41F8-BEA3-F4EEADFE05A9}" destId="{803E9FE4-DA38-41A2-8A5C-33CF735B23AA}" srcOrd="0" destOrd="0" presId="urn:microsoft.com/office/officeart/2005/8/layout/vList2"/>
    <dgm:cxn modelId="{D1DA3552-6875-40AE-AE6A-55DC1237B23E}" srcId="{3BFD753B-0CDD-4804-BA95-0021DB7E7640}" destId="{4B699DAA-069A-41F8-BEA3-F4EEADFE05A9}" srcOrd="0" destOrd="0" parTransId="{CDF15F35-21A3-4322-BB7D-7BD4A9295341}" sibTransId="{915F4DD0-A06A-4B21-9F7F-ABBDBA74908C}"/>
    <dgm:cxn modelId="{E4B6BFFC-8DDF-433D-9F1E-1062782A387D}" srcId="{2211B9A7-FCAB-42F0-9F30-0970442CBB8D}" destId="{1978FA43-D3CE-456D-A31A-C9C27A38239E}" srcOrd="0" destOrd="0" parTransId="{59CC6239-31A6-47A2-B1A0-56A21FB57F84}" sibTransId="{30368858-CD20-43D2-8BBE-72F6D5B30CA8}"/>
    <dgm:cxn modelId="{09959C13-BE3B-4341-BB7A-2D2653EA92B4}" type="presParOf" srcId="{FB7D30AE-9B77-4661-A7FB-1D1AAF3EEF20}" destId="{75C787D4-A744-4064-A4CF-A6E10C5E4DF1}" srcOrd="0" destOrd="0" presId="urn:microsoft.com/office/officeart/2005/8/layout/vList2"/>
    <dgm:cxn modelId="{269FAC63-4C04-4A3D-BFFA-2B4754A4F124}" type="presParOf" srcId="{FB7D30AE-9B77-4661-A7FB-1D1AAF3EEF20}" destId="{D871D4C7-5E16-43CD-9C5A-488CDD9C1702}" srcOrd="1" destOrd="0" presId="urn:microsoft.com/office/officeart/2005/8/layout/vList2"/>
    <dgm:cxn modelId="{6DD5C268-DA4A-40D6-A444-7EBC704BDA38}" type="presParOf" srcId="{FB7D30AE-9B77-4661-A7FB-1D1AAF3EEF20}" destId="{4AF3DE21-C27C-4E01-9122-A5D91B781906}" srcOrd="2" destOrd="0" presId="urn:microsoft.com/office/officeart/2005/8/layout/vList2"/>
    <dgm:cxn modelId="{2C364A5A-B685-4EC3-A225-053D132B2EFD}" type="presParOf" srcId="{FB7D30AE-9B77-4661-A7FB-1D1AAF3EEF20}" destId="{803E9FE4-DA38-41A2-8A5C-33CF735B23A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365980-DCEA-4298-98F4-AA8487918D5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kumimoji="1" lang="ja-JP" altLang="en-US"/>
        </a:p>
      </dgm:t>
    </dgm:pt>
    <dgm:pt modelId="{C0BD5AC6-E8B9-4BB7-8C86-826AF0977BF7}">
      <dgm:prSet custT="1"/>
      <dgm:spPr/>
      <dgm:t>
        <a:bodyPr/>
        <a:lstStyle/>
        <a:p>
          <a:pPr rtl="0"/>
          <a:r>
            <a:rPr kumimoji="1" lang="ja-JP" altLang="en-US" sz="2400" b="1" i="0" dirty="0" smtClean="0"/>
            <a:t>地域全体でエネルギーの管理（エネルギー最適化）を行える</a:t>
          </a:r>
          <a:endParaRPr lang="ja-JP" altLang="en-US" sz="2400" b="1" dirty="0"/>
        </a:p>
      </dgm:t>
    </dgm:pt>
    <dgm:pt modelId="{4C858CF4-A80E-4D0B-9DF7-4294AF9141C4}" type="parTrans" cxnId="{554494B9-4732-437E-9775-EF474FC3B99A}">
      <dgm:prSet/>
      <dgm:spPr/>
      <dgm:t>
        <a:bodyPr/>
        <a:lstStyle/>
        <a:p>
          <a:endParaRPr kumimoji="1" lang="ja-JP" altLang="en-US"/>
        </a:p>
      </dgm:t>
    </dgm:pt>
    <dgm:pt modelId="{5E2DAF38-1381-4E4D-8355-9734D9F5647E}" type="sibTrans" cxnId="{554494B9-4732-437E-9775-EF474FC3B99A}">
      <dgm:prSet/>
      <dgm:spPr/>
      <dgm:t>
        <a:bodyPr/>
        <a:lstStyle/>
        <a:p>
          <a:endParaRPr kumimoji="1" lang="ja-JP" altLang="en-US"/>
        </a:p>
      </dgm:t>
    </dgm:pt>
    <dgm:pt modelId="{E00C2C74-520C-4964-8D19-65CAD6DAB1A4}">
      <dgm:prSet custT="1"/>
      <dgm:spPr/>
      <dgm:t>
        <a:bodyPr/>
        <a:lstStyle/>
        <a:p>
          <a:pPr rtl="0"/>
          <a:r>
            <a:rPr kumimoji="1" lang="ja-JP" altLang="en-US" sz="2400" b="1" i="0" dirty="0" smtClean="0"/>
            <a:t>太陽光発電や燃料電池などを導入することで、地域的な停電を防ぐことも可能</a:t>
          </a:r>
          <a:endParaRPr lang="ja-JP" altLang="en-US" sz="2400" b="1" dirty="0"/>
        </a:p>
      </dgm:t>
    </dgm:pt>
    <dgm:pt modelId="{153D1AEA-0334-4397-8C7F-41A148EDFC54}" type="parTrans" cxnId="{FB4EB6BD-7ED1-469A-8221-7FDF97C2B112}">
      <dgm:prSet/>
      <dgm:spPr/>
      <dgm:t>
        <a:bodyPr/>
        <a:lstStyle/>
        <a:p>
          <a:endParaRPr kumimoji="1" lang="ja-JP" altLang="en-US"/>
        </a:p>
      </dgm:t>
    </dgm:pt>
    <dgm:pt modelId="{8346967E-D22D-4B50-B417-554D07455EF3}" type="sibTrans" cxnId="{FB4EB6BD-7ED1-469A-8221-7FDF97C2B112}">
      <dgm:prSet/>
      <dgm:spPr/>
      <dgm:t>
        <a:bodyPr/>
        <a:lstStyle/>
        <a:p>
          <a:endParaRPr kumimoji="1" lang="ja-JP" altLang="en-US"/>
        </a:p>
      </dgm:t>
    </dgm:pt>
    <dgm:pt modelId="{81CD1186-0211-44F5-91B6-830EB9DE08F4}">
      <dgm:prSet custT="1"/>
      <dgm:spPr/>
      <dgm:t>
        <a:bodyPr/>
        <a:lstStyle/>
        <a:p>
          <a:pPr rtl="0"/>
          <a:r>
            <a:rPr kumimoji="1" lang="ja-JP" altLang="en-US" sz="2400" b="1" i="0" dirty="0" smtClean="0"/>
            <a:t>ピークカットやピークシフトが容易</a:t>
          </a:r>
          <a:endParaRPr lang="ja-JP" altLang="en-US" sz="2400" b="1" dirty="0"/>
        </a:p>
      </dgm:t>
    </dgm:pt>
    <dgm:pt modelId="{32C8E50F-DD4E-40C1-83A1-E0AC5C701E25}" type="parTrans" cxnId="{EC592139-85BF-4C5B-A2C6-096CF22D717E}">
      <dgm:prSet/>
      <dgm:spPr/>
      <dgm:t>
        <a:bodyPr/>
        <a:lstStyle/>
        <a:p>
          <a:endParaRPr kumimoji="1" lang="ja-JP" altLang="en-US"/>
        </a:p>
      </dgm:t>
    </dgm:pt>
    <dgm:pt modelId="{6188B8BD-BBC7-4DC5-8335-1C9057654157}" type="sibTrans" cxnId="{EC592139-85BF-4C5B-A2C6-096CF22D717E}">
      <dgm:prSet/>
      <dgm:spPr/>
      <dgm:t>
        <a:bodyPr/>
        <a:lstStyle/>
        <a:p>
          <a:endParaRPr kumimoji="1" lang="ja-JP" altLang="en-US"/>
        </a:p>
      </dgm:t>
    </dgm:pt>
    <dgm:pt modelId="{0942C9C9-2945-459B-992A-5C3F004B71D6}">
      <dgm:prSet custT="1"/>
      <dgm:spPr/>
      <dgm:t>
        <a:bodyPr/>
        <a:lstStyle/>
        <a:p>
          <a:pPr rtl="0"/>
          <a:r>
            <a:rPr kumimoji="1" lang="en-US" sz="2400" b="1" i="0" dirty="0" smtClean="0"/>
            <a:t>IT</a:t>
          </a:r>
          <a:r>
            <a:rPr kumimoji="1" lang="ja-JP" sz="2400" b="1" i="0" dirty="0" smtClean="0"/>
            <a:t>・交通インフラなども整う</a:t>
          </a:r>
          <a:endParaRPr lang="ja-JP" sz="2400" b="1" dirty="0"/>
        </a:p>
      </dgm:t>
    </dgm:pt>
    <dgm:pt modelId="{E3F5CA92-B899-4AED-A8F6-3855D5E6C9E1}" type="parTrans" cxnId="{72850BE2-8DDF-4D04-A58A-BADA36490CF2}">
      <dgm:prSet/>
      <dgm:spPr/>
      <dgm:t>
        <a:bodyPr/>
        <a:lstStyle/>
        <a:p>
          <a:endParaRPr kumimoji="1" lang="ja-JP" altLang="en-US"/>
        </a:p>
      </dgm:t>
    </dgm:pt>
    <dgm:pt modelId="{6344CA42-BDC2-4262-9727-EA152E7CFFDC}" type="sibTrans" cxnId="{72850BE2-8DDF-4D04-A58A-BADA36490CF2}">
      <dgm:prSet/>
      <dgm:spPr/>
      <dgm:t>
        <a:bodyPr/>
        <a:lstStyle/>
        <a:p>
          <a:endParaRPr kumimoji="1" lang="ja-JP" altLang="en-US"/>
        </a:p>
      </dgm:t>
    </dgm:pt>
    <dgm:pt modelId="{6BE3CEBB-9F1C-42A2-B426-E6C8BBBFE0A8}">
      <dgm:prSet custT="1"/>
      <dgm:spPr/>
      <dgm:t>
        <a:bodyPr/>
        <a:lstStyle/>
        <a:p>
          <a:pPr rtl="0"/>
          <a:r>
            <a:rPr kumimoji="1" lang="ja-JP" altLang="en-US" sz="2400" b="1" i="0" dirty="0" smtClean="0"/>
            <a:t>電気自動車によって騒音・大気汚染が減る</a:t>
          </a:r>
          <a:endParaRPr lang="ja-JP" altLang="en-US" sz="2400" b="1" dirty="0"/>
        </a:p>
      </dgm:t>
    </dgm:pt>
    <dgm:pt modelId="{3A433358-1A54-4075-BBD2-A8F61CEC06F3}" type="parTrans" cxnId="{F7B182FB-61C9-4B31-89CF-A1BD546BDF63}">
      <dgm:prSet/>
      <dgm:spPr/>
      <dgm:t>
        <a:bodyPr/>
        <a:lstStyle/>
        <a:p>
          <a:endParaRPr kumimoji="1" lang="ja-JP" altLang="en-US"/>
        </a:p>
      </dgm:t>
    </dgm:pt>
    <dgm:pt modelId="{26FFA353-3F8A-4D19-9F7A-754850A4650A}" type="sibTrans" cxnId="{F7B182FB-61C9-4B31-89CF-A1BD546BDF63}">
      <dgm:prSet/>
      <dgm:spPr/>
      <dgm:t>
        <a:bodyPr/>
        <a:lstStyle/>
        <a:p>
          <a:endParaRPr kumimoji="1" lang="ja-JP" altLang="en-US"/>
        </a:p>
      </dgm:t>
    </dgm:pt>
    <dgm:pt modelId="{B0CE816F-531D-4FA2-B613-4F3E13A0AA9B}">
      <dgm:prSet custT="1"/>
      <dgm:spPr/>
      <dgm:t>
        <a:bodyPr/>
        <a:lstStyle/>
        <a:p>
          <a:pPr rtl="0"/>
          <a:r>
            <a:rPr kumimoji="1" lang="ja-JP" altLang="en-US" sz="2400" b="1" i="0" dirty="0" smtClean="0"/>
            <a:t>イメージがよい</a:t>
          </a:r>
          <a:endParaRPr lang="ja-JP" altLang="en-US" sz="2400" b="1" dirty="0"/>
        </a:p>
      </dgm:t>
    </dgm:pt>
    <dgm:pt modelId="{005E7C7C-9901-4EB5-B4E0-1F0CC4B5B1D2}" type="parTrans" cxnId="{9C837E3A-9954-4EAF-9809-53BDEEE42BA0}">
      <dgm:prSet/>
      <dgm:spPr/>
      <dgm:t>
        <a:bodyPr/>
        <a:lstStyle/>
        <a:p>
          <a:endParaRPr kumimoji="1" lang="ja-JP" altLang="en-US"/>
        </a:p>
      </dgm:t>
    </dgm:pt>
    <dgm:pt modelId="{AE822654-17C8-4E2D-8DBF-635C38179559}" type="sibTrans" cxnId="{9C837E3A-9954-4EAF-9809-53BDEEE42BA0}">
      <dgm:prSet/>
      <dgm:spPr/>
      <dgm:t>
        <a:bodyPr/>
        <a:lstStyle/>
        <a:p>
          <a:endParaRPr kumimoji="1" lang="ja-JP" altLang="en-US"/>
        </a:p>
      </dgm:t>
    </dgm:pt>
    <dgm:pt modelId="{90DA3D13-043F-4F6E-A1E8-C7D6D63216E1}" type="pres">
      <dgm:prSet presAssocID="{E9365980-DCEA-4298-98F4-AA8487918D51}" presName="linear" presStyleCnt="0">
        <dgm:presLayoutVars>
          <dgm:animLvl val="lvl"/>
          <dgm:resizeHandles val="exact"/>
        </dgm:presLayoutVars>
      </dgm:prSet>
      <dgm:spPr/>
      <dgm:t>
        <a:bodyPr/>
        <a:lstStyle/>
        <a:p>
          <a:endParaRPr kumimoji="1" lang="ja-JP" altLang="en-US"/>
        </a:p>
      </dgm:t>
    </dgm:pt>
    <dgm:pt modelId="{9A7BA02D-9F10-4073-AADA-96AEA835B5D3}" type="pres">
      <dgm:prSet presAssocID="{C0BD5AC6-E8B9-4BB7-8C86-826AF0977BF7}" presName="parentText" presStyleLbl="node1" presStyleIdx="0" presStyleCnt="6" custScaleY="51120">
        <dgm:presLayoutVars>
          <dgm:chMax val="0"/>
          <dgm:bulletEnabled val="1"/>
        </dgm:presLayoutVars>
      </dgm:prSet>
      <dgm:spPr/>
      <dgm:t>
        <a:bodyPr/>
        <a:lstStyle/>
        <a:p>
          <a:endParaRPr kumimoji="1" lang="ja-JP" altLang="en-US"/>
        </a:p>
      </dgm:t>
    </dgm:pt>
    <dgm:pt modelId="{1BF13BD4-904A-4B13-85BF-D890701E3B09}" type="pres">
      <dgm:prSet presAssocID="{5E2DAF38-1381-4E4D-8355-9734D9F5647E}" presName="spacer" presStyleCnt="0"/>
      <dgm:spPr/>
      <dgm:t>
        <a:bodyPr/>
        <a:lstStyle/>
        <a:p>
          <a:endParaRPr kumimoji="1" lang="ja-JP" altLang="en-US"/>
        </a:p>
      </dgm:t>
    </dgm:pt>
    <dgm:pt modelId="{A64256D7-D6EA-4A05-8FAF-3813983AB0BC}" type="pres">
      <dgm:prSet presAssocID="{E00C2C74-520C-4964-8D19-65CAD6DAB1A4}" presName="parentText" presStyleLbl="node1" presStyleIdx="1" presStyleCnt="6" custScaleY="51832">
        <dgm:presLayoutVars>
          <dgm:chMax val="0"/>
          <dgm:bulletEnabled val="1"/>
        </dgm:presLayoutVars>
      </dgm:prSet>
      <dgm:spPr/>
      <dgm:t>
        <a:bodyPr/>
        <a:lstStyle/>
        <a:p>
          <a:endParaRPr kumimoji="1" lang="ja-JP" altLang="en-US"/>
        </a:p>
      </dgm:t>
    </dgm:pt>
    <dgm:pt modelId="{129A19E1-CEBF-4EC0-B579-3D0118C72C95}" type="pres">
      <dgm:prSet presAssocID="{8346967E-D22D-4B50-B417-554D07455EF3}" presName="spacer" presStyleCnt="0"/>
      <dgm:spPr/>
      <dgm:t>
        <a:bodyPr/>
        <a:lstStyle/>
        <a:p>
          <a:endParaRPr kumimoji="1" lang="ja-JP" altLang="en-US"/>
        </a:p>
      </dgm:t>
    </dgm:pt>
    <dgm:pt modelId="{46D071F4-A6EE-4035-B7EC-900F9EEBE54C}" type="pres">
      <dgm:prSet presAssocID="{81CD1186-0211-44F5-91B6-830EB9DE08F4}" presName="parentText" presStyleLbl="node1" presStyleIdx="2" presStyleCnt="6" custScaleY="51317">
        <dgm:presLayoutVars>
          <dgm:chMax val="0"/>
          <dgm:bulletEnabled val="1"/>
        </dgm:presLayoutVars>
      </dgm:prSet>
      <dgm:spPr/>
      <dgm:t>
        <a:bodyPr/>
        <a:lstStyle/>
        <a:p>
          <a:endParaRPr kumimoji="1" lang="ja-JP" altLang="en-US"/>
        </a:p>
      </dgm:t>
    </dgm:pt>
    <dgm:pt modelId="{F5B069D8-167A-4453-923F-63472BF6BB40}" type="pres">
      <dgm:prSet presAssocID="{6188B8BD-BBC7-4DC5-8335-1C9057654157}" presName="spacer" presStyleCnt="0"/>
      <dgm:spPr/>
      <dgm:t>
        <a:bodyPr/>
        <a:lstStyle/>
        <a:p>
          <a:endParaRPr kumimoji="1" lang="ja-JP" altLang="en-US"/>
        </a:p>
      </dgm:t>
    </dgm:pt>
    <dgm:pt modelId="{112296E8-A6B3-435D-A585-8E748CDE7449}" type="pres">
      <dgm:prSet presAssocID="{0942C9C9-2945-459B-992A-5C3F004B71D6}" presName="parentText" presStyleLbl="node1" presStyleIdx="3" presStyleCnt="6" custScaleY="43889">
        <dgm:presLayoutVars>
          <dgm:chMax val="0"/>
          <dgm:bulletEnabled val="1"/>
        </dgm:presLayoutVars>
      </dgm:prSet>
      <dgm:spPr/>
      <dgm:t>
        <a:bodyPr/>
        <a:lstStyle/>
        <a:p>
          <a:endParaRPr kumimoji="1" lang="ja-JP" altLang="en-US"/>
        </a:p>
      </dgm:t>
    </dgm:pt>
    <dgm:pt modelId="{44AF8BC0-98D3-42E8-A01A-01215659E1BE}" type="pres">
      <dgm:prSet presAssocID="{6344CA42-BDC2-4262-9727-EA152E7CFFDC}" presName="spacer" presStyleCnt="0"/>
      <dgm:spPr/>
      <dgm:t>
        <a:bodyPr/>
        <a:lstStyle/>
        <a:p>
          <a:endParaRPr kumimoji="1" lang="ja-JP" altLang="en-US"/>
        </a:p>
      </dgm:t>
    </dgm:pt>
    <dgm:pt modelId="{0A46086B-F24B-47A7-8FF5-D398D0A80A59}" type="pres">
      <dgm:prSet presAssocID="{6BE3CEBB-9F1C-42A2-B426-E6C8BBBFE0A8}" presName="parentText" presStyleLbl="node1" presStyleIdx="4" presStyleCnt="6" custScaleY="53458">
        <dgm:presLayoutVars>
          <dgm:chMax val="0"/>
          <dgm:bulletEnabled val="1"/>
        </dgm:presLayoutVars>
      </dgm:prSet>
      <dgm:spPr/>
      <dgm:t>
        <a:bodyPr/>
        <a:lstStyle/>
        <a:p>
          <a:endParaRPr kumimoji="1" lang="ja-JP" altLang="en-US"/>
        </a:p>
      </dgm:t>
    </dgm:pt>
    <dgm:pt modelId="{7EED39E6-2CE5-4986-98A9-F32FCCF4C0C4}" type="pres">
      <dgm:prSet presAssocID="{26FFA353-3F8A-4D19-9F7A-754850A4650A}" presName="spacer" presStyleCnt="0"/>
      <dgm:spPr/>
      <dgm:t>
        <a:bodyPr/>
        <a:lstStyle/>
        <a:p>
          <a:endParaRPr kumimoji="1" lang="ja-JP" altLang="en-US"/>
        </a:p>
      </dgm:t>
    </dgm:pt>
    <dgm:pt modelId="{1BD49C77-90E2-440E-BE9A-799D2AA968AB}" type="pres">
      <dgm:prSet presAssocID="{B0CE816F-531D-4FA2-B613-4F3E13A0AA9B}" presName="parentText" presStyleLbl="node1" presStyleIdx="5" presStyleCnt="6" custScaleY="48968">
        <dgm:presLayoutVars>
          <dgm:chMax val="0"/>
          <dgm:bulletEnabled val="1"/>
        </dgm:presLayoutVars>
      </dgm:prSet>
      <dgm:spPr/>
      <dgm:t>
        <a:bodyPr/>
        <a:lstStyle/>
        <a:p>
          <a:endParaRPr kumimoji="1" lang="ja-JP" altLang="en-US"/>
        </a:p>
      </dgm:t>
    </dgm:pt>
  </dgm:ptLst>
  <dgm:cxnLst>
    <dgm:cxn modelId="{803F5520-16E7-42AA-B5AB-B24ACE1A7EBB}" type="presOf" srcId="{81CD1186-0211-44F5-91B6-830EB9DE08F4}" destId="{46D071F4-A6EE-4035-B7EC-900F9EEBE54C}" srcOrd="0" destOrd="0" presId="urn:microsoft.com/office/officeart/2005/8/layout/vList2"/>
    <dgm:cxn modelId="{554494B9-4732-437E-9775-EF474FC3B99A}" srcId="{E9365980-DCEA-4298-98F4-AA8487918D51}" destId="{C0BD5AC6-E8B9-4BB7-8C86-826AF0977BF7}" srcOrd="0" destOrd="0" parTransId="{4C858CF4-A80E-4D0B-9DF7-4294AF9141C4}" sibTransId="{5E2DAF38-1381-4E4D-8355-9734D9F5647E}"/>
    <dgm:cxn modelId="{F7B182FB-61C9-4B31-89CF-A1BD546BDF63}" srcId="{E9365980-DCEA-4298-98F4-AA8487918D51}" destId="{6BE3CEBB-9F1C-42A2-B426-E6C8BBBFE0A8}" srcOrd="4" destOrd="0" parTransId="{3A433358-1A54-4075-BBD2-A8F61CEC06F3}" sibTransId="{26FFA353-3F8A-4D19-9F7A-754850A4650A}"/>
    <dgm:cxn modelId="{72850BE2-8DDF-4D04-A58A-BADA36490CF2}" srcId="{E9365980-DCEA-4298-98F4-AA8487918D51}" destId="{0942C9C9-2945-459B-992A-5C3F004B71D6}" srcOrd="3" destOrd="0" parTransId="{E3F5CA92-B899-4AED-A8F6-3855D5E6C9E1}" sibTransId="{6344CA42-BDC2-4262-9727-EA152E7CFFDC}"/>
    <dgm:cxn modelId="{6C935447-74BE-4999-8B1A-6219FB5F31C0}" type="presOf" srcId="{B0CE816F-531D-4FA2-B613-4F3E13A0AA9B}" destId="{1BD49C77-90E2-440E-BE9A-799D2AA968AB}" srcOrd="0" destOrd="0" presId="urn:microsoft.com/office/officeart/2005/8/layout/vList2"/>
    <dgm:cxn modelId="{50AB0E75-6D36-43C5-901D-21E7155DC972}" type="presOf" srcId="{0942C9C9-2945-459B-992A-5C3F004B71D6}" destId="{112296E8-A6B3-435D-A585-8E748CDE7449}" srcOrd="0" destOrd="0" presId="urn:microsoft.com/office/officeart/2005/8/layout/vList2"/>
    <dgm:cxn modelId="{C874D935-DED0-4AF0-93B5-8582930E5ABC}" type="presOf" srcId="{6BE3CEBB-9F1C-42A2-B426-E6C8BBBFE0A8}" destId="{0A46086B-F24B-47A7-8FF5-D398D0A80A59}" srcOrd="0" destOrd="0" presId="urn:microsoft.com/office/officeart/2005/8/layout/vList2"/>
    <dgm:cxn modelId="{A62A64E5-48A9-47EC-A608-02D4625E5F5E}" type="presOf" srcId="{E00C2C74-520C-4964-8D19-65CAD6DAB1A4}" destId="{A64256D7-D6EA-4A05-8FAF-3813983AB0BC}" srcOrd="0" destOrd="0" presId="urn:microsoft.com/office/officeart/2005/8/layout/vList2"/>
    <dgm:cxn modelId="{382795C9-AB0A-4FCB-AA96-61B9E4BB82B5}" type="presOf" srcId="{C0BD5AC6-E8B9-4BB7-8C86-826AF0977BF7}" destId="{9A7BA02D-9F10-4073-AADA-96AEA835B5D3}" srcOrd="0" destOrd="0" presId="urn:microsoft.com/office/officeart/2005/8/layout/vList2"/>
    <dgm:cxn modelId="{FB4EB6BD-7ED1-469A-8221-7FDF97C2B112}" srcId="{E9365980-DCEA-4298-98F4-AA8487918D51}" destId="{E00C2C74-520C-4964-8D19-65CAD6DAB1A4}" srcOrd="1" destOrd="0" parTransId="{153D1AEA-0334-4397-8C7F-41A148EDFC54}" sibTransId="{8346967E-D22D-4B50-B417-554D07455EF3}"/>
    <dgm:cxn modelId="{F27E8FA6-92CC-48D7-8A54-FF7AA6462C8D}" type="presOf" srcId="{E9365980-DCEA-4298-98F4-AA8487918D51}" destId="{90DA3D13-043F-4F6E-A1E8-C7D6D63216E1}" srcOrd="0" destOrd="0" presId="urn:microsoft.com/office/officeart/2005/8/layout/vList2"/>
    <dgm:cxn modelId="{EC592139-85BF-4C5B-A2C6-096CF22D717E}" srcId="{E9365980-DCEA-4298-98F4-AA8487918D51}" destId="{81CD1186-0211-44F5-91B6-830EB9DE08F4}" srcOrd="2" destOrd="0" parTransId="{32C8E50F-DD4E-40C1-83A1-E0AC5C701E25}" sibTransId="{6188B8BD-BBC7-4DC5-8335-1C9057654157}"/>
    <dgm:cxn modelId="{9C837E3A-9954-4EAF-9809-53BDEEE42BA0}" srcId="{E9365980-DCEA-4298-98F4-AA8487918D51}" destId="{B0CE816F-531D-4FA2-B613-4F3E13A0AA9B}" srcOrd="5" destOrd="0" parTransId="{005E7C7C-9901-4EB5-B4E0-1F0CC4B5B1D2}" sibTransId="{AE822654-17C8-4E2D-8DBF-635C38179559}"/>
    <dgm:cxn modelId="{61C95AD4-AFF2-4CDA-B065-5ABC295FC044}" type="presParOf" srcId="{90DA3D13-043F-4F6E-A1E8-C7D6D63216E1}" destId="{9A7BA02D-9F10-4073-AADA-96AEA835B5D3}" srcOrd="0" destOrd="0" presId="urn:microsoft.com/office/officeart/2005/8/layout/vList2"/>
    <dgm:cxn modelId="{6E354587-58F9-4030-AEF7-135043F7F348}" type="presParOf" srcId="{90DA3D13-043F-4F6E-A1E8-C7D6D63216E1}" destId="{1BF13BD4-904A-4B13-85BF-D890701E3B09}" srcOrd="1" destOrd="0" presId="urn:microsoft.com/office/officeart/2005/8/layout/vList2"/>
    <dgm:cxn modelId="{9C8DE9F6-A36B-4E5A-85A6-3F88B077005B}" type="presParOf" srcId="{90DA3D13-043F-4F6E-A1E8-C7D6D63216E1}" destId="{A64256D7-D6EA-4A05-8FAF-3813983AB0BC}" srcOrd="2" destOrd="0" presId="urn:microsoft.com/office/officeart/2005/8/layout/vList2"/>
    <dgm:cxn modelId="{591C0471-5EBF-45CA-9BB8-9C3DF8EB06BF}" type="presParOf" srcId="{90DA3D13-043F-4F6E-A1E8-C7D6D63216E1}" destId="{129A19E1-CEBF-4EC0-B579-3D0118C72C95}" srcOrd="3" destOrd="0" presId="urn:microsoft.com/office/officeart/2005/8/layout/vList2"/>
    <dgm:cxn modelId="{30264B5B-CF71-4C6F-8CCA-A33E3C9155B1}" type="presParOf" srcId="{90DA3D13-043F-4F6E-A1E8-C7D6D63216E1}" destId="{46D071F4-A6EE-4035-B7EC-900F9EEBE54C}" srcOrd="4" destOrd="0" presId="urn:microsoft.com/office/officeart/2005/8/layout/vList2"/>
    <dgm:cxn modelId="{A7FE039C-DE76-4D1F-8AA4-D6F32FE8A2EA}" type="presParOf" srcId="{90DA3D13-043F-4F6E-A1E8-C7D6D63216E1}" destId="{F5B069D8-167A-4453-923F-63472BF6BB40}" srcOrd="5" destOrd="0" presId="urn:microsoft.com/office/officeart/2005/8/layout/vList2"/>
    <dgm:cxn modelId="{0A55A920-CD39-461C-B8CC-D3CA762C471F}" type="presParOf" srcId="{90DA3D13-043F-4F6E-A1E8-C7D6D63216E1}" destId="{112296E8-A6B3-435D-A585-8E748CDE7449}" srcOrd="6" destOrd="0" presId="urn:microsoft.com/office/officeart/2005/8/layout/vList2"/>
    <dgm:cxn modelId="{3900625E-4255-4E9F-A13D-1E339111E0B8}" type="presParOf" srcId="{90DA3D13-043F-4F6E-A1E8-C7D6D63216E1}" destId="{44AF8BC0-98D3-42E8-A01A-01215659E1BE}" srcOrd="7" destOrd="0" presId="urn:microsoft.com/office/officeart/2005/8/layout/vList2"/>
    <dgm:cxn modelId="{895F0457-8A46-4F2C-9D4B-71B5D3569536}" type="presParOf" srcId="{90DA3D13-043F-4F6E-A1E8-C7D6D63216E1}" destId="{0A46086B-F24B-47A7-8FF5-D398D0A80A59}" srcOrd="8" destOrd="0" presId="urn:microsoft.com/office/officeart/2005/8/layout/vList2"/>
    <dgm:cxn modelId="{D03414F7-94D1-4D01-9A13-78894DA491E3}" type="presParOf" srcId="{90DA3D13-043F-4F6E-A1E8-C7D6D63216E1}" destId="{7EED39E6-2CE5-4986-98A9-F32FCCF4C0C4}" srcOrd="9" destOrd="0" presId="urn:microsoft.com/office/officeart/2005/8/layout/vList2"/>
    <dgm:cxn modelId="{C70AAEA5-5CAD-44C2-9A2B-E205E05C37B4}" type="presParOf" srcId="{90DA3D13-043F-4F6E-A1E8-C7D6D63216E1}" destId="{1BD49C77-90E2-440E-BE9A-799D2AA968A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9AE91C-EE20-46D1-A929-9F5ED154166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020F8CEF-582A-4DBC-9849-473CFB6F9C57}">
      <dgm:prSet custT="1"/>
      <dgm:spPr/>
      <dgm:t>
        <a:bodyPr/>
        <a:lstStyle/>
        <a:p>
          <a:pPr rtl="0"/>
          <a:r>
            <a:rPr kumimoji="1" lang="ja-JP" altLang="en-US" sz="2400" b="1" i="0" dirty="0" smtClean="0"/>
            <a:t>導入するのに多額のコストと大量の時間が必要</a:t>
          </a:r>
          <a:endParaRPr lang="ja-JP" altLang="en-US" sz="2400" b="1" dirty="0"/>
        </a:p>
      </dgm:t>
    </dgm:pt>
    <dgm:pt modelId="{AE271D53-45C7-4741-A7A4-74E81F44C741}" type="parTrans" cxnId="{55B405BB-AAB4-4657-A2C0-431892ECB302}">
      <dgm:prSet/>
      <dgm:spPr/>
      <dgm:t>
        <a:bodyPr/>
        <a:lstStyle/>
        <a:p>
          <a:endParaRPr kumimoji="1" lang="ja-JP" altLang="en-US"/>
        </a:p>
      </dgm:t>
    </dgm:pt>
    <dgm:pt modelId="{69301909-6471-4161-86DF-3D991A1041B7}" type="sibTrans" cxnId="{55B405BB-AAB4-4657-A2C0-431892ECB302}">
      <dgm:prSet/>
      <dgm:spPr/>
      <dgm:t>
        <a:bodyPr/>
        <a:lstStyle/>
        <a:p>
          <a:endParaRPr kumimoji="1" lang="ja-JP" altLang="en-US"/>
        </a:p>
      </dgm:t>
    </dgm:pt>
    <dgm:pt modelId="{67556971-33B5-4DDE-9444-E9C1FB02EE9D}">
      <dgm:prSet custT="1"/>
      <dgm:spPr/>
      <dgm:t>
        <a:bodyPr/>
        <a:lstStyle/>
        <a:p>
          <a:pPr rtl="0"/>
          <a:r>
            <a:rPr kumimoji="1" lang="ja-JP" altLang="en-US" sz="2400" b="1" i="0" dirty="0" smtClean="0"/>
            <a:t>現在は実証研究段階</a:t>
          </a:r>
          <a:endParaRPr lang="ja-JP" altLang="en-US" sz="2400" b="1" dirty="0"/>
        </a:p>
      </dgm:t>
    </dgm:pt>
    <dgm:pt modelId="{F52F66A6-96F0-4AF3-BB75-FDACBA9E7645}" type="parTrans" cxnId="{BC92E809-694A-4D2E-A05B-151DC83DB091}">
      <dgm:prSet/>
      <dgm:spPr/>
      <dgm:t>
        <a:bodyPr/>
        <a:lstStyle/>
        <a:p>
          <a:endParaRPr kumimoji="1" lang="ja-JP" altLang="en-US"/>
        </a:p>
      </dgm:t>
    </dgm:pt>
    <dgm:pt modelId="{55F51C3C-B668-42D0-AA80-79D5EE33E42D}" type="sibTrans" cxnId="{BC92E809-694A-4D2E-A05B-151DC83DB091}">
      <dgm:prSet/>
      <dgm:spPr/>
      <dgm:t>
        <a:bodyPr/>
        <a:lstStyle/>
        <a:p>
          <a:endParaRPr kumimoji="1" lang="ja-JP" altLang="en-US"/>
        </a:p>
      </dgm:t>
    </dgm:pt>
    <dgm:pt modelId="{1A153FE1-803C-4F03-862D-4EBD881E2C2B}">
      <dgm:prSet custT="1"/>
      <dgm:spPr/>
      <dgm:t>
        <a:bodyPr/>
        <a:lstStyle/>
        <a:p>
          <a:pPr rtl="0"/>
          <a:r>
            <a:rPr kumimoji="1" lang="ja-JP" sz="2400" b="1" i="0" dirty="0" smtClean="0"/>
            <a:t>システムが複雑</a:t>
          </a:r>
          <a:r>
            <a:rPr kumimoji="1" lang="en-US" sz="2400" b="1" i="0" dirty="0" smtClean="0"/>
            <a:t>(</a:t>
          </a:r>
          <a:r>
            <a:rPr kumimoji="1" lang="ja-JP" sz="2400" b="1" i="0" dirty="0" smtClean="0"/>
            <a:t>高齢者のトラブルが起きやすい</a:t>
          </a:r>
          <a:r>
            <a:rPr kumimoji="1" lang="en-US" sz="2400" b="1" i="0" dirty="0" smtClean="0"/>
            <a:t>)</a:t>
          </a:r>
          <a:endParaRPr lang="ja-JP" sz="2400" b="1" dirty="0"/>
        </a:p>
      </dgm:t>
    </dgm:pt>
    <dgm:pt modelId="{E75FC247-6179-408C-A10B-B0B049CD3ADC}" type="parTrans" cxnId="{52AC7B32-0207-4CB6-9A9A-ECDBCF1FA6C9}">
      <dgm:prSet/>
      <dgm:spPr/>
      <dgm:t>
        <a:bodyPr/>
        <a:lstStyle/>
        <a:p>
          <a:endParaRPr kumimoji="1" lang="ja-JP" altLang="en-US"/>
        </a:p>
      </dgm:t>
    </dgm:pt>
    <dgm:pt modelId="{AECDCE20-118D-4499-A190-A47AC6732B78}" type="sibTrans" cxnId="{52AC7B32-0207-4CB6-9A9A-ECDBCF1FA6C9}">
      <dgm:prSet/>
      <dgm:spPr/>
      <dgm:t>
        <a:bodyPr/>
        <a:lstStyle/>
        <a:p>
          <a:endParaRPr kumimoji="1" lang="ja-JP" altLang="en-US"/>
        </a:p>
      </dgm:t>
    </dgm:pt>
    <dgm:pt modelId="{E74338F4-EED1-49E9-A30F-F9D6828CDF64}">
      <dgm:prSet custT="1"/>
      <dgm:spPr/>
      <dgm:t>
        <a:bodyPr/>
        <a:lstStyle/>
        <a:p>
          <a:pPr rtl="0"/>
          <a:r>
            <a:rPr kumimoji="1" lang="ja-JP" altLang="en-US" sz="2400" b="1" i="0" dirty="0" smtClean="0"/>
            <a:t>ネットワークのトラブル・ダウンに弱い</a:t>
          </a:r>
          <a:endParaRPr lang="ja-JP" altLang="en-US" sz="2400" b="1" dirty="0"/>
        </a:p>
      </dgm:t>
    </dgm:pt>
    <dgm:pt modelId="{E18EAAE6-716F-4C26-9E5A-1380C1C8FF36}" type="parTrans" cxnId="{00F1C3B2-0793-4C04-90BD-1B519BE2A6A8}">
      <dgm:prSet/>
      <dgm:spPr/>
      <dgm:t>
        <a:bodyPr/>
        <a:lstStyle/>
        <a:p>
          <a:endParaRPr kumimoji="1" lang="ja-JP" altLang="en-US"/>
        </a:p>
      </dgm:t>
    </dgm:pt>
    <dgm:pt modelId="{91A8FF70-9C7E-4DE1-852D-7BC328F75464}" type="sibTrans" cxnId="{00F1C3B2-0793-4C04-90BD-1B519BE2A6A8}">
      <dgm:prSet/>
      <dgm:spPr/>
      <dgm:t>
        <a:bodyPr/>
        <a:lstStyle/>
        <a:p>
          <a:endParaRPr kumimoji="1" lang="ja-JP" altLang="en-US"/>
        </a:p>
      </dgm:t>
    </dgm:pt>
    <dgm:pt modelId="{60014ADD-B6A6-41EB-A295-88175F4E6DD0}">
      <dgm:prSet custT="1"/>
      <dgm:spPr/>
      <dgm:t>
        <a:bodyPr/>
        <a:lstStyle/>
        <a:p>
          <a:pPr rtl="0"/>
          <a:r>
            <a:rPr kumimoji="1" lang="ja-JP" altLang="en-US" sz="2400" b="1" i="0" dirty="0" smtClean="0"/>
            <a:t>住民全員が環境に興味があるわけではない</a:t>
          </a:r>
          <a:endParaRPr lang="ja-JP" altLang="en-US" sz="2400" b="1" dirty="0"/>
        </a:p>
      </dgm:t>
    </dgm:pt>
    <dgm:pt modelId="{42121882-F843-4D12-BA0F-BEC47F3CEC93}" type="parTrans" cxnId="{714CB42B-6F7D-4589-81F3-4ACA3D0937FE}">
      <dgm:prSet/>
      <dgm:spPr/>
      <dgm:t>
        <a:bodyPr/>
        <a:lstStyle/>
        <a:p>
          <a:endParaRPr kumimoji="1" lang="ja-JP" altLang="en-US"/>
        </a:p>
      </dgm:t>
    </dgm:pt>
    <dgm:pt modelId="{CB9611AD-96DE-4769-8BAE-41224F0270C8}" type="sibTrans" cxnId="{714CB42B-6F7D-4589-81F3-4ACA3D0937FE}">
      <dgm:prSet/>
      <dgm:spPr/>
      <dgm:t>
        <a:bodyPr/>
        <a:lstStyle/>
        <a:p>
          <a:endParaRPr kumimoji="1" lang="ja-JP" altLang="en-US"/>
        </a:p>
      </dgm:t>
    </dgm:pt>
    <dgm:pt modelId="{24F88FB8-E3E5-4FE3-A20F-21F01F84D81B}" type="pres">
      <dgm:prSet presAssocID="{2F9AE91C-EE20-46D1-A929-9F5ED1541667}" presName="linear" presStyleCnt="0">
        <dgm:presLayoutVars>
          <dgm:animLvl val="lvl"/>
          <dgm:resizeHandles val="exact"/>
        </dgm:presLayoutVars>
      </dgm:prSet>
      <dgm:spPr/>
      <dgm:t>
        <a:bodyPr/>
        <a:lstStyle/>
        <a:p>
          <a:endParaRPr kumimoji="1" lang="ja-JP" altLang="en-US"/>
        </a:p>
      </dgm:t>
    </dgm:pt>
    <dgm:pt modelId="{7AE2748D-D940-4DC1-9962-AFAE0A404494}" type="pres">
      <dgm:prSet presAssocID="{020F8CEF-582A-4DBC-9849-473CFB6F9C57}" presName="parentText" presStyleLbl="node1" presStyleIdx="0" presStyleCnt="5" custScaleY="55065">
        <dgm:presLayoutVars>
          <dgm:chMax val="0"/>
          <dgm:bulletEnabled val="1"/>
        </dgm:presLayoutVars>
      </dgm:prSet>
      <dgm:spPr/>
      <dgm:t>
        <a:bodyPr/>
        <a:lstStyle/>
        <a:p>
          <a:endParaRPr kumimoji="1" lang="ja-JP" altLang="en-US"/>
        </a:p>
      </dgm:t>
    </dgm:pt>
    <dgm:pt modelId="{83EA4D76-4F7F-4937-AA35-0B0418777B31}" type="pres">
      <dgm:prSet presAssocID="{69301909-6471-4161-86DF-3D991A1041B7}" presName="spacer" presStyleCnt="0"/>
      <dgm:spPr/>
      <dgm:t>
        <a:bodyPr/>
        <a:lstStyle/>
        <a:p>
          <a:endParaRPr kumimoji="1" lang="ja-JP" altLang="en-US"/>
        </a:p>
      </dgm:t>
    </dgm:pt>
    <dgm:pt modelId="{2185359C-9DD2-43CD-9D7A-B26B2515751E}" type="pres">
      <dgm:prSet presAssocID="{67556971-33B5-4DDE-9444-E9C1FB02EE9D}" presName="parentText" presStyleLbl="node1" presStyleIdx="1" presStyleCnt="5" custScaleY="48446">
        <dgm:presLayoutVars>
          <dgm:chMax val="0"/>
          <dgm:bulletEnabled val="1"/>
        </dgm:presLayoutVars>
      </dgm:prSet>
      <dgm:spPr/>
      <dgm:t>
        <a:bodyPr/>
        <a:lstStyle/>
        <a:p>
          <a:endParaRPr kumimoji="1" lang="ja-JP" altLang="en-US"/>
        </a:p>
      </dgm:t>
    </dgm:pt>
    <dgm:pt modelId="{B973C0CB-2CAA-402D-A94B-B89638467113}" type="pres">
      <dgm:prSet presAssocID="{55F51C3C-B668-42D0-AA80-79D5EE33E42D}" presName="spacer" presStyleCnt="0"/>
      <dgm:spPr/>
      <dgm:t>
        <a:bodyPr/>
        <a:lstStyle/>
        <a:p>
          <a:endParaRPr kumimoji="1" lang="ja-JP" altLang="en-US"/>
        </a:p>
      </dgm:t>
    </dgm:pt>
    <dgm:pt modelId="{5B484911-DD2C-4962-B246-CCE4EBEF4FFA}" type="pres">
      <dgm:prSet presAssocID="{1A153FE1-803C-4F03-862D-4EBD881E2C2B}" presName="parentText" presStyleLbl="node1" presStyleIdx="2" presStyleCnt="5" custScaleY="51365">
        <dgm:presLayoutVars>
          <dgm:chMax val="0"/>
          <dgm:bulletEnabled val="1"/>
        </dgm:presLayoutVars>
      </dgm:prSet>
      <dgm:spPr/>
      <dgm:t>
        <a:bodyPr/>
        <a:lstStyle/>
        <a:p>
          <a:endParaRPr kumimoji="1" lang="ja-JP" altLang="en-US"/>
        </a:p>
      </dgm:t>
    </dgm:pt>
    <dgm:pt modelId="{FE763685-9359-4F39-AF07-E3AA1856E6B4}" type="pres">
      <dgm:prSet presAssocID="{AECDCE20-118D-4499-A190-A47AC6732B78}" presName="spacer" presStyleCnt="0"/>
      <dgm:spPr/>
      <dgm:t>
        <a:bodyPr/>
        <a:lstStyle/>
        <a:p>
          <a:endParaRPr kumimoji="1" lang="ja-JP" altLang="en-US"/>
        </a:p>
      </dgm:t>
    </dgm:pt>
    <dgm:pt modelId="{967B271B-6DCD-4534-9A0B-5843B6234A5D}" type="pres">
      <dgm:prSet presAssocID="{E74338F4-EED1-49E9-A30F-F9D6828CDF64}" presName="parentText" presStyleLbl="node1" presStyleIdx="3" presStyleCnt="5" custScaleY="54874">
        <dgm:presLayoutVars>
          <dgm:chMax val="0"/>
          <dgm:bulletEnabled val="1"/>
        </dgm:presLayoutVars>
      </dgm:prSet>
      <dgm:spPr/>
      <dgm:t>
        <a:bodyPr/>
        <a:lstStyle/>
        <a:p>
          <a:endParaRPr kumimoji="1" lang="ja-JP" altLang="en-US"/>
        </a:p>
      </dgm:t>
    </dgm:pt>
    <dgm:pt modelId="{47D9CBB4-68BB-4B2D-93FD-3FA43027A591}" type="pres">
      <dgm:prSet presAssocID="{91A8FF70-9C7E-4DE1-852D-7BC328F75464}" presName="spacer" presStyleCnt="0"/>
      <dgm:spPr/>
      <dgm:t>
        <a:bodyPr/>
        <a:lstStyle/>
        <a:p>
          <a:endParaRPr kumimoji="1" lang="ja-JP" altLang="en-US"/>
        </a:p>
      </dgm:t>
    </dgm:pt>
    <dgm:pt modelId="{79EED733-9DF4-46DE-AF15-8B2E17F6E7F7}" type="pres">
      <dgm:prSet presAssocID="{60014ADD-B6A6-41EB-A295-88175F4E6DD0}" presName="parentText" presStyleLbl="node1" presStyleIdx="4" presStyleCnt="5" custScaleY="52439">
        <dgm:presLayoutVars>
          <dgm:chMax val="0"/>
          <dgm:bulletEnabled val="1"/>
        </dgm:presLayoutVars>
      </dgm:prSet>
      <dgm:spPr/>
      <dgm:t>
        <a:bodyPr/>
        <a:lstStyle/>
        <a:p>
          <a:endParaRPr kumimoji="1" lang="ja-JP" altLang="en-US"/>
        </a:p>
      </dgm:t>
    </dgm:pt>
  </dgm:ptLst>
  <dgm:cxnLst>
    <dgm:cxn modelId="{BC92E809-694A-4D2E-A05B-151DC83DB091}" srcId="{2F9AE91C-EE20-46D1-A929-9F5ED1541667}" destId="{67556971-33B5-4DDE-9444-E9C1FB02EE9D}" srcOrd="1" destOrd="0" parTransId="{F52F66A6-96F0-4AF3-BB75-FDACBA9E7645}" sibTransId="{55F51C3C-B668-42D0-AA80-79D5EE33E42D}"/>
    <dgm:cxn modelId="{55B405BB-AAB4-4657-A2C0-431892ECB302}" srcId="{2F9AE91C-EE20-46D1-A929-9F5ED1541667}" destId="{020F8CEF-582A-4DBC-9849-473CFB6F9C57}" srcOrd="0" destOrd="0" parTransId="{AE271D53-45C7-4741-A7A4-74E81F44C741}" sibTransId="{69301909-6471-4161-86DF-3D991A1041B7}"/>
    <dgm:cxn modelId="{FF51FE4D-FE4A-4758-9AB0-B0889BF98CF1}" type="presOf" srcId="{1A153FE1-803C-4F03-862D-4EBD881E2C2B}" destId="{5B484911-DD2C-4962-B246-CCE4EBEF4FFA}" srcOrd="0" destOrd="0" presId="urn:microsoft.com/office/officeart/2005/8/layout/vList2"/>
    <dgm:cxn modelId="{5F96F386-824F-4E12-9555-0AC26700DF25}" type="presOf" srcId="{E74338F4-EED1-49E9-A30F-F9D6828CDF64}" destId="{967B271B-6DCD-4534-9A0B-5843B6234A5D}" srcOrd="0" destOrd="0" presId="urn:microsoft.com/office/officeart/2005/8/layout/vList2"/>
    <dgm:cxn modelId="{52AC7B32-0207-4CB6-9A9A-ECDBCF1FA6C9}" srcId="{2F9AE91C-EE20-46D1-A929-9F5ED1541667}" destId="{1A153FE1-803C-4F03-862D-4EBD881E2C2B}" srcOrd="2" destOrd="0" parTransId="{E75FC247-6179-408C-A10B-B0B049CD3ADC}" sibTransId="{AECDCE20-118D-4499-A190-A47AC6732B78}"/>
    <dgm:cxn modelId="{0EA63D3D-39B8-4C89-93E9-FA91496B5B00}" type="presOf" srcId="{2F9AE91C-EE20-46D1-A929-9F5ED1541667}" destId="{24F88FB8-E3E5-4FE3-A20F-21F01F84D81B}" srcOrd="0" destOrd="0" presId="urn:microsoft.com/office/officeart/2005/8/layout/vList2"/>
    <dgm:cxn modelId="{00F1C3B2-0793-4C04-90BD-1B519BE2A6A8}" srcId="{2F9AE91C-EE20-46D1-A929-9F5ED1541667}" destId="{E74338F4-EED1-49E9-A30F-F9D6828CDF64}" srcOrd="3" destOrd="0" parTransId="{E18EAAE6-716F-4C26-9E5A-1380C1C8FF36}" sibTransId="{91A8FF70-9C7E-4DE1-852D-7BC328F75464}"/>
    <dgm:cxn modelId="{714CB42B-6F7D-4589-81F3-4ACA3D0937FE}" srcId="{2F9AE91C-EE20-46D1-A929-9F5ED1541667}" destId="{60014ADD-B6A6-41EB-A295-88175F4E6DD0}" srcOrd="4" destOrd="0" parTransId="{42121882-F843-4D12-BA0F-BEC47F3CEC93}" sibTransId="{CB9611AD-96DE-4769-8BAE-41224F0270C8}"/>
    <dgm:cxn modelId="{E19581F6-CCBC-4478-B8FE-E586D54330ED}" type="presOf" srcId="{67556971-33B5-4DDE-9444-E9C1FB02EE9D}" destId="{2185359C-9DD2-43CD-9D7A-B26B2515751E}" srcOrd="0" destOrd="0" presId="urn:microsoft.com/office/officeart/2005/8/layout/vList2"/>
    <dgm:cxn modelId="{1AA1E437-7313-4ADB-A865-A8E41DB4CB5C}" type="presOf" srcId="{020F8CEF-582A-4DBC-9849-473CFB6F9C57}" destId="{7AE2748D-D940-4DC1-9962-AFAE0A404494}" srcOrd="0" destOrd="0" presId="urn:microsoft.com/office/officeart/2005/8/layout/vList2"/>
    <dgm:cxn modelId="{1F9CF91F-8936-4018-B7DA-149A840F3EBD}" type="presOf" srcId="{60014ADD-B6A6-41EB-A295-88175F4E6DD0}" destId="{79EED733-9DF4-46DE-AF15-8B2E17F6E7F7}" srcOrd="0" destOrd="0" presId="urn:microsoft.com/office/officeart/2005/8/layout/vList2"/>
    <dgm:cxn modelId="{70DDF5C1-F11B-4E9A-AE93-D1349EB7FA15}" type="presParOf" srcId="{24F88FB8-E3E5-4FE3-A20F-21F01F84D81B}" destId="{7AE2748D-D940-4DC1-9962-AFAE0A404494}" srcOrd="0" destOrd="0" presId="urn:microsoft.com/office/officeart/2005/8/layout/vList2"/>
    <dgm:cxn modelId="{93B11A10-36EF-49CC-AA5C-848E82F93000}" type="presParOf" srcId="{24F88FB8-E3E5-4FE3-A20F-21F01F84D81B}" destId="{83EA4D76-4F7F-4937-AA35-0B0418777B31}" srcOrd="1" destOrd="0" presId="urn:microsoft.com/office/officeart/2005/8/layout/vList2"/>
    <dgm:cxn modelId="{4979258F-D0A5-4269-B1E7-1C65A07E910E}" type="presParOf" srcId="{24F88FB8-E3E5-4FE3-A20F-21F01F84D81B}" destId="{2185359C-9DD2-43CD-9D7A-B26B2515751E}" srcOrd="2" destOrd="0" presId="urn:microsoft.com/office/officeart/2005/8/layout/vList2"/>
    <dgm:cxn modelId="{9673B03B-D342-468E-A4F0-B334EFA86A7B}" type="presParOf" srcId="{24F88FB8-E3E5-4FE3-A20F-21F01F84D81B}" destId="{B973C0CB-2CAA-402D-A94B-B89638467113}" srcOrd="3" destOrd="0" presId="urn:microsoft.com/office/officeart/2005/8/layout/vList2"/>
    <dgm:cxn modelId="{CD133C2B-7AD6-4F90-A37C-D45E13B0F4D9}" type="presParOf" srcId="{24F88FB8-E3E5-4FE3-A20F-21F01F84D81B}" destId="{5B484911-DD2C-4962-B246-CCE4EBEF4FFA}" srcOrd="4" destOrd="0" presId="urn:microsoft.com/office/officeart/2005/8/layout/vList2"/>
    <dgm:cxn modelId="{516FD2C6-59D6-4073-B2E8-747D07271B6D}" type="presParOf" srcId="{24F88FB8-E3E5-4FE3-A20F-21F01F84D81B}" destId="{FE763685-9359-4F39-AF07-E3AA1856E6B4}" srcOrd="5" destOrd="0" presId="urn:microsoft.com/office/officeart/2005/8/layout/vList2"/>
    <dgm:cxn modelId="{CA16542F-F4D8-4A8E-901D-89383CE797BE}" type="presParOf" srcId="{24F88FB8-E3E5-4FE3-A20F-21F01F84D81B}" destId="{967B271B-6DCD-4534-9A0B-5843B6234A5D}" srcOrd="6" destOrd="0" presId="urn:microsoft.com/office/officeart/2005/8/layout/vList2"/>
    <dgm:cxn modelId="{7AF1793A-73F2-4F43-83C7-C1E579E5E64C}" type="presParOf" srcId="{24F88FB8-E3E5-4FE3-A20F-21F01F84D81B}" destId="{47D9CBB4-68BB-4B2D-93FD-3FA43027A591}" srcOrd="7" destOrd="0" presId="urn:microsoft.com/office/officeart/2005/8/layout/vList2"/>
    <dgm:cxn modelId="{685D0814-BB7A-4305-B63E-30A10E1179AE}" type="presParOf" srcId="{24F88FB8-E3E5-4FE3-A20F-21F01F84D81B}" destId="{79EED733-9DF4-46DE-AF15-8B2E17F6E7F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4B6208-BD1D-46DE-83A3-A5D2331A54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CE9A1882-CC3B-4477-B43C-96B63D8E8BA9}">
      <dgm:prSet custT="1"/>
      <dgm:spPr/>
      <dgm:t>
        <a:bodyPr/>
        <a:lstStyle/>
        <a:p>
          <a:pPr rtl="0"/>
          <a:r>
            <a:rPr kumimoji="1" lang="ja-JP" altLang="en-US" sz="3200" b="1" dirty="0" smtClean="0"/>
            <a:t>⼀般的な課題</a:t>
          </a:r>
          <a:endParaRPr lang="ja-JP" altLang="en-US" sz="3200" b="1" dirty="0"/>
        </a:p>
      </dgm:t>
    </dgm:pt>
    <dgm:pt modelId="{F4B35C49-C70E-4950-A6EE-D90ED53779CB}" type="parTrans" cxnId="{B59F1FD5-459A-4BFA-B606-56DD89940B22}">
      <dgm:prSet/>
      <dgm:spPr/>
      <dgm:t>
        <a:bodyPr/>
        <a:lstStyle/>
        <a:p>
          <a:endParaRPr kumimoji="1" lang="ja-JP" altLang="en-US"/>
        </a:p>
      </dgm:t>
    </dgm:pt>
    <dgm:pt modelId="{E161D97C-9FAF-4F12-B16D-2D60CA1C70B5}" type="sibTrans" cxnId="{B59F1FD5-459A-4BFA-B606-56DD89940B22}">
      <dgm:prSet/>
      <dgm:spPr/>
      <dgm:t>
        <a:bodyPr/>
        <a:lstStyle/>
        <a:p>
          <a:endParaRPr kumimoji="1" lang="ja-JP" altLang="en-US"/>
        </a:p>
      </dgm:t>
    </dgm:pt>
    <dgm:pt modelId="{C25FD51C-8DC6-45EE-B732-7711F1780373}">
      <dgm:prSet custT="1"/>
      <dgm:spPr/>
      <dgm:t>
        <a:bodyPr/>
        <a:lstStyle/>
        <a:p>
          <a:pPr rtl="0"/>
          <a:r>
            <a:rPr kumimoji="1" lang="ja-JP" altLang="en-US" sz="2400" dirty="0" smtClean="0"/>
            <a:t>初期費⽤の捻出・確保</a:t>
          </a:r>
          <a:endParaRPr lang="ja-JP" altLang="en-US" sz="2400" dirty="0"/>
        </a:p>
      </dgm:t>
    </dgm:pt>
    <dgm:pt modelId="{8780D0C8-FF73-4F1A-96C9-99A8DFAD26AC}" type="parTrans" cxnId="{C05F2580-4114-4B48-8DF8-53BCCEF833DB}">
      <dgm:prSet/>
      <dgm:spPr/>
      <dgm:t>
        <a:bodyPr/>
        <a:lstStyle/>
        <a:p>
          <a:endParaRPr kumimoji="1" lang="ja-JP" altLang="en-US"/>
        </a:p>
      </dgm:t>
    </dgm:pt>
    <dgm:pt modelId="{EA91CD3F-0A1C-454A-8706-0367B7A03AB4}" type="sibTrans" cxnId="{C05F2580-4114-4B48-8DF8-53BCCEF833DB}">
      <dgm:prSet/>
      <dgm:spPr/>
      <dgm:t>
        <a:bodyPr/>
        <a:lstStyle/>
        <a:p>
          <a:endParaRPr kumimoji="1" lang="ja-JP" altLang="en-US"/>
        </a:p>
      </dgm:t>
    </dgm:pt>
    <dgm:pt modelId="{11BA92AB-D39A-4160-A2B0-F250A469355F}">
      <dgm:prSet custT="1"/>
      <dgm:spPr/>
      <dgm:t>
        <a:bodyPr/>
        <a:lstStyle/>
        <a:p>
          <a:pPr rtl="0"/>
          <a:r>
            <a:rPr kumimoji="1" lang="ja-JP" sz="2400" dirty="0" smtClean="0"/>
            <a:t>住⺠・コミュニティの参画</a:t>
          </a:r>
          <a:r>
            <a:rPr kumimoji="1" lang="ja-JP" altLang="en-US" sz="2400" dirty="0" smtClean="0"/>
            <a:t>（</a:t>
          </a:r>
          <a:r>
            <a:rPr kumimoji="1" lang="en-US" sz="2400" dirty="0" smtClean="0">
              <a:latin typeface="+mn-ea"/>
              <a:ea typeface="+mn-ea"/>
            </a:rPr>
            <a:t>PPP</a:t>
          </a:r>
          <a:r>
            <a:rPr kumimoji="1" lang="ja-JP" sz="2400" dirty="0" smtClean="0">
              <a:latin typeface="+mn-ea"/>
              <a:ea typeface="+mn-ea"/>
            </a:rPr>
            <a:t>エコシステム形成</a:t>
          </a:r>
          <a:r>
            <a:rPr kumimoji="1" lang="ja-JP" altLang="en-US" sz="2400" dirty="0" smtClean="0">
              <a:latin typeface="+mn-ea"/>
              <a:ea typeface="+mn-ea"/>
            </a:rPr>
            <a:t>）</a:t>
          </a:r>
          <a:endParaRPr lang="ja-JP" sz="2400" dirty="0">
            <a:latin typeface="+mn-ea"/>
            <a:ea typeface="+mn-ea"/>
          </a:endParaRPr>
        </a:p>
      </dgm:t>
    </dgm:pt>
    <dgm:pt modelId="{485B7333-64A4-4F44-B122-55185AEA4BD4}" type="parTrans" cxnId="{00F40669-F176-4470-9F48-71C41CF66A2A}">
      <dgm:prSet/>
      <dgm:spPr/>
      <dgm:t>
        <a:bodyPr/>
        <a:lstStyle/>
        <a:p>
          <a:endParaRPr kumimoji="1" lang="ja-JP" altLang="en-US"/>
        </a:p>
      </dgm:t>
    </dgm:pt>
    <dgm:pt modelId="{CF84E36F-B9A5-463F-B7D4-B3411571F4FE}" type="sibTrans" cxnId="{00F40669-F176-4470-9F48-71C41CF66A2A}">
      <dgm:prSet/>
      <dgm:spPr/>
      <dgm:t>
        <a:bodyPr/>
        <a:lstStyle/>
        <a:p>
          <a:endParaRPr kumimoji="1" lang="ja-JP" altLang="en-US"/>
        </a:p>
      </dgm:t>
    </dgm:pt>
    <dgm:pt modelId="{2CA324BC-A581-4C50-8215-84F571BE7B82}">
      <dgm:prSet custT="1"/>
      <dgm:spPr/>
      <dgm:t>
        <a:bodyPr/>
        <a:lstStyle/>
        <a:p>
          <a:pPr rtl="0"/>
          <a:r>
            <a:rPr kumimoji="1" lang="ja-JP" altLang="en-US" sz="2400" dirty="0" smtClean="0"/>
            <a:t>計画段階におけるスマートシティ施策がもたらす具体的な効果・メリットの整理</a:t>
          </a:r>
          <a:endParaRPr lang="ja-JP" altLang="en-US" sz="2400" dirty="0"/>
        </a:p>
      </dgm:t>
    </dgm:pt>
    <dgm:pt modelId="{0E98BCC8-AA88-4DFC-94E3-AD403B3F89F2}" type="parTrans" cxnId="{C6328E41-5313-4BDD-A42A-02A65661A910}">
      <dgm:prSet/>
      <dgm:spPr/>
      <dgm:t>
        <a:bodyPr/>
        <a:lstStyle/>
        <a:p>
          <a:endParaRPr kumimoji="1" lang="ja-JP" altLang="en-US"/>
        </a:p>
      </dgm:t>
    </dgm:pt>
    <dgm:pt modelId="{FB5C449C-9156-465F-8AE4-92BEBB7CA38B}" type="sibTrans" cxnId="{C6328E41-5313-4BDD-A42A-02A65661A910}">
      <dgm:prSet/>
      <dgm:spPr/>
      <dgm:t>
        <a:bodyPr/>
        <a:lstStyle/>
        <a:p>
          <a:endParaRPr kumimoji="1" lang="ja-JP" altLang="en-US"/>
        </a:p>
      </dgm:t>
    </dgm:pt>
    <dgm:pt modelId="{0EB97B49-0CDC-4B01-B723-E9AF183F2E30}">
      <dgm:prSet custT="1"/>
      <dgm:spPr/>
      <dgm:t>
        <a:bodyPr/>
        <a:lstStyle/>
        <a:p>
          <a:pPr rtl="0"/>
          <a:r>
            <a:rPr kumimoji="1" lang="ja-JP" altLang="en-US" sz="3200" b="1" dirty="0" smtClean="0"/>
            <a:t>⾏政に内在する課題</a:t>
          </a:r>
          <a:endParaRPr lang="ja-JP" altLang="en-US" sz="3200" b="1" dirty="0"/>
        </a:p>
      </dgm:t>
    </dgm:pt>
    <dgm:pt modelId="{9F211DB7-BA4F-4CCB-80F2-D5E48E5E4F57}" type="parTrans" cxnId="{E2B27B39-CA81-4C01-8FBF-0044131B5531}">
      <dgm:prSet/>
      <dgm:spPr/>
      <dgm:t>
        <a:bodyPr/>
        <a:lstStyle/>
        <a:p>
          <a:endParaRPr kumimoji="1" lang="ja-JP" altLang="en-US"/>
        </a:p>
      </dgm:t>
    </dgm:pt>
    <dgm:pt modelId="{4B23B5D9-AB31-423F-8CBA-711E858F33CE}" type="sibTrans" cxnId="{E2B27B39-CA81-4C01-8FBF-0044131B5531}">
      <dgm:prSet/>
      <dgm:spPr/>
      <dgm:t>
        <a:bodyPr/>
        <a:lstStyle/>
        <a:p>
          <a:endParaRPr kumimoji="1" lang="ja-JP" altLang="en-US"/>
        </a:p>
      </dgm:t>
    </dgm:pt>
    <dgm:pt modelId="{D81C145C-8E0B-4A39-867B-DB85E0FFB04F}">
      <dgm:prSet custT="1"/>
      <dgm:spPr/>
      <dgm:t>
        <a:bodyPr/>
        <a:lstStyle/>
        <a:p>
          <a:pPr rtl="0"/>
          <a:r>
            <a:rPr kumimoji="1" lang="ja-JP" altLang="en-US" sz="2400" dirty="0" smtClean="0"/>
            <a:t>初期費⽤の捻出・確保</a:t>
          </a:r>
          <a:endParaRPr lang="ja-JP" altLang="en-US" sz="2400" dirty="0"/>
        </a:p>
      </dgm:t>
    </dgm:pt>
    <dgm:pt modelId="{7403B566-0F90-468E-9F6F-46CF48DD44AB}" type="parTrans" cxnId="{1F33593D-E51A-4D1B-B666-167DA3439F87}">
      <dgm:prSet/>
      <dgm:spPr/>
      <dgm:t>
        <a:bodyPr/>
        <a:lstStyle/>
        <a:p>
          <a:endParaRPr kumimoji="1" lang="ja-JP" altLang="en-US"/>
        </a:p>
      </dgm:t>
    </dgm:pt>
    <dgm:pt modelId="{ECDB9C32-6ADD-4100-8058-20A2009B03CD}" type="sibTrans" cxnId="{1F33593D-E51A-4D1B-B666-167DA3439F87}">
      <dgm:prSet/>
      <dgm:spPr/>
      <dgm:t>
        <a:bodyPr/>
        <a:lstStyle/>
        <a:p>
          <a:endParaRPr kumimoji="1" lang="ja-JP" altLang="en-US"/>
        </a:p>
      </dgm:t>
    </dgm:pt>
    <dgm:pt modelId="{3A40C267-4247-4FC5-B860-37965319B682}">
      <dgm:prSet custT="1"/>
      <dgm:spPr/>
      <dgm:t>
        <a:bodyPr/>
        <a:lstStyle/>
        <a:p>
          <a:pPr rtl="0"/>
          <a:r>
            <a:rPr kumimoji="1" lang="ja-JP" altLang="en-US" sz="2400" dirty="0" smtClean="0"/>
            <a:t>業務の縦割り、困難な部⾨間連携</a:t>
          </a:r>
          <a:endParaRPr lang="ja-JP" altLang="en-US" sz="2400" dirty="0"/>
        </a:p>
      </dgm:t>
    </dgm:pt>
    <dgm:pt modelId="{E6C91BA4-17C0-4BF2-B064-897A8908F7DC}" type="parTrans" cxnId="{8C8BFA98-4823-4230-9A96-99E58E4857C5}">
      <dgm:prSet/>
      <dgm:spPr/>
      <dgm:t>
        <a:bodyPr/>
        <a:lstStyle/>
        <a:p>
          <a:endParaRPr kumimoji="1" lang="ja-JP" altLang="en-US"/>
        </a:p>
      </dgm:t>
    </dgm:pt>
    <dgm:pt modelId="{58F42C9A-288D-40DB-8F01-6636B3B9BFB3}" type="sibTrans" cxnId="{8C8BFA98-4823-4230-9A96-99E58E4857C5}">
      <dgm:prSet/>
      <dgm:spPr/>
      <dgm:t>
        <a:bodyPr/>
        <a:lstStyle/>
        <a:p>
          <a:endParaRPr kumimoji="1" lang="ja-JP" altLang="en-US"/>
        </a:p>
      </dgm:t>
    </dgm:pt>
    <dgm:pt modelId="{E6E94D1E-7473-4A1F-A97E-D34142045D1B}">
      <dgm:prSet custT="1"/>
      <dgm:spPr/>
      <dgm:t>
        <a:bodyPr/>
        <a:lstStyle/>
        <a:p>
          <a:pPr rtl="0"/>
          <a:r>
            <a:rPr kumimoji="1" lang="ja-JP" altLang="en-US" sz="2400" dirty="0" smtClean="0"/>
            <a:t>全体における優先度</a:t>
          </a:r>
          <a:endParaRPr lang="ja-JP" altLang="en-US" sz="2400" dirty="0"/>
        </a:p>
      </dgm:t>
    </dgm:pt>
    <dgm:pt modelId="{1DF72E87-0D74-4CE1-A17A-B053EBD45AFB}" type="parTrans" cxnId="{CED9D78A-4B2D-412D-8EDF-9EE122EEA49B}">
      <dgm:prSet/>
      <dgm:spPr/>
      <dgm:t>
        <a:bodyPr/>
        <a:lstStyle/>
        <a:p>
          <a:endParaRPr kumimoji="1" lang="ja-JP" altLang="en-US"/>
        </a:p>
      </dgm:t>
    </dgm:pt>
    <dgm:pt modelId="{5F69461B-E2A5-4B65-BB7D-56424DC05285}" type="sibTrans" cxnId="{CED9D78A-4B2D-412D-8EDF-9EE122EEA49B}">
      <dgm:prSet/>
      <dgm:spPr/>
      <dgm:t>
        <a:bodyPr/>
        <a:lstStyle/>
        <a:p>
          <a:endParaRPr kumimoji="1" lang="ja-JP" altLang="en-US"/>
        </a:p>
      </dgm:t>
    </dgm:pt>
    <dgm:pt modelId="{B1BFB4C8-8994-4C74-A767-CA3814012711}" type="pres">
      <dgm:prSet presAssocID="{B24B6208-BD1D-46DE-83A3-A5D2331A5400}" presName="linear" presStyleCnt="0">
        <dgm:presLayoutVars>
          <dgm:animLvl val="lvl"/>
          <dgm:resizeHandles val="exact"/>
        </dgm:presLayoutVars>
      </dgm:prSet>
      <dgm:spPr/>
      <dgm:t>
        <a:bodyPr/>
        <a:lstStyle/>
        <a:p>
          <a:endParaRPr kumimoji="1" lang="ja-JP" altLang="en-US"/>
        </a:p>
      </dgm:t>
    </dgm:pt>
    <dgm:pt modelId="{68EF863D-EF5C-408C-9807-C39346964748}" type="pres">
      <dgm:prSet presAssocID="{CE9A1882-CC3B-4477-B43C-96B63D8E8BA9}" presName="parentText" presStyleLbl="node1" presStyleIdx="0" presStyleCnt="2" custScaleY="65669">
        <dgm:presLayoutVars>
          <dgm:chMax val="0"/>
          <dgm:bulletEnabled val="1"/>
        </dgm:presLayoutVars>
      </dgm:prSet>
      <dgm:spPr/>
      <dgm:t>
        <a:bodyPr/>
        <a:lstStyle/>
        <a:p>
          <a:endParaRPr kumimoji="1" lang="ja-JP" altLang="en-US"/>
        </a:p>
      </dgm:t>
    </dgm:pt>
    <dgm:pt modelId="{2746D713-84A9-414F-B0CB-196BFBB21872}" type="pres">
      <dgm:prSet presAssocID="{CE9A1882-CC3B-4477-B43C-96B63D8E8BA9}" presName="childText" presStyleLbl="revTx" presStyleIdx="0" presStyleCnt="2">
        <dgm:presLayoutVars>
          <dgm:bulletEnabled val="1"/>
        </dgm:presLayoutVars>
      </dgm:prSet>
      <dgm:spPr/>
      <dgm:t>
        <a:bodyPr/>
        <a:lstStyle/>
        <a:p>
          <a:endParaRPr kumimoji="1" lang="ja-JP" altLang="en-US"/>
        </a:p>
      </dgm:t>
    </dgm:pt>
    <dgm:pt modelId="{DB7366FC-4871-4F78-8236-03EC69069210}" type="pres">
      <dgm:prSet presAssocID="{0EB97B49-0CDC-4B01-B723-E9AF183F2E30}" presName="parentText" presStyleLbl="node1" presStyleIdx="1" presStyleCnt="2" custScaleY="70766">
        <dgm:presLayoutVars>
          <dgm:chMax val="0"/>
          <dgm:bulletEnabled val="1"/>
        </dgm:presLayoutVars>
      </dgm:prSet>
      <dgm:spPr/>
      <dgm:t>
        <a:bodyPr/>
        <a:lstStyle/>
        <a:p>
          <a:endParaRPr kumimoji="1" lang="ja-JP" altLang="en-US"/>
        </a:p>
      </dgm:t>
    </dgm:pt>
    <dgm:pt modelId="{6B947A2D-9881-400B-A408-EFADA94D64BD}" type="pres">
      <dgm:prSet presAssocID="{0EB97B49-0CDC-4B01-B723-E9AF183F2E30}" presName="childText" presStyleLbl="revTx" presStyleIdx="1" presStyleCnt="2">
        <dgm:presLayoutVars>
          <dgm:bulletEnabled val="1"/>
        </dgm:presLayoutVars>
      </dgm:prSet>
      <dgm:spPr/>
      <dgm:t>
        <a:bodyPr/>
        <a:lstStyle/>
        <a:p>
          <a:endParaRPr kumimoji="1" lang="ja-JP" altLang="en-US"/>
        </a:p>
      </dgm:t>
    </dgm:pt>
  </dgm:ptLst>
  <dgm:cxnLst>
    <dgm:cxn modelId="{F2010B6A-0519-48FD-AF32-C34BCF157B8B}" type="presOf" srcId="{E6E94D1E-7473-4A1F-A97E-D34142045D1B}" destId="{6B947A2D-9881-400B-A408-EFADA94D64BD}" srcOrd="0" destOrd="2" presId="urn:microsoft.com/office/officeart/2005/8/layout/vList2"/>
    <dgm:cxn modelId="{CED9D78A-4B2D-412D-8EDF-9EE122EEA49B}" srcId="{0EB97B49-0CDC-4B01-B723-E9AF183F2E30}" destId="{E6E94D1E-7473-4A1F-A97E-D34142045D1B}" srcOrd="2" destOrd="0" parTransId="{1DF72E87-0D74-4CE1-A17A-B053EBD45AFB}" sibTransId="{5F69461B-E2A5-4B65-BB7D-56424DC05285}"/>
    <dgm:cxn modelId="{E2B27B39-CA81-4C01-8FBF-0044131B5531}" srcId="{B24B6208-BD1D-46DE-83A3-A5D2331A5400}" destId="{0EB97B49-0CDC-4B01-B723-E9AF183F2E30}" srcOrd="1" destOrd="0" parTransId="{9F211DB7-BA4F-4CCB-80F2-D5E48E5E4F57}" sibTransId="{4B23B5D9-AB31-423F-8CBA-711E858F33CE}"/>
    <dgm:cxn modelId="{9FADA792-BB2E-4782-B0E4-BBD14A19F56E}" type="presOf" srcId="{CE9A1882-CC3B-4477-B43C-96B63D8E8BA9}" destId="{68EF863D-EF5C-408C-9807-C39346964748}" srcOrd="0" destOrd="0" presId="urn:microsoft.com/office/officeart/2005/8/layout/vList2"/>
    <dgm:cxn modelId="{AD77CCCF-505B-4B45-9D3E-864F49338D7B}" type="presOf" srcId="{3A40C267-4247-4FC5-B860-37965319B682}" destId="{6B947A2D-9881-400B-A408-EFADA94D64BD}" srcOrd="0" destOrd="1" presId="urn:microsoft.com/office/officeart/2005/8/layout/vList2"/>
    <dgm:cxn modelId="{9F5EFA1E-D0B5-4863-B404-8F3E214B6330}" type="presOf" srcId="{11BA92AB-D39A-4160-A2B0-F250A469355F}" destId="{2746D713-84A9-414F-B0CB-196BFBB21872}" srcOrd="0" destOrd="1" presId="urn:microsoft.com/office/officeart/2005/8/layout/vList2"/>
    <dgm:cxn modelId="{1F33593D-E51A-4D1B-B666-167DA3439F87}" srcId="{0EB97B49-0CDC-4B01-B723-E9AF183F2E30}" destId="{D81C145C-8E0B-4A39-867B-DB85E0FFB04F}" srcOrd="0" destOrd="0" parTransId="{7403B566-0F90-468E-9F6F-46CF48DD44AB}" sibTransId="{ECDB9C32-6ADD-4100-8058-20A2009B03CD}"/>
    <dgm:cxn modelId="{C05F2580-4114-4B48-8DF8-53BCCEF833DB}" srcId="{CE9A1882-CC3B-4477-B43C-96B63D8E8BA9}" destId="{C25FD51C-8DC6-45EE-B732-7711F1780373}" srcOrd="0" destOrd="0" parTransId="{8780D0C8-FF73-4F1A-96C9-99A8DFAD26AC}" sibTransId="{EA91CD3F-0A1C-454A-8706-0367B7A03AB4}"/>
    <dgm:cxn modelId="{7702ACE7-D2BE-4431-A56C-5D20AED4A6F5}" type="presOf" srcId="{C25FD51C-8DC6-45EE-B732-7711F1780373}" destId="{2746D713-84A9-414F-B0CB-196BFBB21872}" srcOrd="0" destOrd="0" presId="urn:microsoft.com/office/officeart/2005/8/layout/vList2"/>
    <dgm:cxn modelId="{D13A1277-2B31-4DE5-A3AF-2E069B742D13}" type="presOf" srcId="{B24B6208-BD1D-46DE-83A3-A5D2331A5400}" destId="{B1BFB4C8-8994-4C74-A767-CA3814012711}" srcOrd="0" destOrd="0" presId="urn:microsoft.com/office/officeart/2005/8/layout/vList2"/>
    <dgm:cxn modelId="{7CA55001-DEAD-4812-92B1-99ECC89E8D34}" type="presOf" srcId="{2CA324BC-A581-4C50-8215-84F571BE7B82}" destId="{2746D713-84A9-414F-B0CB-196BFBB21872}" srcOrd="0" destOrd="2" presId="urn:microsoft.com/office/officeart/2005/8/layout/vList2"/>
    <dgm:cxn modelId="{B59F1FD5-459A-4BFA-B606-56DD89940B22}" srcId="{B24B6208-BD1D-46DE-83A3-A5D2331A5400}" destId="{CE9A1882-CC3B-4477-B43C-96B63D8E8BA9}" srcOrd="0" destOrd="0" parTransId="{F4B35C49-C70E-4950-A6EE-D90ED53779CB}" sibTransId="{E161D97C-9FAF-4F12-B16D-2D60CA1C70B5}"/>
    <dgm:cxn modelId="{C6328E41-5313-4BDD-A42A-02A65661A910}" srcId="{CE9A1882-CC3B-4477-B43C-96B63D8E8BA9}" destId="{2CA324BC-A581-4C50-8215-84F571BE7B82}" srcOrd="2" destOrd="0" parTransId="{0E98BCC8-AA88-4DFC-94E3-AD403B3F89F2}" sibTransId="{FB5C449C-9156-465F-8AE4-92BEBB7CA38B}"/>
    <dgm:cxn modelId="{C3CFDE85-7E6B-4128-A119-E4EB2F72B587}" type="presOf" srcId="{D81C145C-8E0B-4A39-867B-DB85E0FFB04F}" destId="{6B947A2D-9881-400B-A408-EFADA94D64BD}" srcOrd="0" destOrd="0" presId="urn:microsoft.com/office/officeart/2005/8/layout/vList2"/>
    <dgm:cxn modelId="{8C8BFA98-4823-4230-9A96-99E58E4857C5}" srcId="{0EB97B49-0CDC-4B01-B723-E9AF183F2E30}" destId="{3A40C267-4247-4FC5-B860-37965319B682}" srcOrd="1" destOrd="0" parTransId="{E6C91BA4-17C0-4BF2-B064-897A8908F7DC}" sibTransId="{58F42C9A-288D-40DB-8F01-6636B3B9BFB3}"/>
    <dgm:cxn modelId="{00F40669-F176-4470-9F48-71C41CF66A2A}" srcId="{CE9A1882-CC3B-4477-B43C-96B63D8E8BA9}" destId="{11BA92AB-D39A-4160-A2B0-F250A469355F}" srcOrd="1" destOrd="0" parTransId="{485B7333-64A4-4F44-B122-55185AEA4BD4}" sibTransId="{CF84E36F-B9A5-463F-B7D4-B3411571F4FE}"/>
    <dgm:cxn modelId="{11873C8F-6FB9-4CA7-BA81-BCC016F2A3F5}" type="presOf" srcId="{0EB97B49-0CDC-4B01-B723-E9AF183F2E30}" destId="{DB7366FC-4871-4F78-8236-03EC69069210}" srcOrd="0" destOrd="0" presId="urn:microsoft.com/office/officeart/2005/8/layout/vList2"/>
    <dgm:cxn modelId="{99B646F8-040F-4B53-BAD2-100DABAFA883}" type="presParOf" srcId="{B1BFB4C8-8994-4C74-A767-CA3814012711}" destId="{68EF863D-EF5C-408C-9807-C39346964748}" srcOrd="0" destOrd="0" presId="urn:microsoft.com/office/officeart/2005/8/layout/vList2"/>
    <dgm:cxn modelId="{B574CD60-427C-477D-AF60-1C8E264F62E6}" type="presParOf" srcId="{B1BFB4C8-8994-4C74-A767-CA3814012711}" destId="{2746D713-84A9-414F-B0CB-196BFBB21872}" srcOrd="1" destOrd="0" presId="urn:microsoft.com/office/officeart/2005/8/layout/vList2"/>
    <dgm:cxn modelId="{4AD639B5-1CDD-45ED-9886-CFBA22AC513A}" type="presParOf" srcId="{B1BFB4C8-8994-4C74-A767-CA3814012711}" destId="{DB7366FC-4871-4F78-8236-03EC69069210}" srcOrd="2" destOrd="0" presId="urn:microsoft.com/office/officeart/2005/8/layout/vList2"/>
    <dgm:cxn modelId="{A5BF526E-31D2-47C1-8C21-287564665717}" type="presParOf" srcId="{B1BFB4C8-8994-4C74-A767-CA3814012711}" destId="{6B947A2D-9881-400B-A408-EFADA94D64B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0EF9D1-9194-4AB6-A793-BE90578AC8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61DB6710-F346-4E32-B4C4-730A772F6F06}">
      <dgm:prSet custT="1"/>
      <dgm:spPr/>
      <dgm:t>
        <a:bodyPr/>
        <a:lstStyle/>
        <a:p>
          <a:pPr rtl="0"/>
          <a:r>
            <a:rPr kumimoji="1" lang="ja-JP" altLang="en-US" sz="2400" b="1" i="0" dirty="0" smtClean="0"/>
            <a:t>ビジネスモデルに関する課題</a:t>
          </a:r>
          <a:endParaRPr lang="ja-JP" altLang="en-US" sz="2400" b="1" dirty="0"/>
        </a:p>
      </dgm:t>
    </dgm:pt>
    <dgm:pt modelId="{E0BEF4EC-1E0B-4F24-A971-6E1383558F18}" type="parTrans" cxnId="{BA1C2E51-0C71-4154-880C-5E71B83BED0D}">
      <dgm:prSet/>
      <dgm:spPr/>
      <dgm:t>
        <a:bodyPr/>
        <a:lstStyle/>
        <a:p>
          <a:endParaRPr kumimoji="1" lang="ja-JP" altLang="en-US"/>
        </a:p>
      </dgm:t>
    </dgm:pt>
    <dgm:pt modelId="{D935421E-B753-4489-8DA0-3C1A3467CE89}" type="sibTrans" cxnId="{BA1C2E51-0C71-4154-880C-5E71B83BED0D}">
      <dgm:prSet/>
      <dgm:spPr/>
      <dgm:t>
        <a:bodyPr/>
        <a:lstStyle/>
        <a:p>
          <a:endParaRPr kumimoji="1" lang="ja-JP" altLang="en-US"/>
        </a:p>
      </dgm:t>
    </dgm:pt>
    <dgm:pt modelId="{F7EE3654-3D3E-40B7-A83B-4B354180BE76}">
      <dgm:prSet custT="1"/>
      <dgm:spPr/>
      <dgm:t>
        <a:bodyPr/>
        <a:lstStyle/>
        <a:p>
          <a:pPr rtl="0"/>
          <a:r>
            <a:rPr kumimoji="1" lang="ja-JP" altLang="en-US" sz="2400" b="0" i="0" dirty="0" smtClean="0"/>
            <a:t>採算性を確立したビジネスモデルの構築</a:t>
          </a:r>
          <a:endParaRPr lang="ja-JP" altLang="en-US" sz="2400" dirty="0"/>
        </a:p>
      </dgm:t>
    </dgm:pt>
    <dgm:pt modelId="{A6F9B0FC-A09F-45F1-B599-8B5179F1F5F2}" type="parTrans" cxnId="{20FFC3F3-84D1-48EE-9A1F-CE531E65B98F}">
      <dgm:prSet/>
      <dgm:spPr/>
      <dgm:t>
        <a:bodyPr/>
        <a:lstStyle/>
        <a:p>
          <a:endParaRPr kumimoji="1" lang="ja-JP" altLang="en-US"/>
        </a:p>
      </dgm:t>
    </dgm:pt>
    <dgm:pt modelId="{85F4D9C4-D8DF-49E0-89C7-35DB870FDC51}" type="sibTrans" cxnId="{20FFC3F3-84D1-48EE-9A1F-CE531E65B98F}">
      <dgm:prSet/>
      <dgm:spPr/>
      <dgm:t>
        <a:bodyPr/>
        <a:lstStyle/>
        <a:p>
          <a:endParaRPr kumimoji="1" lang="ja-JP" altLang="en-US"/>
        </a:p>
      </dgm:t>
    </dgm:pt>
    <dgm:pt modelId="{1281B328-F320-4587-91CC-4DAC103A3B84}">
      <dgm:prSet custT="1"/>
      <dgm:spPr/>
      <dgm:t>
        <a:bodyPr/>
        <a:lstStyle/>
        <a:p>
          <a:pPr rtl="0"/>
          <a:r>
            <a:rPr kumimoji="1" lang="ja-JP" altLang="en-US" sz="2400" b="1" i="0" dirty="0" smtClean="0"/>
            <a:t>サービス内容についての課題</a:t>
          </a:r>
          <a:endParaRPr lang="ja-JP" altLang="en-US" sz="2400" b="1" dirty="0"/>
        </a:p>
      </dgm:t>
    </dgm:pt>
    <dgm:pt modelId="{E919152C-EEC0-4317-BFA9-CDF8916BFCAA}" type="parTrans" cxnId="{6BF1620C-6892-43E7-B6CB-282FD624F053}">
      <dgm:prSet/>
      <dgm:spPr/>
      <dgm:t>
        <a:bodyPr/>
        <a:lstStyle/>
        <a:p>
          <a:endParaRPr kumimoji="1" lang="ja-JP" altLang="en-US"/>
        </a:p>
      </dgm:t>
    </dgm:pt>
    <dgm:pt modelId="{CDCB3C98-44C4-41E3-8B35-A6225034F5B9}" type="sibTrans" cxnId="{6BF1620C-6892-43E7-B6CB-282FD624F053}">
      <dgm:prSet/>
      <dgm:spPr/>
      <dgm:t>
        <a:bodyPr/>
        <a:lstStyle/>
        <a:p>
          <a:endParaRPr kumimoji="1" lang="ja-JP" altLang="en-US"/>
        </a:p>
      </dgm:t>
    </dgm:pt>
    <dgm:pt modelId="{7656517E-E10D-49B5-8C48-BBD633C3325E}">
      <dgm:prSet custT="1"/>
      <dgm:spPr/>
      <dgm:t>
        <a:bodyPr/>
        <a:lstStyle/>
        <a:p>
          <a:pPr rtl="0"/>
          <a:r>
            <a:rPr kumimoji="1" lang="ja-JP" altLang="en-US" sz="2400" b="0" i="0" dirty="0" smtClean="0"/>
            <a:t>市民のニーズにこたえること</a:t>
          </a:r>
          <a:endParaRPr lang="ja-JP" altLang="en-US" sz="2400" dirty="0"/>
        </a:p>
      </dgm:t>
    </dgm:pt>
    <dgm:pt modelId="{DE01715C-542F-4EE8-964F-676258851BD5}" type="parTrans" cxnId="{AB1CAC2C-7C27-43F7-ABF8-79D9BD6410AF}">
      <dgm:prSet/>
      <dgm:spPr/>
      <dgm:t>
        <a:bodyPr/>
        <a:lstStyle/>
        <a:p>
          <a:endParaRPr kumimoji="1" lang="ja-JP" altLang="en-US"/>
        </a:p>
      </dgm:t>
    </dgm:pt>
    <dgm:pt modelId="{F2E0B0EF-3045-4A59-85CA-FF09F61C088E}" type="sibTrans" cxnId="{AB1CAC2C-7C27-43F7-ABF8-79D9BD6410AF}">
      <dgm:prSet/>
      <dgm:spPr/>
      <dgm:t>
        <a:bodyPr/>
        <a:lstStyle/>
        <a:p>
          <a:endParaRPr kumimoji="1" lang="ja-JP" altLang="en-US"/>
        </a:p>
      </dgm:t>
    </dgm:pt>
    <dgm:pt modelId="{81FBC933-2F44-4928-AF37-9E2603A3BB8E}">
      <dgm:prSet custT="1"/>
      <dgm:spPr/>
      <dgm:t>
        <a:bodyPr/>
        <a:lstStyle/>
        <a:p>
          <a:pPr rtl="0"/>
          <a:r>
            <a:rPr kumimoji="1" lang="ja-JP" altLang="en-US" sz="2400" b="1" i="0" dirty="0" smtClean="0"/>
            <a:t>運営方法についての課題</a:t>
          </a:r>
          <a:endParaRPr lang="ja-JP" altLang="en-US" sz="2400" b="1" dirty="0"/>
        </a:p>
      </dgm:t>
    </dgm:pt>
    <dgm:pt modelId="{709FC4F2-5F60-4AEC-8D12-DD23C5BEDF6E}" type="parTrans" cxnId="{E875B36F-92FD-4EAD-90DC-4432CFA63D25}">
      <dgm:prSet/>
      <dgm:spPr/>
      <dgm:t>
        <a:bodyPr/>
        <a:lstStyle/>
        <a:p>
          <a:endParaRPr kumimoji="1" lang="ja-JP" altLang="en-US"/>
        </a:p>
      </dgm:t>
    </dgm:pt>
    <dgm:pt modelId="{F593D4F1-B9F3-47CA-9A9F-EDF7143E32C0}" type="sibTrans" cxnId="{E875B36F-92FD-4EAD-90DC-4432CFA63D25}">
      <dgm:prSet/>
      <dgm:spPr/>
      <dgm:t>
        <a:bodyPr/>
        <a:lstStyle/>
        <a:p>
          <a:endParaRPr kumimoji="1" lang="ja-JP" altLang="en-US"/>
        </a:p>
      </dgm:t>
    </dgm:pt>
    <dgm:pt modelId="{C328833F-5E8A-4A3A-98D3-55D6A60FE5A8}">
      <dgm:prSet custT="1"/>
      <dgm:spPr/>
      <dgm:t>
        <a:bodyPr/>
        <a:lstStyle/>
        <a:p>
          <a:pPr rtl="0"/>
          <a:r>
            <a:rPr kumimoji="1" lang="ja-JP" altLang="en-US" sz="2400" b="0" i="0" dirty="0" smtClean="0"/>
            <a:t>目的や方向性を参加者全員で統一</a:t>
          </a:r>
          <a:endParaRPr lang="ja-JP" altLang="en-US" sz="2400" dirty="0"/>
        </a:p>
      </dgm:t>
    </dgm:pt>
    <dgm:pt modelId="{C346DB64-E6F9-42D4-8F0E-23710A7FF86E}" type="parTrans" cxnId="{3C07D691-B6F1-449D-BE77-AD8CDCC82D70}">
      <dgm:prSet/>
      <dgm:spPr/>
      <dgm:t>
        <a:bodyPr/>
        <a:lstStyle/>
        <a:p>
          <a:endParaRPr kumimoji="1" lang="ja-JP" altLang="en-US"/>
        </a:p>
      </dgm:t>
    </dgm:pt>
    <dgm:pt modelId="{3252E904-11E0-4DA8-8559-CE5EC8D267FF}" type="sibTrans" cxnId="{3C07D691-B6F1-449D-BE77-AD8CDCC82D70}">
      <dgm:prSet/>
      <dgm:spPr/>
      <dgm:t>
        <a:bodyPr/>
        <a:lstStyle/>
        <a:p>
          <a:endParaRPr kumimoji="1" lang="ja-JP" altLang="en-US"/>
        </a:p>
      </dgm:t>
    </dgm:pt>
    <dgm:pt modelId="{9952B8EC-5139-4551-BE30-776272AD6A27}">
      <dgm:prSet custT="1"/>
      <dgm:spPr/>
      <dgm:t>
        <a:bodyPr/>
        <a:lstStyle/>
        <a:p>
          <a:pPr rtl="0"/>
          <a:r>
            <a:rPr kumimoji="1" lang="ja-JP" altLang="en-US" sz="2400" b="1" i="0" dirty="0" smtClean="0"/>
            <a:t>産業的な課題</a:t>
          </a:r>
          <a:endParaRPr lang="ja-JP" altLang="en-US" sz="2400" b="1" dirty="0"/>
        </a:p>
      </dgm:t>
    </dgm:pt>
    <dgm:pt modelId="{0AE0038B-5272-4602-A3CC-491F8BD6B8F6}" type="parTrans" cxnId="{3D024C20-EF8A-428F-8E99-C6E96D84A49A}">
      <dgm:prSet/>
      <dgm:spPr/>
      <dgm:t>
        <a:bodyPr/>
        <a:lstStyle/>
        <a:p>
          <a:endParaRPr kumimoji="1" lang="ja-JP" altLang="en-US"/>
        </a:p>
      </dgm:t>
    </dgm:pt>
    <dgm:pt modelId="{73651AE9-22B6-41F5-B545-E2B680C80DCF}" type="sibTrans" cxnId="{3D024C20-EF8A-428F-8E99-C6E96D84A49A}">
      <dgm:prSet/>
      <dgm:spPr/>
      <dgm:t>
        <a:bodyPr/>
        <a:lstStyle/>
        <a:p>
          <a:endParaRPr kumimoji="1" lang="ja-JP" altLang="en-US"/>
        </a:p>
      </dgm:t>
    </dgm:pt>
    <dgm:pt modelId="{A8262E11-DC88-43B6-AC7A-FDEADEB94A57}">
      <dgm:prSet custT="1"/>
      <dgm:spPr/>
      <dgm:t>
        <a:bodyPr/>
        <a:lstStyle/>
        <a:p>
          <a:pPr rtl="0"/>
          <a:r>
            <a:rPr kumimoji="1" lang="ja-JP" altLang="en-US" sz="2400" b="0" i="0" dirty="0" smtClean="0"/>
            <a:t>技術や製品のコストダウン化</a:t>
          </a:r>
          <a:endParaRPr lang="ja-JP" altLang="en-US" sz="2400" dirty="0"/>
        </a:p>
      </dgm:t>
    </dgm:pt>
    <dgm:pt modelId="{997719FB-8225-497F-9E4F-107BE2801E04}" type="parTrans" cxnId="{3A17650C-9559-4291-8C0D-1D74B26FF7DC}">
      <dgm:prSet/>
      <dgm:spPr/>
      <dgm:t>
        <a:bodyPr/>
        <a:lstStyle/>
        <a:p>
          <a:endParaRPr kumimoji="1" lang="ja-JP" altLang="en-US"/>
        </a:p>
      </dgm:t>
    </dgm:pt>
    <dgm:pt modelId="{AC0281F3-FADC-4793-B604-77BAA09BC19E}" type="sibTrans" cxnId="{3A17650C-9559-4291-8C0D-1D74B26FF7DC}">
      <dgm:prSet/>
      <dgm:spPr/>
      <dgm:t>
        <a:bodyPr/>
        <a:lstStyle/>
        <a:p>
          <a:endParaRPr kumimoji="1" lang="ja-JP" altLang="en-US"/>
        </a:p>
      </dgm:t>
    </dgm:pt>
    <dgm:pt modelId="{85D0181A-8DC5-4C35-8F43-830D9FBC4DAD}">
      <dgm:prSet custT="1"/>
      <dgm:spPr/>
      <dgm:t>
        <a:bodyPr/>
        <a:lstStyle/>
        <a:p>
          <a:pPr rtl="0"/>
          <a:r>
            <a:rPr kumimoji="1" lang="ja-JP" altLang="en-US" sz="2400" b="1" i="0" dirty="0" smtClean="0"/>
            <a:t>行政支援の課題</a:t>
          </a:r>
          <a:endParaRPr lang="ja-JP" altLang="en-US" sz="2400" b="1" dirty="0"/>
        </a:p>
      </dgm:t>
    </dgm:pt>
    <dgm:pt modelId="{FF66853F-B050-42C4-B52E-F5186A586890}" type="parTrans" cxnId="{446C03A3-8316-430A-BA54-529D3BBA4E82}">
      <dgm:prSet/>
      <dgm:spPr/>
      <dgm:t>
        <a:bodyPr/>
        <a:lstStyle/>
        <a:p>
          <a:endParaRPr kumimoji="1" lang="ja-JP" altLang="en-US"/>
        </a:p>
      </dgm:t>
    </dgm:pt>
    <dgm:pt modelId="{555BD347-B4AF-49BF-AAEE-3E8BE1BE922F}" type="sibTrans" cxnId="{446C03A3-8316-430A-BA54-529D3BBA4E82}">
      <dgm:prSet/>
      <dgm:spPr/>
      <dgm:t>
        <a:bodyPr/>
        <a:lstStyle/>
        <a:p>
          <a:endParaRPr kumimoji="1" lang="ja-JP" altLang="en-US"/>
        </a:p>
      </dgm:t>
    </dgm:pt>
    <dgm:pt modelId="{30F7F9BF-9759-4686-BEE1-16D0598AF006}">
      <dgm:prSet custT="1"/>
      <dgm:spPr/>
      <dgm:t>
        <a:bodyPr/>
        <a:lstStyle/>
        <a:p>
          <a:pPr rtl="0"/>
          <a:r>
            <a:rPr kumimoji="1" lang="ja-JP" altLang="en-US" sz="2400" b="0" i="0" dirty="0" smtClean="0"/>
            <a:t>規制の緩和や特区申請のような政策</a:t>
          </a:r>
          <a:endParaRPr lang="ja-JP" altLang="en-US" sz="2400" dirty="0"/>
        </a:p>
      </dgm:t>
    </dgm:pt>
    <dgm:pt modelId="{315DA72B-324B-48B2-9E76-F9FA329DA94F}" type="parTrans" cxnId="{905C964D-A2E4-427A-A5DA-A40B082F1639}">
      <dgm:prSet/>
      <dgm:spPr/>
      <dgm:t>
        <a:bodyPr/>
        <a:lstStyle/>
        <a:p>
          <a:endParaRPr kumimoji="1" lang="ja-JP" altLang="en-US"/>
        </a:p>
      </dgm:t>
    </dgm:pt>
    <dgm:pt modelId="{80C758EE-AF19-4361-8653-4ADECE708664}" type="sibTrans" cxnId="{905C964D-A2E4-427A-A5DA-A40B082F1639}">
      <dgm:prSet/>
      <dgm:spPr/>
      <dgm:t>
        <a:bodyPr/>
        <a:lstStyle/>
        <a:p>
          <a:endParaRPr kumimoji="1" lang="ja-JP" altLang="en-US"/>
        </a:p>
      </dgm:t>
    </dgm:pt>
    <dgm:pt modelId="{ACA5C06A-5F4D-4E7E-A5C0-F025835B05E2}" type="pres">
      <dgm:prSet presAssocID="{D80EF9D1-9194-4AB6-A793-BE90578AC821}" presName="linear" presStyleCnt="0">
        <dgm:presLayoutVars>
          <dgm:animLvl val="lvl"/>
          <dgm:resizeHandles val="exact"/>
        </dgm:presLayoutVars>
      </dgm:prSet>
      <dgm:spPr/>
      <dgm:t>
        <a:bodyPr/>
        <a:lstStyle/>
        <a:p>
          <a:endParaRPr kumimoji="1" lang="ja-JP" altLang="en-US"/>
        </a:p>
      </dgm:t>
    </dgm:pt>
    <dgm:pt modelId="{C88BD634-2BE2-4652-B556-C9A180B7AE6E}" type="pres">
      <dgm:prSet presAssocID="{61DB6710-F346-4E32-B4C4-730A772F6F06}" presName="parentText" presStyleLbl="node1" presStyleIdx="0" presStyleCnt="5" custScaleY="63530" custLinFactNeighborX="10440" custLinFactNeighborY="-34">
        <dgm:presLayoutVars>
          <dgm:chMax val="0"/>
          <dgm:bulletEnabled val="1"/>
        </dgm:presLayoutVars>
      </dgm:prSet>
      <dgm:spPr/>
      <dgm:t>
        <a:bodyPr/>
        <a:lstStyle/>
        <a:p>
          <a:endParaRPr kumimoji="1" lang="ja-JP" altLang="en-US"/>
        </a:p>
      </dgm:t>
    </dgm:pt>
    <dgm:pt modelId="{A98EBDBD-3E4C-4583-B91E-B11A28875981}" type="pres">
      <dgm:prSet presAssocID="{61DB6710-F346-4E32-B4C4-730A772F6F06}" presName="childText" presStyleLbl="revTx" presStyleIdx="0" presStyleCnt="5">
        <dgm:presLayoutVars>
          <dgm:bulletEnabled val="1"/>
        </dgm:presLayoutVars>
      </dgm:prSet>
      <dgm:spPr/>
      <dgm:t>
        <a:bodyPr/>
        <a:lstStyle/>
        <a:p>
          <a:endParaRPr kumimoji="1" lang="ja-JP" altLang="en-US"/>
        </a:p>
      </dgm:t>
    </dgm:pt>
    <dgm:pt modelId="{F1BCA239-C052-437D-B2D4-54EA24058F51}" type="pres">
      <dgm:prSet presAssocID="{1281B328-F320-4587-91CC-4DAC103A3B84}" presName="parentText" presStyleLbl="node1" presStyleIdx="1" presStyleCnt="5" custScaleY="68631" custLinFactNeighborX="10440" custLinFactNeighborY="-34">
        <dgm:presLayoutVars>
          <dgm:chMax val="0"/>
          <dgm:bulletEnabled val="1"/>
        </dgm:presLayoutVars>
      </dgm:prSet>
      <dgm:spPr/>
      <dgm:t>
        <a:bodyPr/>
        <a:lstStyle/>
        <a:p>
          <a:endParaRPr kumimoji="1" lang="ja-JP" altLang="en-US"/>
        </a:p>
      </dgm:t>
    </dgm:pt>
    <dgm:pt modelId="{3211FBEE-C515-4CB8-AEBC-707A18BC56AC}" type="pres">
      <dgm:prSet presAssocID="{1281B328-F320-4587-91CC-4DAC103A3B84}" presName="childText" presStyleLbl="revTx" presStyleIdx="1" presStyleCnt="5">
        <dgm:presLayoutVars>
          <dgm:bulletEnabled val="1"/>
        </dgm:presLayoutVars>
      </dgm:prSet>
      <dgm:spPr/>
      <dgm:t>
        <a:bodyPr/>
        <a:lstStyle/>
        <a:p>
          <a:endParaRPr kumimoji="1" lang="ja-JP" altLang="en-US"/>
        </a:p>
      </dgm:t>
    </dgm:pt>
    <dgm:pt modelId="{CEEE89AA-398E-4926-B633-730372484748}" type="pres">
      <dgm:prSet presAssocID="{81FBC933-2F44-4928-AF37-9E2603A3BB8E}" presName="parentText" presStyleLbl="node1" presStyleIdx="2" presStyleCnt="5" custScaleY="67033" custLinFactNeighborX="10440" custLinFactNeighborY="-34">
        <dgm:presLayoutVars>
          <dgm:chMax val="0"/>
          <dgm:bulletEnabled val="1"/>
        </dgm:presLayoutVars>
      </dgm:prSet>
      <dgm:spPr/>
      <dgm:t>
        <a:bodyPr/>
        <a:lstStyle/>
        <a:p>
          <a:endParaRPr kumimoji="1" lang="ja-JP" altLang="en-US"/>
        </a:p>
      </dgm:t>
    </dgm:pt>
    <dgm:pt modelId="{4B5B1B21-E781-4CEF-8519-855EDFB7C421}" type="pres">
      <dgm:prSet presAssocID="{81FBC933-2F44-4928-AF37-9E2603A3BB8E}" presName="childText" presStyleLbl="revTx" presStyleIdx="2" presStyleCnt="5">
        <dgm:presLayoutVars>
          <dgm:bulletEnabled val="1"/>
        </dgm:presLayoutVars>
      </dgm:prSet>
      <dgm:spPr/>
      <dgm:t>
        <a:bodyPr/>
        <a:lstStyle/>
        <a:p>
          <a:endParaRPr kumimoji="1" lang="ja-JP" altLang="en-US"/>
        </a:p>
      </dgm:t>
    </dgm:pt>
    <dgm:pt modelId="{73E17400-A4FE-4158-8F34-E3759FB799FA}" type="pres">
      <dgm:prSet presAssocID="{9952B8EC-5139-4551-BE30-776272AD6A27}" presName="parentText" presStyleLbl="node1" presStyleIdx="3" presStyleCnt="5" custScaleY="69988" custLinFactNeighborX="10440" custLinFactNeighborY="-34">
        <dgm:presLayoutVars>
          <dgm:chMax val="0"/>
          <dgm:bulletEnabled val="1"/>
        </dgm:presLayoutVars>
      </dgm:prSet>
      <dgm:spPr/>
      <dgm:t>
        <a:bodyPr/>
        <a:lstStyle/>
        <a:p>
          <a:endParaRPr kumimoji="1" lang="ja-JP" altLang="en-US"/>
        </a:p>
      </dgm:t>
    </dgm:pt>
    <dgm:pt modelId="{8D6DE6F9-B924-4AEA-B60C-39E64093C9B6}" type="pres">
      <dgm:prSet presAssocID="{9952B8EC-5139-4551-BE30-776272AD6A27}" presName="childText" presStyleLbl="revTx" presStyleIdx="3" presStyleCnt="5">
        <dgm:presLayoutVars>
          <dgm:bulletEnabled val="1"/>
        </dgm:presLayoutVars>
      </dgm:prSet>
      <dgm:spPr/>
      <dgm:t>
        <a:bodyPr/>
        <a:lstStyle/>
        <a:p>
          <a:endParaRPr kumimoji="1" lang="ja-JP" altLang="en-US"/>
        </a:p>
      </dgm:t>
    </dgm:pt>
    <dgm:pt modelId="{41934C38-5438-46DE-8B32-95AC2AA28C5B}" type="pres">
      <dgm:prSet presAssocID="{85D0181A-8DC5-4C35-8F43-830D9FBC4DAD}" presName="parentText" presStyleLbl="node1" presStyleIdx="4" presStyleCnt="5" custScaleY="57508">
        <dgm:presLayoutVars>
          <dgm:chMax val="0"/>
          <dgm:bulletEnabled val="1"/>
        </dgm:presLayoutVars>
      </dgm:prSet>
      <dgm:spPr/>
      <dgm:t>
        <a:bodyPr/>
        <a:lstStyle/>
        <a:p>
          <a:endParaRPr kumimoji="1" lang="ja-JP" altLang="en-US"/>
        </a:p>
      </dgm:t>
    </dgm:pt>
    <dgm:pt modelId="{A76AFD46-D0A9-45C5-8187-E9CBF9E52FDB}" type="pres">
      <dgm:prSet presAssocID="{85D0181A-8DC5-4C35-8F43-830D9FBC4DAD}" presName="childText" presStyleLbl="revTx" presStyleIdx="4" presStyleCnt="5">
        <dgm:presLayoutVars>
          <dgm:bulletEnabled val="1"/>
        </dgm:presLayoutVars>
      </dgm:prSet>
      <dgm:spPr/>
      <dgm:t>
        <a:bodyPr/>
        <a:lstStyle/>
        <a:p>
          <a:endParaRPr kumimoji="1" lang="ja-JP" altLang="en-US"/>
        </a:p>
      </dgm:t>
    </dgm:pt>
  </dgm:ptLst>
  <dgm:cxnLst>
    <dgm:cxn modelId="{35EF4F8E-86D2-4250-953C-2B155BB9D46F}" type="presOf" srcId="{85D0181A-8DC5-4C35-8F43-830D9FBC4DAD}" destId="{41934C38-5438-46DE-8B32-95AC2AA28C5B}" srcOrd="0" destOrd="0" presId="urn:microsoft.com/office/officeart/2005/8/layout/vList2"/>
    <dgm:cxn modelId="{3D024C20-EF8A-428F-8E99-C6E96D84A49A}" srcId="{D80EF9D1-9194-4AB6-A793-BE90578AC821}" destId="{9952B8EC-5139-4551-BE30-776272AD6A27}" srcOrd="3" destOrd="0" parTransId="{0AE0038B-5272-4602-A3CC-491F8BD6B8F6}" sibTransId="{73651AE9-22B6-41F5-B545-E2B680C80DCF}"/>
    <dgm:cxn modelId="{446C03A3-8316-430A-BA54-529D3BBA4E82}" srcId="{D80EF9D1-9194-4AB6-A793-BE90578AC821}" destId="{85D0181A-8DC5-4C35-8F43-830D9FBC4DAD}" srcOrd="4" destOrd="0" parTransId="{FF66853F-B050-42C4-B52E-F5186A586890}" sibTransId="{555BD347-B4AF-49BF-AAEE-3E8BE1BE922F}"/>
    <dgm:cxn modelId="{FC1E8DFA-31E1-4752-AC34-278C34EEFD0A}" type="presOf" srcId="{9952B8EC-5139-4551-BE30-776272AD6A27}" destId="{73E17400-A4FE-4158-8F34-E3759FB799FA}" srcOrd="0" destOrd="0" presId="urn:microsoft.com/office/officeart/2005/8/layout/vList2"/>
    <dgm:cxn modelId="{42FE84AB-3456-4668-B85B-22EBEA10E19C}" type="presOf" srcId="{81FBC933-2F44-4928-AF37-9E2603A3BB8E}" destId="{CEEE89AA-398E-4926-B633-730372484748}" srcOrd="0" destOrd="0" presId="urn:microsoft.com/office/officeart/2005/8/layout/vList2"/>
    <dgm:cxn modelId="{6BF1620C-6892-43E7-B6CB-282FD624F053}" srcId="{D80EF9D1-9194-4AB6-A793-BE90578AC821}" destId="{1281B328-F320-4587-91CC-4DAC103A3B84}" srcOrd="1" destOrd="0" parTransId="{E919152C-EEC0-4317-BFA9-CDF8916BFCAA}" sibTransId="{CDCB3C98-44C4-41E3-8B35-A6225034F5B9}"/>
    <dgm:cxn modelId="{F7371688-AD80-44F2-8C61-FC3EE88DF693}" type="presOf" srcId="{F7EE3654-3D3E-40B7-A83B-4B354180BE76}" destId="{A98EBDBD-3E4C-4583-B91E-B11A28875981}" srcOrd="0" destOrd="0" presId="urn:microsoft.com/office/officeart/2005/8/layout/vList2"/>
    <dgm:cxn modelId="{296AE041-FF7F-46B2-8E70-5D08DB8D20A2}" type="presOf" srcId="{30F7F9BF-9759-4686-BEE1-16D0598AF006}" destId="{A76AFD46-D0A9-45C5-8187-E9CBF9E52FDB}" srcOrd="0" destOrd="0" presId="urn:microsoft.com/office/officeart/2005/8/layout/vList2"/>
    <dgm:cxn modelId="{20FFC3F3-84D1-48EE-9A1F-CE531E65B98F}" srcId="{61DB6710-F346-4E32-B4C4-730A772F6F06}" destId="{F7EE3654-3D3E-40B7-A83B-4B354180BE76}" srcOrd="0" destOrd="0" parTransId="{A6F9B0FC-A09F-45F1-B599-8B5179F1F5F2}" sibTransId="{85F4D9C4-D8DF-49E0-89C7-35DB870FDC51}"/>
    <dgm:cxn modelId="{5701464A-9343-4699-BB12-547409027386}" type="presOf" srcId="{61DB6710-F346-4E32-B4C4-730A772F6F06}" destId="{C88BD634-2BE2-4652-B556-C9A180B7AE6E}" srcOrd="0" destOrd="0" presId="urn:microsoft.com/office/officeart/2005/8/layout/vList2"/>
    <dgm:cxn modelId="{813175BD-A54C-4B5B-8B29-8234259230A4}" type="presOf" srcId="{1281B328-F320-4587-91CC-4DAC103A3B84}" destId="{F1BCA239-C052-437D-B2D4-54EA24058F51}" srcOrd="0" destOrd="0" presId="urn:microsoft.com/office/officeart/2005/8/layout/vList2"/>
    <dgm:cxn modelId="{905C964D-A2E4-427A-A5DA-A40B082F1639}" srcId="{85D0181A-8DC5-4C35-8F43-830D9FBC4DAD}" destId="{30F7F9BF-9759-4686-BEE1-16D0598AF006}" srcOrd="0" destOrd="0" parTransId="{315DA72B-324B-48B2-9E76-F9FA329DA94F}" sibTransId="{80C758EE-AF19-4361-8653-4ADECE708664}"/>
    <dgm:cxn modelId="{698C4260-55EA-4CB9-B1AE-D2C2AA327DE7}" type="presOf" srcId="{A8262E11-DC88-43B6-AC7A-FDEADEB94A57}" destId="{8D6DE6F9-B924-4AEA-B60C-39E64093C9B6}" srcOrd="0" destOrd="0" presId="urn:microsoft.com/office/officeart/2005/8/layout/vList2"/>
    <dgm:cxn modelId="{BA1C2E51-0C71-4154-880C-5E71B83BED0D}" srcId="{D80EF9D1-9194-4AB6-A793-BE90578AC821}" destId="{61DB6710-F346-4E32-B4C4-730A772F6F06}" srcOrd="0" destOrd="0" parTransId="{E0BEF4EC-1E0B-4F24-A971-6E1383558F18}" sibTransId="{D935421E-B753-4489-8DA0-3C1A3467CE89}"/>
    <dgm:cxn modelId="{6CA02472-A32D-4D96-B7E4-339F36C52C49}" type="presOf" srcId="{D80EF9D1-9194-4AB6-A793-BE90578AC821}" destId="{ACA5C06A-5F4D-4E7E-A5C0-F025835B05E2}" srcOrd="0" destOrd="0" presId="urn:microsoft.com/office/officeart/2005/8/layout/vList2"/>
    <dgm:cxn modelId="{7589233E-7679-4F45-B5DB-ED4440F4E656}" type="presOf" srcId="{C328833F-5E8A-4A3A-98D3-55D6A60FE5A8}" destId="{4B5B1B21-E781-4CEF-8519-855EDFB7C421}" srcOrd="0" destOrd="0" presId="urn:microsoft.com/office/officeart/2005/8/layout/vList2"/>
    <dgm:cxn modelId="{AB1CAC2C-7C27-43F7-ABF8-79D9BD6410AF}" srcId="{1281B328-F320-4587-91CC-4DAC103A3B84}" destId="{7656517E-E10D-49B5-8C48-BBD633C3325E}" srcOrd="0" destOrd="0" parTransId="{DE01715C-542F-4EE8-964F-676258851BD5}" sibTransId="{F2E0B0EF-3045-4A59-85CA-FF09F61C088E}"/>
    <dgm:cxn modelId="{3C07D691-B6F1-449D-BE77-AD8CDCC82D70}" srcId="{81FBC933-2F44-4928-AF37-9E2603A3BB8E}" destId="{C328833F-5E8A-4A3A-98D3-55D6A60FE5A8}" srcOrd="0" destOrd="0" parTransId="{C346DB64-E6F9-42D4-8F0E-23710A7FF86E}" sibTransId="{3252E904-11E0-4DA8-8559-CE5EC8D267FF}"/>
    <dgm:cxn modelId="{92AA9FF4-4AF9-4A03-9FEF-4CED0CC5CF2B}" type="presOf" srcId="{7656517E-E10D-49B5-8C48-BBD633C3325E}" destId="{3211FBEE-C515-4CB8-AEBC-707A18BC56AC}" srcOrd="0" destOrd="0" presId="urn:microsoft.com/office/officeart/2005/8/layout/vList2"/>
    <dgm:cxn modelId="{3A17650C-9559-4291-8C0D-1D74B26FF7DC}" srcId="{9952B8EC-5139-4551-BE30-776272AD6A27}" destId="{A8262E11-DC88-43B6-AC7A-FDEADEB94A57}" srcOrd="0" destOrd="0" parTransId="{997719FB-8225-497F-9E4F-107BE2801E04}" sibTransId="{AC0281F3-FADC-4793-B604-77BAA09BC19E}"/>
    <dgm:cxn modelId="{E875B36F-92FD-4EAD-90DC-4432CFA63D25}" srcId="{D80EF9D1-9194-4AB6-A793-BE90578AC821}" destId="{81FBC933-2F44-4928-AF37-9E2603A3BB8E}" srcOrd="2" destOrd="0" parTransId="{709FC4F2-5F60-4AEC-8D12-DD23C5BEDF6E}" sibTransId="{F593D4F1-B9F3-47CA-9A9F-EDF7143E32C0}"/>
    <dgm:cxn modelId="{4D243744-8E24-431A-8AEE-B662B48EFE71}" type="presParOf" srcId="{ACA5C06A-5F4D-4E7E-A5C0-F025835B05E2}" destId="{C88BD634-2BE2-4652-B556-C9A180B7AE6E}" srcOrd="0" destOrd="0" presId="urn:microsoft.com/office/officeart/2005/8/layout/vList2"/>
    <dgm:cxn modelId="{74C98D0C-39B9-46FA-9B61-AC45DCE89CFB}" type="presParOf" srcId="{ACA5C06A-5F4D-4E7E-A5C0-F025835B05E2}" destId="{A98EBDBD-3E4C-4583-B91E-B11A28875981}" srcOrd="1" destOrd="0" presId="urn:microsoft.com/office/officeart/2005/8/layout/vList2"/>
    <dgm:cxn modelId="{11A09EDE-D436-4CAD-BFDA-D4FE56577649}" type="presParOf" srcId="{ACA5C06A-5F4D-4E7E-A5C0-F025835B05E2}" destId="{F1BCA239-C052-437D-B2D4-54EA24058F51}" srcOrd="2" destOrd="0" presId="urn:microsoft.com/office/officeart/2005/8/layout/vList2"/>
    <dgm:cxn modelId="{28096700-D27C-4EF5-996C-16B16EBB5095}" type="presParOf" srcId="{ACA5C06A-5F4D-4E7E-A5C0-F025835B05E2}" destId="{3211FBEE-C515-4CB8-AEBC-707A18BC56AC}" srcOrd="3" destOrd="0" presId="urn:microsoft.com/office/officeart/2005/8/layout/vList2"/>
    <dgm:cxn modelId="{3AD1D141-18B7-448B-852D-D6E128CE855D}" type="presParOf" srcId="{ACA5C06A-5F4D-4E7E-A5C0-F025835B05E2}" destId="{CEEE89AA-398E-4926-B633-730372484748}" srcOrd="4" destOrd="0" presId="urn:microsoft.com/office/officeart/2005/8/layout/vList2"/>
    <dgm:cxn modelId="{037D86AB-713F-404D-BD74-2E65B8FF40D5}" type="presParOf" srcId="{ACA5C06A-5F4D-4E7E-A5C0-F025835B05E2}" destId="{4B5B1B21-E781-4CEF-8519-855EDFB7C421}" srcOrd="5" destOrd="0" presId="urn:microsoft.com/office/officeart/2005/8/layout/vList2"/>
    <dgm:cxn modelId="{9502108D-660D-45AE-ADC9-368BEC61A6E3}" type="presParOf" srcId="{ACA5C06A-5F4D-4E7E-A5C0-F025835B05E2}" destId="{73E17400-A4FE-4158-8F34-E3759FB799FA}" srcOrd="6" destOrd="0" presId="urn:microsoft.com/office/officeart/2005/8/layout/vList2"/>
    <dgm:cxn modelId="{FA6F6BA2-F57D-43D4-B333-EBD3B2C503CB}" type="presParOf" srcId="{ACA5C06A-5F4D-4E7E-A5C0-F025835B05E2}" destId="{8D6DE6F9-B924-4AEA-B60C-39E64093C9B6}" srcOrd="7" destOrd="0" presId="urn:microsoft.com/office/officeart/2005/8/layout/vList2"/>
    <dgm:cxn modelId="{F96591B9-8C80-4182-AE22-2C497EDBB610}" type="presParOf" srcId="{ACA5C06A-5F4D-4E7E-A5C0-F025835B05E2}" destId="{41934C38-5438-46DE-8B32-95AC2AA28C5B}" srcOrd="8" destOrd="0" presId="urn:microsoft.com/office/officeart/2005/8/layout/vList2"/>
    <dgm:cxn modelId="{FDD8475E-08D7-41B9-A331-A9A9A5C14B9B}" type="presParOf" srcId="{ACA5C06A-5F4D-4E7E-A5C0-F025835B05E2}" destId="{A76AFD46-D0A9-45C5-8187-E9CBF9E52FDB}"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24893-4F31-459A-8C78-E8F5B8869516}">
      <dsp:nvSpPr>
        <dsp:cNvPr id="0" name=""/>
        <dsp:cNvSpPr/>
      </dsp:nvSpPr>
      <dsp:spPr>
        <a:xfrm>
          <a:off x="0" y="137210"/>
          <a:ext cx="11545887" cy="6057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t>背景</a:t>
          </a:r>
          <a:endParaRPr lang="ja-JP" altLang="en-US" sz="3200" b="1" kern="1200" dirty="0"/>
        </a:p>
      </dsp:txBody>
      <dsp:txXfrm>
        <a:off x="29570" y="166780"/>
        <a:ext cx="11486747" cy="546609"/>
      </dsp:txXfrm>
    </dsp:sp>
    <dsp:sp modelId="{9F24E134-43B6-48CB-B13B-E7D3EF8245C0}">
      <dsp:nvSpPr>
        <dsp:cNvPr id="0" name=""/>
        <dsp:cNvSpPr/>
      </dsp:nvSpPr>
      <dsp:spPr>
        <a:xfrm>
          <a:off x="0" y="957449"/>
          <a:ext cx="11545887" cy="195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2"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kumimoji="1" lang="ja-JP" altLang="en-US" sz="2800" kern="1200" dirty="0" smtClean="0"/>
            <a:t>人口増加による世界中のエネルギー消費の増加、環境問題のために低炭素社会の実現が課題となっている現在、この問題を解決できる可能性を持つ「スマートシティ」は世界で取り組まれている。</a:t>
          </a:r>
          <a:endParaRPr lang="ja-JP" altLang="en-US" sz="2800" kern="1200" dirty="0"/>
        </a:p>
      </dsp:txBody>
      <dsp:txXfrm>
        <a:off x="0" y="957449"/>
        <a:ext cx="11545887" cy="1954080"/>
      </dsp:txXfrm>
    </dsp:sp>
    <dsp:sp modelId="{F36CB40F-767E-4253-8A86-6D7424FD9C58}">
      <dsp:nvSpPr>
        <dsp:cNvPr id="0" name=""/>
        <dsp:cNvSpPr/>
      </dsp:nvSpPr>
      <dsp:spPr>
        <a:xfrm>
          <a:off x="0" y="2975482"/>
          <a:ext cx="11545887" cy="7053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t>目的</a:t>
          </a:r>
          <a:endParaRPr lang="ja-JP" altLang="en-US" sz="3200" b="1" kern="1200" dirty="0"/>
        </a:p>
      </dsp:txBody>
      <dsp:txXfrm>
        <a:off x="34432" y="3009914"/>
        <a:ext cx="11477023" cy="636481"/>
      </dsp:txXfrm>
    </dsp:sp>
    <dsp:sp modelId="{9BDA0C21-D0D2-4B71-91BF-1929B719CB08}">
      <dsp:nvSpPr>
        <dsp:cNvPr id="0" name=""/>
        <dsp:cNvSpPr/>
      </dsp:nvSpPr>
      <dsp:spPr>
        <a:xfrm>
          <a:off x="0" y="3962532"/>
          <a:ext cx="11545887"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2"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kumimoji="1" lang="ja-JP" altLang="en-US" sz="2800" kern="1200" dirty="0" smtClean="0"/>
            <a:t>今後さらに普及していくためにはどうすればいいのか、そしてその課題を研究していく。</a:t>
          </a:r>
          <a:endParaRPr lang="ja-JP" altLang="en-US" sz="2800" kern="1200" dirty="0"/>
        </a:p>
      </dsp:txBody>
      <dsp:txXfrm>
        <a:off x="0" y="3962532"/>
        <a:ext cx="11545887" cy="132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3D398-3F07-41E0-B069-D08D48F57448}">
      <dsp:nvSpPr>
        <dsp:cNvPr id="0" name=""/>
        <dsp:cNvSpPr/>
      </dsp:nvSpPr>
      <dsp:spPr>
        <a:xfrm>
          <a:off x="0" y="266278"/>
          <a:ext cx="11353800" cy="8089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t>スマートシティとは</a:t>
          </a:r>
          <a:endParaRPr lang="ja-JP" altLang="en-US" sz="3200" b="1" kern="1200" dirty="0"/>
        </a:p>
      </dsp:txBody>
      <dsp:txXfrm>
        <a:off x="39488" y="305766"/>
        <a:ext cx="11274824" cy="729931"/>
      </dsp:txXfrm>
    </dsp:sp>
    <dsp:sp modelId="{A002FB2E-4734-4F98-83A7-DA72F7020CA9}">
      <dsp:nvSpPr>
        <dsp:cNvPr id="0" name=""/>
        <dsp:cNvSpPr/>
      </dsp:nvSpPr>
      <dsp:spPr>
        <a:xfrm>
          <a:off x="0" y="1127731"/>
          <a:ext cx="11353800" cy="195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83"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kumimoji="1" lang="en-US" sz="2800" kern="1200" dirty="0" smtClean="0"/>
            <a:t>IoT</a:t>
          </a:r>
          <a:r>
            <a:rPr kumimoji="1" lang="ja-JP" sz="2800" kern="1200" dirty="0" smtClean="0"/>
            <a:t>の先端技術を用いて、基礎インフラと生活インフラ・サービスを効率的に管理・運営し、環境に配慮しながら人々の生活の質を高め、継続的な経済発展を目的とした新しい都市のこと。</a:t>
          </a:r>
          <a:endParaRPr lang="ja-JP" sz="2800" kern="1200" dirty="0"/>
        </a:p>
      </dsp:txBody>
      <dsp:txXfrm>
        <a:off x="0" y="1127731"/>
        <a:ext cx="11353800" cy="1954080"/>
      </dsp:txXfrm>
    </dsp:sp>
    <dsp:sp modelId="{A7B81A9D-0303-4EC2-ACD5-EC383A994780}">
      <dsp:nvSpPr>
        <dsp:cNvPr id="0" name=""/>
        <dsp:cNvSpPr/>
      </dsp:nvSpPr>
      <dsp:spPr>
        <a:xfrm>
          <a:off x="0" y="3073226"/>
          <a:ext cx="11353800" cy="70915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t>定義</a:t>
          </a:r>
          <a:endParaRPr lang="ja-JP" altLang="en-US" sz="3200" b="1" kern="1200" dirty="0"/>
        </a:p>
      </dsp:txBody>
      <dsp:txXfrm>
        <a:off x="34618" y="3107844"/>
        <a:ext cx="11284564" cy="639919"/>
      </dsp:txXfrm>
    </dsp:sp>
    <dsp:sp modelId="{81AF18DB-8789-4D52-BCE6-549F2A240D76}">
      <dsp:nvSpPr>
        <dsp:cNvPr id="0" name=""/>
        <dsp:cNvSpPr/>
      </dsp:nvSpPr>
      <dsp:spPr>
        <a:xfrm>
          <a:off x="0" y="3943530"/>
          <a:ext cx="11353800"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83"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kumimoji="1" lang="ja-JP" altLang="en-US" sz="2800" kern="1200" dirty="0" smtClean="0"/>
            <a:t>市民の生活の質を高めながら、環境負荷を抑えつつ健全な経済活動をうながすことでさらなる成長を続けられる新しい都市の姿。</a:t>
          </a:r>
          <a:endParaRPr lang="ja-JP" altLang="en-US" sz="2800" kern="1200" dirty="0"/>
        </a:p>
      </dsp:txBody>
      <dsp:txXfrm>
        <a:off x="0" y="3943530"/>
        <a:ext cx="11353800" cy="132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3C61-12B0-4C80-B132-E054749FDC24}">
      <dsp:nvSpPr>
        <dsp:cNvPr id="0" name=""/>
        <dsp:cNvSpPr/>
      </dsp:nvSpPr>
      <dsp:spPr>
        <a:xfrm>
          <a:off x="0" y="114462"/>
          <a:ext cx="12192000" cy="6955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en-US" sz="3200" b="1" kern="1200" dirty="0" smtClean="0"/>
            <a:t>1.  </a:t>
          </a:r>
          <a:r>
            <a:rPr kumimoji="1" lang="ja-JP" sz="3200" b="1" kern="1200" dirty="0" smtClean="0"/>
            <a:t>電力の効率利用</a:t>
          </a:r>
          <a:endParaRPr lang="ja-JP" sz="3200" b="1" kern="1200" dirty="0"/>
        </a:p>
      </dsp:txBody>
      <dsp:txXfrm>
        <a:off x="33952" y="148414"/>
        <a:ext cx="12124096" cy="627605"/>
      </dsp:txXfrm>
    </dsp:sp>
    <dsp:sp modelId="{ABDA3F7B-4240-4626-9FA2-4F7248FCB875}">
      <dsp:nvSpPr>
        <dsp:cNvPr id="0" name=""/>
        <dsp:cNvSpPr/>
      </dsp:nvSpPr>
      <dsp:spPr>
        <a:xfrm>
          <a:off x="0" y="834107"/>
          <a:ext cx="12192000" cy="195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kumimoji="1" lang="ja-JP" altLang="en-US" sz="2800" kern="1200" dirty="0" smtClean="0">
              <a:solidFill>
                <a:schemeClr val="tx1"/>
              </a:solidFill>
            </a:rPr>
            <a:t>従来は需要に対し適切に配給されていなかった電力を、スマートグリッドと呼ばれる次世代送電網システムにより、地域全体をネットワーク化することで効率良く消費者が利用できるようになる。</a:t>
          </a:r>
          <a:endParaRPr lang="ja-JP" altLang="en-US" sz="2800" kern="1200" dirty="0">
            <a:solidFill>
              <a:schemeClr val="tx1"/>
            </a:solidFill>
          </a:endParaRPr>
        </a:p>
      </dsp:txBody>
      <dsp:txXfrm>
        <a:off x="0" y="834107"/>
        <a:ext cx="12192000" cy="1954080"/>
      </dsp:txXfrm>
    </dsp:sp>
    <dsp:sp modelId="{B95BCDED-24A8-4261-A6C5-8253FC932EE7}">
      <dsp:nvSpPr>
        <dsp:cNvPr id="0" name=""/>
        <dsp:cNvSpPr/>
      </dsp:nvSpPr>
      <dsp:spPr>
        <a:xfrm>
          <a:off x="0" y="2793734"/>
          <a:ext cx="12192000" cy="723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en-US" sz="3200" b="1" kern="1200" dirty="0" smtClean="0"/>
            <a:t>2.  </a:t>
          </a:r>
          <a:r>
            <a:rPr kumimoji="1" lang="ja-JP" sz="3200" b="1" kern="1200" dirty="0" smtClean="0"/>
            <a:t>電気自動車の普及</a:t>
          </a:r>
          <a:endParaRPr lang="ja-JP" sz="3200" b="1" kern="1200" dirty="0"/>
        </a:p>
      </dsp:txBody>
      <dsp:txXfrm>
        <a:off x="35313" y="2829047"/>
        <a:ext cx="12121374" cy="652774"/>
      </dsp:txXfrm>
    </dsp:sp>
    <dsp:sp modelId="{F41C5861-4E0B-4049-9EE2-56FE67D43F3D}">
      <dsp:nvSpPr>
        <dsp:cNvPr id="0" name=""/>
        <dsp:cNvSpPr/>
      </dsp:nvSpPr>
      <dsp:spPr>
        <a:xfrm>
          <a:off x="0" y="3578057"/>
          <a:ext cx="12192000" cy="195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kumimoji="1" lang="ja-JP" altLang="en-US" sz="2800" kern="1200" dirty="0" smtClean="0">
              <a:solidFill>
                <a:schemeClr val="tx1"/>
              </a:solidFill>
            </a:rPr>
            <a:t>官民一体となって電気自動車の普及を目指し、充電インフラ整備や、システム開発が行われる。その結果、電気自動車の充電ステーションは一気に増加する。</a:t>
          </a:r>
          <a:endParaRPr lang="ja-JP" altLang="en-US" sz="2800" kern="1200" dirty="0">
            <a:solidFill>
              <a:schemeClr val="tx1"/>
            </a:solidFill>
          </a:endParaRPr>
        </a:p>
      </dsp:txBody>
      <dsp:txXfrm>
        <a:off x="0" y="3578057"/>
        <a:ext cx="12192000" cy="1954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787D4-A744-4064-A4CF-A6E10C5E4DF1}">
      <dsp:nvSpPr>
        <dsp:cNvPr id="0" name=""/>
        <dsp:cNvSpPr/>
      </dsp:nvSpPr>
      <dsp:spPr>
        <a:xfrm>
          <a:off x="0" y="184644"/>
          <a:ext cx="12192000" cy="68944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ja-JP" altLang="en-US" sz="2800" b="1" i="0" kern="1200" dirty="0" smtClean="0"/>
            <a:t>３．</a:t>
          </a:r>
          <a:r>
            <a:rPr kumimoji="1" lang="ja-JP" altLang="en-US" sz="3200" b="1" i="0" kern="1200" dirty="0" smtClean="0"/>
            <a:t>デジタルサイネージの活用による環境負荷の低減</a:t>
          </a:r>
          <a:endParaRPr lang="ja-JP" altLang="en-US" sz="3200" b="1" kern="1200" dirty="0"/>
        </a:p>
      </dsp:txBody>
      <dsp:txXfrm>
        <a:off x="33656" y="218300"/>
        <a:ext cx="12124688" cy="622135"/>
      </dsp:txXfrm>
    </dsp:sp>
    <dsp:sp modelId="{D871D4C7-5E16-43CD-9C5A-488CDD9C1702}">
      <dsp:nvSpPr>
        <dsp:cNvPr id="0" name=""/>
        <dsp:cNvSpPr/>
      </dsp:nvSpPr>
      <dsp:spPr>
        <a:xfrm>
          <a:off x="0" y="874092"/>
          <a:ext cx="12192000" cy="19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kumimoji="1" lang="en-US" sz="2800" b="0" i="0" kern="1200" dirty="0" smtClean="0"/>
            <a:t>IT</a:t>
          </a:r>
          <a:r>
            <a:rPr kumimoji="1" lang="ja-JP" sz="2800" b="0" i="0" kern="1200" dirty="0" smtClean="0"/>
            <a:t>技術の発達で、屋外のあらゆる場所でデジタルサイネージ（電子看板）を使ったリアルタイムの情報発信が可能になる。その結果ペーパレス化が進み、</a:t>
          </a:r>
          <a:r>
            <a:rPr kumimoji="1" lang="en-US" sz="2800" b="0" i="0" kern="1200" dirty="0" smtClean="0"/>
            <a:t>CO2</a:t>
          </a:r>
          <a:r>
            <a:rPr kumimoji="1" lang="ja-JP" sz="2800" b="0" i="0" kern="1200" dirty="0" smtClean="0"/>
            <a:t>削減、環境負荷低減、自然資源の保護に繋がる。</a:t>
          </a:r>
          <a:endParaRPr lang="ja-JP" sz="2800" kern="1200" dirty="0"/>
        </a:p>
      </dsp:txBody>
      <dsp:txXfrm>
        <a:off x="0" y="874092"/>
        <a:ext cx="12192000" cy="1964065"/>
      </dsp:txXfrm>
    </dsp:sp>
    <dsp:sp modelId="{4AF3DE21-C27C-4E01-9122-A5D91B781906}">
      <dsp:nvSpPr>
        <dsp:cNvPr id="0" name=""/>
        <dsp:cNvSpPr/>
      </dsp:nvSpPr>
      <dsp:spPr>
        <a:xfrm>
          <a:off x="0" y="2797805"/>
          <a:ext cx="12192000" cy="724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ja-JP" altLang="en-US" sz="2800" b="1" i="0" kern="1200" dirty="0" smtClean="0"/>
            <a:t>４．</a:t>
          </a:r>
          <a:r>
            <a:rPr kumimoji="1" lang="ja-JP" altLang="en-US" sz="3200" b="1" i="0" kern="1200" dirty="0" smtClean="0"/>
            <a:t>高齢化社会を見据えた高齢者見守りサービスの普及</a:t>
          </a:r>
          <a:endParaRPr lang="ja-JP" altLang="en-US" sz="3200" b="1" kern="1200" dirty="0"/>
        </a:p>
      </dsp:txBody>
      <dsp:txXfrm>
        <a:off x="35375" y="2833180"/>
        <a:ext cx="12121250" cy="653920"/>
      </dsp:txXfrm>
    </dsp:sp>
    <dsp:sp modelId="{803E9FE4-DA38-41A2-8A5C-33CF735B23AA}">
      <dsp:nvSpPr>
        <dsp:cNvPr id="0" name=""/>
        <dsp:cNvSpPr/>
      </dsp:nvSpPr>
      <dsp:spPr>
        <a:xfrm>
          <a:off x="0" y="3562828"/>
          <a:ext cx="12192000" cy="195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kumimoji="1" lang="ja-JP" altLang="en-US" sz="2800" b="0" i="0" kern="1200" dirty="0" smtClean="0"/>
            <a:t>医療や介護の分野では、高齢化が進む将来の日本を見据え、緊急時の通報サービスや、スマートデバイスを活用した見守りサービスを普及させていき、さまざまな角度から高齢者を見守ることを可能にする</a:t>
          </a:r>
          <a:r>
            <a:rPr kumimoji="1" lang="ja-JP" altLang="en-US" sz="2600" b="0" i="0" kern="1200" dirty="0" smtClean="0"/>
            <a:t>。</a:t>
          </a:r>
          <a:endParaRPr lang="ja-JP" altLang="en-US" sz="2600" kern="1200" dirty="0"/>
        </a:p>
      </dsp:txBody>
      <dsp:txXfrm>
        <a:off x="0" y="3562828"/>
        <a:ext cx="12192000" cy="1954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BA02D-9F10-4073-AADA-96AEA835B5D3}">
      <dsp:nvSpPr>
        <dsp:cNvPr id="0" name=""/>
        <dsp:cNvSpPr/>
      </dsp:nvSpPr>
      <dsp:spPr>
        <a:xfrm>
          <a:off x="0" y="582634"/>
          <a:ext cx="11545889" cy="61245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地域全体でエネルギーの管理（エネルギー最適化）を行える</a:t>
          </a:r>
          <a:endParaRPr lang="ja-JP" altLang="en-US" sz="2400" b="1" kern="1200" dirty="0"/>
        </a:p>
      </dsp:txBody>
      <dsp:txXfrm>
        <a:off x="29898" y="612532"/>
        <a:ext cx="11486093" cy="552662"/>
      </dsp:txXfrm>
    </dsp:sp>
    <dsp:sp modelId="{A64256D7-D6EA-4A05-8FAF-3813983AB0BC}">
      <dsp:nvSpPr>
        <dsp:cNvPr id="0" name=""/>
        <dsp:cNvSpPr/>
      </dsp:nvSpPr>
      <dsp:spPr>
        <a:xfrm>
          <a:off x="0" y="1379413"/>
          <a:ext cx="11545889" cy="6209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太陽光発電や燃料電池などを導入することで、地域的な停電を防ぐことも可能</a:t>
          </a:r>
          <a:endParaRPr lang="ja-JP" altLang="en-US" sz="2400" b="1" kern="1200" dirty="0"/>
        </a:p>
      </dsp:txBody>
      <dsp:txXfrm>
        <a:off x="30314" y="1409727"/>
        <a:ext cx="11485261" cy="560360"/>
      </dsp:txXfrm>
    </dsp:sp>
    <dsp:sp modelId="{46D071F4-A6EE-4035-B7EC-900F9EEBE54C}">
      <dsp:nvSpPr>
        <dsp:cNvPr id="0" name=""/>
        <dsp:cNvSpPr/>
      </dsp:nvSpPr>
      <dsp:spPr>
        <a:xfrm>
          <a:off x="0" y="2184721"/>
          <a:ext cx="11545889" cy="61481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ピークカットやピークシフトが容易</a:t>
          </a:r>
          <a:endParaRPr lang="ja-JP" altLang="en-US" sz="2400" b="1" kern="1200" dirty="0"/>
        </a:p>
      </dsp:txBody>
      <dsp:txXfrm>
        <a:off x="30013" y="2214734"/>
        <a:ext cx="11485863" cy="554792"/>
      </dsp:txXfrm>
    </dsp:sp>
    <dsp:sp modelId="{112296E8-A6B3-435D-A585-8E748CDE7449}">
      <dsp:nvSpPr>
        <dsp:cNvPr id="0" name=""/>
        <dsp:cNvSpPr/>
      </dsp:nvSpPr>
      <dsp:spPr>
        <a:xfrm>
          <a:off x="0" y="2983860"/>
          <a:ext cx="11545889" cy="5258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en-US" sz="2400" b="1" i="0" kern="1200" dirty="0" smtClean="0"/>
            <a:t>IT</a:t>
          </a:r>
          <a:r>
            <a:rPr kumimoji="1" lang="ja-JP" sz="2400" b="1" i="0" kern="1200" dirty="0" smtClean="0"/>
            <a:t>・交通インフラなども整う</a:t>
          </a:r>
          <a:endParaRPr lang="ja-JP" sz="2400" b="1" kern="1200" dirty="0"/>
        </a:p>
      </dsp:txBody>
      <dsp:txXfrm>
        <a:off x="25669" y="3009529"/>
        <a:ext cx="11494551" cy="474487"/>
      </dsp:txXfrm>
    </dsp:sp>
    <dsp:sp modelId="{0A46086B-F24B-47A7-8FF5-D398D0A80A59}">
      <dsp:nvSpPr>
        <dsp:cNvPr id="0" name=""/>
        <dsp:cNvSpPr/>
      </dsp:nvSpPr>
      <dsp:spPr>
        <a:xfrm>
          <a:off x="0" y="3694005"/>
          <a:ext cx="11545889" cy="64046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電気自動車によって騒音・大気汚染が減る</a:t>
          </a:r>
          <a:endParaRPr lang="ja-JP" altLang="en-US" sz="2400" b="1" kern="1200" dirty="0"/>
        </a:p>
      </dsp:txBody>
      <dsp:txXfrm>
        <a:off x="31265" y="3725270"/>
        <a:ext cx="11483359" cy="577939"/>
      </dsp:txXfrm>
    </dsp:sp>
    <dsp:sp modelId="{1BD49C77-90E2-440E-BE9A-799D2AA968AB}">
      <dsp:nvSpPr>
        <dsp:cNvPr id="0" name=""/>
        <dsp:cNvSpPr/>
      </dsp:nvSpPr>
      <dsp:spPr>
        <a:xfrm>
          <a:off x="0" y="4518795"/>
          <a:ext cx="11545889" cy="58667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イメージがよい</a:t>
          </a:r>
          <a:endParaRPr lang="ja-JP" altLang="en-US" sz="2400" b="1" kern="1200" dirty="0"/>
        </a:p>
      </dsp:txBody>
      <dsp:txXfrm>
        <a:off x="28639" y="4547434"/>
        <a:ext cx="11488611" cy="529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748D-D940-4DC1-9962-AFAE0A404494}">
      <dsp:nvSpPr>
        <dsp:cNvPr id="0" name=""/>
        <dsp:cNvSpPr/>
      </dsp:nvSpPr>
      <dsp:spPr>
        <a:xfrm>
          <a:off x="0" y="911519"/>
          <a:ext cx="11545889" cy="659722"/>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導入するのに多額のコストと大量の時間が必要</a:t>
          </a:r>
          <a:endParaRPr lang="ja-JP" altLang="en-US" sz="2400" b="1" kern="1200" dirty="0"/>
        </a:p>
      </dsp:txBody>
      <dsp:txXfrm>
        <a:off x="32205" y="943724"/>
        <a:ext cx="11481479" cy="595312"/>
      </dsp:txXfrm>
    </dsp:sp>
    <dsp:sp modelId="{2185359C-9DD2-43CD-9D7A-B26B2515751E}">
      <dsp:nvSpPr>
        <dsp:cNvPr id="0" name=""/>
        <dsp:cNvSpPr/>
      </dsp:nvSpPr>
      <dsp:spPr>
        <a:xfrm>
          <a:off x="0" y="1755561"/>
          <a:ext cx="11545889" cy="580421"/>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現在は実証研究段階</a:t>
          </a:r>
          <a:endParaRPr lang="ja-JP" altLang="en-US" sz="2400" b="1" kern="1200" dirty="0"/>
        </a:p>
      </dsp:txBody>
      <dsp:txXfrm>
        <a:off x="28334" y="1783895"/>
        <a:ext cx="11489221" cy="523753"/>
      </dsp:txXfrm>
    </dsp:sp>
    <dsp:sp modelId="{5B484911-DD2C-4962-B246-CCE4EBEF4FFA}">
      <dsp:nvSpPr>
        <dsp:cNvPr id="0" name=""/>
        <dsp:cNvSpPr/>
      </dsp:nvSpPr>
      <dsp:spPr>
        <a:xfrm>
          <a:off x="0" y="2520303"/>
          <a:ext cx="11545889" cy="615393"/>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sz="2400" b="1" i="0" kern="1200" dirty="0" smtClean="0"/>
            <a:t>システムが複雑</a:t>
          </a:r>
          <a:r>
            <a:rPr kumimoji="1" lang="en-US" sz="2400" b="1" i="0" kern="1200" dirty="0" smtClean="0"/>
            <a:t>(</a:t>
          </a:r>
          <a:r>
            <a:rPr kumimoji="1" lang="ja-JP" sz="2400" b="1" i="0" kern="1200" dirty="0" smtClean="0"/>
            <a:t>高齢者のトラブルが起きやすい</a:t>
          </a:r>
          <a:r>
            <a:rPr kumimoji="1" lang="en-US" sz="2400" b="1" i="0" kern="1200" dirty="0" smtClean="0"/>
            <a:t>)</a:t>
          </a:r>
          <a:endParaRPr lang="ja-JP" sz="2400" b="1" kern="1200" dirty="0"/>
        </a:p>
      </dsp:txBody>
      <dsp:txXfrm>
        <a:off x="30041" y="2550344"/>
        <a:ext cx="11485807" cy="555311"/>
      </dsp:txXfrm>
    </dsp:sp>
    <dsp:sp modelId="{967B271B-6DCD-4534-9A0B-5843B6234A5D}">
      <dsp:nvSpPr>
        <dsp:cNvPr id="0" name=""/>
        <dsp:cNvSpPr/>
      </dsp:nvSpPr>
      <dsp:spPr>
        <a:xfrm>
          <a:off x="0" y="3320017"/>
          <a:ext cx="11545889" cy="657434"/>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ネットワークのトラブル・ダウンに弱い</a:t>
          </a:r>
          <a:endParaRPr lang="ja-JP" altLang="en-US" sz="2400" b="1" kern="1200" dirty="0"/>
        </a:p>
      </dsp:txBody>
      <dsp:txXfrm>
        <a:off x="32093" y="3352110"/>
        <a:ext cx="11481703" cy="593248"/>
      </dsp:txXfrm>
    </dsp:sp>
    <dsp:sp modelId="{79EED733-9DF4-46DE-AF15-8B2E17F6E7F7}">
      <dsp:nvSpPr>
        <dsp:cNvPr id="0" name=""/>
        <dsp:cNvSpPr/>
      </dsp:nvSpPr>
      <dsp:spPr>
        <a:xfrm>
          <a:off x="0" y="4161771"/>
          <a:ext cx="11545889" cy="628261"/>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住民全員が環境に興味があるわけではない</a:t>
          </a:r>
          <a:endParaRPr lang="ja-JP" altLang="en-US" sz="2400" b="1" kern="1200" dirty="0"/>
        </a:p>
      </dsp:txBody>
      <dsp:txXfrm>
        <a:off x="30669" y="4192440"/>
        <a:ext cx="11484551" cy="566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F863D-EF5C-408C-9807-C39346964748}">
      <dsp:nvSpPr>
        <dsp:cNvPr id="0" name=""/>
        <dsp:cNvSpPr/>
      </dsp:nvSpPr>
      <dsp:spPr>
        <a:xfrm>
          <a:off x="0" y="10318"/>
          <a:ext cx="12192000" cy="73759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t>⼀般的な課題</a:t>
          </a:r>
          <a:endParaRPr lang="ja-JP" altLang="en-US" sz="3200" b="1" kern="1200" dirty="0"/>
        </a:p>
      </dsp:txBody>
      <dsp:txXfrm>
        <a:off x="36006" y="46324"/>
        <a:ext cx="12119988" cy="665582"/>
      </dsp:txXfrm>
    </dsp:sp>
    <dsp:sp modelId="{2746D713-84A9-414F-B0CB-196BFBB21872}">
      <dsp:nvSpPr>
        <dsp:cNvPr id="0" name=""/>
        <dsp:cNvSpPr/>
      </dsp:nvSpPr>
      <dsp:spPr>
        <a:xfrm>
          <a:off x="0" y="747912"/>
          <a:ext cx="1219200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kumimoji="1" lang="ja-JP" altLang="en-US" sz="2400" kern="1200" dirty="0" smtClean="0"/>
            <a:t>初期費⽤の捻出・確保</a:t>
          </a:r>
          <a:endParaRPr lang="ja-JP" altLang="en-US" sz="2400" kern="1200" dirty="0"/>
        </a:p>
        <a:p>
          <a:pPr marL="228600" lvl="1" indent="-228600" algn="l" defTabSz="1066800" rtl="0">
            <a:lnSpc>
              <a:spcPct val="90000"/>
            </a:lnSpc>
            <a:spcBef>
              <a:spcPct val="0"/>
            </a:spcBef>
            <a:spcAft>
              <a:spcPct val="20000"/>
            </a:spcAft>
            <a:buChar char="••"/>
          </a:pPr>
          <a:r>
            <a:rPr kumimoji="1" lang="ja-JP" sz="2400" kern="1200" dirty="0" smtClean="0"/>
            <a:t>住⺠・コミュニティの参画</a:t>
          </a:r>
          <a:r>
            <a:rPr kumimoji="1" lang="ja-JP" altLang="en-US" sz="2400" kern="1200" dirty="0" smtClean="0"/>
            <a:t>（</a:t>
          </a:r>
          <a:r>
            <a:rPr kumimoji="1" lang="en-US" sz="2400" kern="1200" dirty="0" smtClean="0">
              <a:latin typeface="+mn-ea"/>
              <a:ea typeface="+mn-ea"/>
            </a:rPr>
            <a:t>PPP</a:t>
          </a:r>
          <a:r>
            <a:rPr kumimoji="1" lang="ja-JP" sz="2400" kern="1200" dirty="0" smtClean="0">
              <a:latin typeface="+mn-ea"/>
              <a:ea typeface="+mn-ea"/>
            </a:rPr>
            <a:t>エコシステム形成</a:t>
          </a:r>
          <a:r>
            <a:rPr kumimoji="1" lang="ja-JP" altLang="en-US" sz="2400" kern="1200" dirty="0" smtClean="0">
              <a:latin typeface="+mn-ea"/>
              <a:ea typeface="+mn-ea"/>
            </a:rPr>
            <a:t>）</a:t>
          </a:r>
          <a:endParaRPr lang="ja-JP" sz="2400" kern="1200" dirty="0">
            <a:latin typeface="+mn-ea"/>
            <a:ea typeface="+mn-ea"/>
          </a:endParaRPr>
        </a:p>
        <a:p>
          <a:pPr marL="228600" lvl="1" indent="-228600" algn="l" defTabSz="1066800" rtl="0">
            <a:lnSpc>
              <a:spcPct val="90000"/>
            </a:lnSpc>
            <a:spcBef>
              <a:spcPct val="0"/>
            </a:spcBef>
            <a:spcAft>
              <a:spcPct val="20000"/>
            </a:spcAft>
            <a:buChar char="••"/>
          </a:pPr>
          <a:r>
            <a:rPr kumimoji="1" lang="ja-JP" altLang="en-US" sz="2400" kern="1200" dirty="0" smtClean="0"/>
            <a:t>計画段階におけるスマートシティ施策がもたらす具体的な効果・メリットの整理</a:t>
          </a:r>
          <a:endParaRPr lang="ja-JP" altLang="en-US" sz="2400" kern="1200" dirty="0"/>
        </a:p>
      </dsp:txBody>
      <dsp:txXfrm>
        <a:off x="0" y="747912"/>
        <a:ext cx="12192000" cy="1925100"/>
      </dsp:txXfrm>
    </dsp:sp>
    <dsp:sp modelId="{DB7366FC-4871-4F78-8236-03EC69069210}">
      <dsp:nvSpPr>
        <dsp:cNvPr id="0" name=""/>
        <dsp:cNvSpPr/>
      </dsp:nvSpPr>
      <dsp:spPr>
        <a:xfrm>
          <a:off x="0" y="2673012"/>
          <a:ext cx="12192000" cy="79484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t>⾏政に内在する課題</a:t>
          </a:r>
          <a:endParaRPr lang="ja-JP" altLang="en-US" sz="3200" b="1" kern="1200" dirty="0"/>
        </a:p>
      </dsp:txBody>
      <dsp:txXfrm>
        <a:off x="38801" y="2711813"/>
        <a:ext cx="12114398" cy="717241"/>
      </dsp:txXfrm>
    </dsp:sp>
    <dsp:sp modelId="{6B947A2D-9881-400B-A408-EFADA94D64BD}">
      <dsp:nvSpPr>
        <dsp:cNvPr id="0" name=""/>
        <dsp:cNvSpPr/>
      </dsp:nvSpPr>
      <dsp:spPr>
        <a:xfrm>
          <a:off x="0" y="3467855"/>
          <a:ext cx="1219200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kumimoji="1" lang="ja-JP" altLang="en-US" sz="2400" kern="1200" dirty="0" smtClean="0"/>
            <a:t>初期費⽤の捻出・確保</a:t>
          </a:r>
          <a:endParaRPr lang="ja-JP" altLang="en-US" sz="2400" kern="1200" dirty="0"/>
        </a:p>
        <a:p>
          <a:pPr marL="228600" lvl="1" indent="-228600" algn="l" defTabSz="1066800" rtl="0">
            <a:lnSpc>
              <a:spcPct val="90000"/>
            </a:lnSpc>
            <a:spcBef>
              <a:spcPct val="0"/>
            </a:spcBef>
            <a:spcAft>
              <a:spcPct val="20000"/>
            </a:spcAft>
            <a:buChar char="••"/>
          </a:pPr>
          <a:r>
            <a:rPr kumimoji="1" lang="ja-JP" altLang="en-US" sz="2400" kern="1200" dirty="0" smtClean="0"/>
            <a:t>業務の縦割り、困難な部⾨間連携</a:t>
          </a:r>
          <a:endParaRPr lang="ja-JP" altLang="en-US" sz="2400" kern="1200" dirty="0"/>
        </a:p>
        <a:p>
          <a:pPr marL="228600" lvl="1" indent="-228600" algn="l" defTabSz="1066800" rtl="0">
            <a:lnSpc>
              <a:spcPct val="90000"/>
            </a:lnSpc>
            <a:spcBef>
              <a:spcPct val="0"/>
            </a:spcBef>
            <a:spcAft>
              <a:spcPct val="20000"/>
            </a:spcAft>
            <a:buChar char="••"/>
          </a:pPr>
          <a:r>
            <a:rPr kumimoji="1" lang="ja-JP" altLang="en-US" sz="2400" kern="1200" dirty="0" smtClean="0"/>
            <a:t>全体における優先度</a:t>
          </a:r>
          <a:endParaRPr lang="ja-JP" altLang="en-US" sz="2400" kern="1200" dirty="0"/>
        </a:p>
      </dsp:txBody>
      <dsp:txXfrm>
        <a:off x="0" y="3467855"/>
        <a:ext cx="12192000" cy="1925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D634-2BE2-4652-B556-C9A180B7AE6E}">
      <dsp:nvSpPr>
        <dsp:cNvPr id="0" name=""/>
        <dsp:cNvSpPr/>
      </dsp:nvSpPr>
      <dsp:spPr>
        <a:xfrm>
          <a:off x="0" y="0"/>
          <a:ext cx="11545889" cy="5087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ビジネスモデルに関する課題</a:t>
          </a:r>
          <a:endParaRPr lang="ja-JP" altLang="en-US" sz="2400" b="1" kern="1200" dirty="0"/>
        </a:p>
      </dsp:txBody>
      <dsp:txXfrm>
        <a:off x="24837" y="24837"/>
        <a:ext cx="11496215" cy="459115"/>
      </dsp:txXfrm>
    </dsp:sp>
    <dsp:sp modelId="{A98EBDBD-3E4C-4583-B91E-B11A28875981}">
      <dsp:nvSpPr>
        <dsp:cNvPr id="0" name=""/>
        <dsp:cNvSpPr/>
      </dsp:nvSpPr>
      <dsp:spPr>
        <a:xfrm>
          <a:off x="0" y="508998"/>
          <a:ext cx="11545889"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kumimoji="1" lang="ja-JP" altLang="en-US" sz="2400" b="0" i="0" kern="1200" dirty="0" smtClean="0"/>
            <a:t>採算性を確立したビジネスモデルの構築</a:t>
          </a:r>
          <a:endParaRPr lang="ja-JP" altLang="en-US" sz="2400" kern="1200" dirty="0"/>
        </a:p>
      </dsp:txBody>
      <dsp:txXfrm>
        <a:off x="0" y="508998"/>
        <a:ext cx="11545889" cy="612720"/>
      </dsp:txXfrm>
    </dsp:sp>
    <dsp:sp modelId="{F1BCA239-C052-437D-B2D4-54EA24058F51}">
      <dsp:nvSpPr>
        <dsp:cNvPr id="0" name=""/>
        <dsp:cNvSpPr/>
      </dsp:nvSpPr>
      <dsp:spPr>
        <a:xfrm>
          <a:off x="0" y="1121510"/>
          <a:ext cx="11545889" cy="5496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サービス内容についての課題</a:t>
          </a:r>
          <a:endParaRPr lang="ja-JP" altLang="en-US" sz="2400" b="1" kern="1200" dirty="0"/>
        </a:p>
      </dsp:txBody>
      <dsp:txXfrm>
        <a:off x="26831" y="1148341"/>
        <a:ext cx="11492227" cy="495979"/>
      </dsp:txXfrm>
    </dsp:sp>
    <dsp:sp modelId="{3211FBEE-C515-4CB8-AEBC-707A18BC56AC}">
      <dsp:nvSpPr>
        <dsp:cNvPr id="0" name=""/>
        <dsp:cNvSpPr/>
      </dsp:nvSpPr>
      <dsp:spPr>
        <a:xfrm>
          <a:off x="0" y="1671360"/>
          <a:ext cx="11545889"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kumimoji="1" lang="ja-JP" altLang="en-US" sz="2400" b="0" i="0" kern="1200" dirty="0" smtClean="0"/>
            <a:t>市民のニーズにこたえること</a:t>
          </a:r>
          <a:endParaRPr lang="ja-JP" altLang="en-US" sz="2400" kern="1200" dirty="0"/>
        </a:p>
      </dsp:txBody>
      <dsp:txXfrm>
        <a:off x="0" y="1671360"/>
        <a:ext cx="11545889" cy="612720"/>
      </dsp:txXfrm>
    </dsp:sp>
    <dsp:sp modelId="{CEEE89AA-398E-4926-B633-730372484748}">
      <dsp:nvSpPr>
        <dsp:cNvPr id="0" name=""/>
        <dsp:cNvSpPr/>
      </dsp:nvSpPr>
      <dsp:spPr>
        <a:xfrm>
          <a:off x="0" y="2283871"/>
          <a:ext cx="11545889" cy="53684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運営方法についての課題</a:t>
          </a:r>
          <a:endParaRPr lang="ja-JP" altLang="en-US" sz="2400" b="1" kern="1200" dirty="0"/>
        </a:p>
      </dsp:txBody>
      <dsp:txXfrm>
        <a:off x="26207" y="2310078"/>
        <a:ext cx="11493475" cy="484429"/>
      </dsp:txXfrm>
    </dsp:sp>
    <dsp:sp modelId="{4B5B1B21-E781-4CEF-8519-855EDFB7C421}">
      <dsp:nvSpPr>
        <dsp:cNvPr id="0" name=""/>
        <dsp:cNvSpPr/>
      </dsp:nvSpPr>
      <dsp:spPr>
        <a:xfrm>
          <a:off x="0" y="2820924"/>
          <a:ext cx="11545889"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kumimoji="1" lang="ja-JP" altLang="en-US" sz="2400" b="0" i="0" kern="1200" dirty="0" smtClean="0"/>
            <a:t>目的や方向性を参加者全員で統一</a:t>
          </a:r>
          <a:endParaRPr lang="ja-JP" altLang="en-US" sz="2400" kern="1200" dirty="0"/>
        </a:p>
      </dsp:txBody>
      <dsp:txXfrm>
        <a:off x="0" y="2820924"/>
        <a:ext cx="11545889" cy="612720"/>
      </dsp:txXfrm>
    </dsp:sp>
    <dsp:sp modelId="{73E17400-A4FE-4158-8F34-E3759FB799FA}">
      <dsp:nvSpPr>
        <dsp:cNvPr id="0" name=""/>
        <dsp:cNvSpPr/>
      </dsp:nvSpPr>
      <dsp:spPr>
        <a:xfrm>
          <a:off x="0" y="3433435"/>
          <a:ext cx="11545889" cy="5605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産業的な課題</a:t>
          </a:r>
          <a:endParaRPr lang="ja-JP" altLang="en-US" sz="2400" b="1" kern="1200" dirty="0"/>
        </a:p>
      </dsp:txBody>
      <dsp:txXfrm>
        <a:off x="27362" y="3460797"/>
        <a:ext cx="11491165" cy="505785"/>
      </dsp:txXfrm>
    </dsp:sp>
    <dsp:sp modelId="{8D6DE6F9-B924-4AEA-B60C-39E64093C9B6}">
      <dsp:nvSpPr>
        <dsp:cNvPr id="0" name=""/>
        <dsp:cNvSpPr/>
      </dsp:nvSpPr>
      <dsp:spPr>
        <a:xfrm>
          <a:off x="0" y="3994153"/>
          <a:ext cx="11545889"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kumimoji="1" lang="ja-JP" altLang="en-US" sz="2400" b="0" i="0" kern="1200" dirty="0" smtClean="0"/>
            <a:t>技術や製品のコストダウン化</a:t>
          </a:r>
          <a:endParaRPr lang="ja-JP" altLang="en-US" sz="2400" kern="1200" dirty="0"/>
        </a:p>
      </dsp:txBody>
      <dsp:txXfrm>
        <a:off x="0" y="3994153"/>
        <a:ext cx="11545889" cy="612720"/>
      </dsp:txXfrm>
    </dsp:sp>
    <dsp:sp modelId="{41934C38-5438-46DE-8B32-95AC2AA28C5B}">
      <dsp:nvSpPr>
        <dsp:cNvPr id="0" name=""/>
        <dsp:cNvSpPr/>
      </dsp:nvSpPr>
      <dsp:spPr>
        <a:xfrm>
          <a:off x="0" y="4606873"/>
          <a:ext cx="11545889" cy="4605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ja-JP" altLang="en-US" sz="2400" b="1" i="0" kern="1200" dirty="0" smtClean="0"/>
            <a:t>行政支援の課題</a:t>
          </a:r>
          <a:endParaRPr lang="ja-JP" altLang="en-US" sz="2400" b="1" kern="1200" dirty="0"/>
        </a:p>
      </dsp:txBody>
      <dsp:txXfrm>
        <a:off x="22483" y="4629356"/>
        <a:ext cx="11500923" cy="415595"/>
      </dsp:txXfrm>
    </dsp:sp>
    <dsp:sp modelId="{A76AFD46-D0A9-45C5-8187-E9CBF9E52FDB}">
      <dsp:nvSpPr>
        <dsp:cNvPr id="0" name=""/>
        <dsp:cNvSpPr/>
      </dsp:nvSpPr>
      <dsp:spPr>
        <a:xfrm>
          <a:off x="0" y="5067434"/>
          <a:ext cx="11545889"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kumimoji="1" lang="ja-JP" altLang="en-US" sz="2400" b="0" i="0" kern="1200" dirty="0" smtClean="0"/>
            <a:t>規制の緩和や特区申請のような政策</a:t>
          </a:r>
          <a:endParaRPr lang="ja-JP" altLang="en-US" sz="2400" kern="1200" dirty="0"/>
        </a:p>
      </dsp:txBody>
      <dsp:txXfrm>
        <a:off x="0" y="5067434"/>
        <a:ext cx="11545889" cy="612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E437B-893B-4B5C-BC96-EAFE8B08C38A}" type="datetimeFigureOut">
              <a:rPr kumimoji="1" lang="ja-JP" altLang="en-US" smtClean="0"/>
              <a:t>2017/12/4</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7DF19-1277-4298-8965-24FF1E451346}" type="slidenum">
              <a:rPr kumimoji="1" lang="ja-JP" altLang="en-US" smtClean="0"/>
              <a:t>‹#›</a:t>
            </a:fld>
            <a:endParaRPr kumimoji="1" lang="ja-JP" altLang="en-US" dirty="0"/>
          </a:p>
        </p:txBody>
      </p:sp>
    </p:spTree>
    <p:extLst>
      <p:ext uri="{BB962C8B-B14F-4D97-AF65-F5344CB8AC3E}">
        <p14:creationId xmlns:p14="http://schemas.microsoft.com/office/powerpoint/2010/main" val="32443971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1</a:t>
            </a:fld>
            <a:endParaRPr kumimoji="1" lang="ja-JP" altLang="en-US" dirty="0"/>
          </a:p>
        </p:txBody>
      </p:sp>
    </p:spTree>
    <p:extLst>
      <p:ext uri="{BB962C8B-B14F-4D97-AF65-F5344CB8AC3E}">
        <p14:creationId xmlns:p14="http://schemas.microsoft.com/office/powerpoint/2010/main" val="341776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豊田市の</a:t>
            </a:r>
            <a:r>
              <a:rPr kumimoji="1" lang="en-US" altLang="ja-JP" dirty="0" smtClean="0"/>
              <a:t>CO2</a:t>
            </a:r>
            <a:r>
              <a:rPr kumimoji="1" lang="ja-JP" altLang="en-US" dirty="0" smtClean="0"/>
              <a:t>削減目標　いずれも</a:t>
            </a:r>
            <a:r>
              <a:rPr kumimoji="1" lang="en-US" altLang="ja-JP" dirty="0" smtClean="0"/>
              <a:t>1990</a:t>
            </a:r>
            <a:r>
              <a:rPr kumimoji="1" lang="ja-JP" altLang="en-US" dirty="0" smtClean="0"/>
              <a:t>年度（平成</a:t>
            </a:r>
            <a:r>
              <a:rPr kumimoji="1" lang="en-US" altLang="ja-JP" dirty="0" smtClean="0"/>
              <a:t>2</a:t>
            </a:r>
            <a:r>
              <a:rPr kumimoji="1" lang="ja-JP" altLang="en-US" dirty="0" smtClean="0"/>
              <a:t>年度）比</a:t>
            </a:r>
            <a:endParaRPr kumimoji="1" lang="en-US" altLang="ja-JP" dirty="0" smtClean="0"/>
          </a:p>
          <a:p>
            <a:r>
              <a:rPr kumimoji="1" lang="en-US" altLang="ja-JP" dirty="0" smtClean="0"/>
              <a:t>2050</a:t>
            </a:r>
            <a:r>
              <a:rPr kumimoji="1" lang="ja-JP" altLang="en-US" dirty="0" smtClean="0"/>
              <a:t>年　必達</a:t>
            </a:r>
            <a:r>
              <a:rPr kumimoji="1" lang="en-US" altLang="ja-JP" dirty="0" smtClean="0"/>
              <a:t>50</a:t>
            </a:r>
            <a:r>
              <a:rPr kumimoji="1" lang="ja-JP" altLang="en-US" dirty="0" smtClean="0"/>
              <a:t>％削減・チャレンジ</a:t>
            </a:r>
            <a:r>
              <a:rPr kumimoji="1" lang="en-US" altLang="ja-JP" dirty="0" smtClean="0"/>
              <a:t>70</a:t>
            </a:r>
            <a:r>
              <a:rPr kumimoji="1" lang="ja-JP" altLang="en-US" dirty="0" smtClean="0"/>
              <a:t>％削減</a:t>
            </a:r>
            <a:endParaRPr kumimoji="1" lang="en-US" altLang="ja-JP" dirty="0" smtClean="0"/>
          </a:p>
          <a:p>
            <a:r>
              <a:rPr kumimoji="1" lang="en-US" altLang="ja-JP" dirty="0" smtClean="0"/>
              <a:t>2030</a:t>
            </a:r>
            <a:r>
              <a:rPr kumimoji="1" lang="ja-JP" altLang="en-US" dirty="0" smtClean="0"/>
              <a:t>年　必達</a:t>
            </a:r>
            <a:r>
              <a:rPr kumimoji="1" lang="en-US" altLang="ja-JP" dirty="0" smtClean="0"/>
              <a:t>30</a:t>
            </a:r>
            <a:r>
              <a:rPr kumimoji="1" lang="ja-JP" altLang="en-US" dirty="0" smtClean="0"/>
              <a:t>％削減・チャレンジ</a:t>
            </a:r>
            <a:r>
              <a:rPr kumimoji="1" lang="en-US" altLang="ja-JP" dirty="0" smtClean="0"/>
              <a:t>50</a:t>
            </a:r>
            <a:r>
              <a:rPr kumimoji="1" lang="ja-JP" altLang="en-US" dirty="0" smtClean="0"/>
              <a:t>％削減</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20</a:t>
            </a:fld>
            <a:endParaRPr kumimoji="1" lang="ja-JP" altLang="en-US" dirty="0"/>
          </a:p>
        </p:txBody>
      </p:sp>
    </p:spTree>
    <p:extLst>
      <p:ext uri="{BB962C8B-B14F-4D97-AF65-F5344CB8AC3E}">
        <p14:creationId xmlns:p14="http://schemas.microsoft.com/office/powerpoint/2010/main" val="10683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CPP:</a:t>
            </a:r>
            <a:r>
              <a:rPr kumimoji="1" lang="ja-JP" altLang="en-US" dirty="0" smtClean="0"/>
              <a:t>ピーク別料金</a:t>
            </a:r>
            <a:endParaRPr kumimoji="1" lang="en-US" altLang="ja-JP" dirty="0" smtClean="0"/>
          </a:p>
          <a:p>
            <a:endParaRPr kumimoji="1" lang="en-US" altLang="ja-JP" dirty="0" smtClean="0"/>
          </a:p>
          <a:p>
            <a:r>
              <a:rPr kumimoji="1" lang="ja-JP" altLang="en-US" dirty="0" smtClean="0"/>
              <a:t>ピーク時に電気料金を値上げすることで、各家庭や事業者に電力需要の抑制を促す仕組</a:t>
            </a:r>
            <a:endParaRPr kumimoji="1" lang="en-US" altLang="ja-JP" dirty="0" smtClean="0"/>
          </a:p>
          <a:p>
            <a:r>
              <a:rPr kumimoji="1" lang="ja-JP" altLang="en-US" dirty="0" smtClean="0"/>
              <a:t>①時間帯に応じて異なる料金を課すもの（＝「時間帯別料金（</a:t>
            </a:r>
            <a:r>
              <a:rPr kumimoji="1" lang="en-US" altLang="ja-JP" dirty="0" smtClean="0"/>
              <a:t>Time of Use</a:t>
            </a:r>
            <a:r>
              <a:rPr kumimoji="1" lang="ja-JP" altLang="en-US" dirty="0" smtClean="0"/>
              <a:t>：</a:t>
            </a:r>
            <a:r>
              <a:rPr kumimoji="1" lang="en-US" altLang="ja-JP" dirty="0" smtClean="0"/>
              <a:t>TOU</a:t>
            </a:r>
            <a:r>
              <a:rPr kumimoji="1" lang="ja-JP" altLang="en-US" dirty="0" smtClean="0"/>
              <a:t>）」）、</a:t>
            </a:r>
            <a:endParaRPr kumimoji="1" lang="en-US" altLang="ja-JP" dirty="0" smtClean="0"/>
          </a:p>
          <a:p>
            <a:r>
              <a:rPr kumimoji="1" lang="ja-JP" altLang="en-US" dirty="0" smtClean="0"/>
              <a:t>②需給がひっ迫しそうな場合に、事前通知をした上で変動された高い料金を課すもの（＝「ピーク別料金（</a:t>
            </a:r>
            <a:r>
              <a:rPr kumimoji="1" lang="en-US" altLang="ja-JP" dirty="0" smtClean="0"/>
              <a:t>Critical Peak Pricing</a:t>
            </a:r>
            <a:r>
              <a:rPr kumimoji="1" lang="ja-JP" altLang="en-US" dirty="0" smtClean="0"/>
              <a:t>：</a:t>
            </a:r>
            <a:r>
              <a:rPr kumimoji="1" lang="en-US" altLang="ja-JP" dirty="0" smtClean="0"/>
              <a:t>CPP</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21</a:t>
            </a:fld>
            <a:endParaRPr kumimoji="1" lang="ja-JP" altLang="en-US" dirty="0"/>
          </a:p>
        </p:txBody>
      </p:sp>
    </p:spTree>
    <p:extLst>
      <p:ext uri="{BB962C8B-B14F-4D97-AF65-F5344CB8AC3E}">
        <p14:creationId xmlns:p14="http://schemas.microsoft.com/office/powerpoint/2010/main" val="252381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22</a:t>
            </a:fld>
            <a:endParaRPr kumimoji="1" lang="ja-JP" altLang="en-US" dirty="0"/>
          </a:p>
        </p:txBody>
      </p:sp>
    </p:spTree>
    <p:extLst>
      <p:ext uri="{BB962C8B-B14F-4D97-AF65-F5344CB8AC3E}">
        <p14:creationId xmlns:p14="http://schemas.microsoft.com/office/powerpoint/2010/main" val="3729460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23</a:t>
            </a:fld>
            <a:endParaRPr kumimoji="1" lang="ja-JP" altLang="en-US" dirty="0"/>
          </a:p>
        </p:txBody>
      </p:sp>
    </p:spTree>
    <p:extLst>
      <p:ext uri="{BB962C8B-B14F-4D97-AF65-F5344CB8AC3E}">
        <p14:creationId xmlns:p14="http://schemas.microsoft.com/office/powerpoint/2010/main" val="40634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日本で進められてる関連事業は構想段階を含めると、</a:t>
            </a:r>
            <a:r>
              <a:rPr kumimoji="1" lang="en-US" altLang="ja-JP" dirty="0" smtClean="0"/>
              <a:t>100</a:t>
            </a:r>
            <a:r>
              <a:rPr kumimoji="1" lang="ja-JP" altLang="en-US" dirty="0" smtClean="0"/>
              <a:t>以上にもなる</a:t>
            </a:r>
            <a:endParaRPr kumimoji="1" lang="en-US" altLang="ja-JP" dirty="0" smtClean="0"/>
          </a:p>
          <a:p>
            <a:endParaRPr kumimoji="1" lang="en-US" altLang="ja-JP" dirty="0" smtClean="0"/>
          </a:p>
          <a:p>
            <a:r>
              <a:rPr kumimoji="1" lang="ja-JP" altLang="en-US" dirty="0" smtClean="0"/>
              <a:t>政府支援を受けた都市・地域は全国で</a:t>
            </a:r>
            <a:r>
              <a:rPr kumimoji="1" lang="en-US" altLang="ja-JP" dirty="0" smtClean="0"/>
              <a:t>22</a:t>
            </a:r>
            <a:r>
              <a:rPr kumimoji="1" lang="ja-JP" altLang="en-US" dirty="0" smtClean="0"/>
              <a:t>ヶ所にのぼる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24</a:t>
            </a:fld>
            <a:endParaRPr kumimoji="1" lang="ja-JP" altLang="en-US" dirty="0"/>
          </a:p>
        </p:txBody>
      </p:sp>
    </p:spTree>
    <p:extLst>
      <p:ext uri="{BB962C8B-B14F-4D97-AF65-F5344CB8AC3E}">
        <p14:creationId xmlns:p14="http://schemas.microsoft.com/office/powerpoint/2010/main" val="105040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b="0" i="0" dirty="0" smtClean="0">
                <a:solidFill>
                  <a:srgbClr val="2E2727"/>
                </a:solidFill>
                <a:effectLst/>
                <a:latin typeface="Gothic Medium BBB"/>
              </a:rPr>
              <a:t>2012</a:t>
            </a:r>
            <a:r>
              <a:rPr lang="ja-JP" altLang="en-US" b="0" i="0" dirty="0" smtClean="0">
                <a:solidFill>
                  <a:srgbClr val="2E2727"/>
                </a:solidFill>
                <a:effectLst/>
                <a:latin typeface="Gothic Medium BBB"/>
              </a:rPr>
              <a:t>年</a:t>
            </a:r>
            <a:r>
              <a:rPr lang="en-US" altLang="ja-JP" b="0" i="0" dirty="0" smtClean="0">
                <a:solidFill>
                  <a:srgbClr val="2E2727"/>
                </a:solidFill>
                <a:effectLst/>
                <a:latin typeface="Gothic Medium BBB"/>
              </a:rPr>
              <a:t>11</a:t>
            </a:r>
            <a:r>
              <a:rPr lang="ja-JP" altLang="en-US" b="0" i="0" dirty="0" smtClean="0">
                <a:solidFill>
                  <a:srgbClr val="2E2727"/>
                </a:solidFill>
                <a:effectLst/>
                <a:latin typeface="Gothic Medium BBB"/>
              </a:rPr>
              <a:t>月に「</a:t>
            </a:r>
            <a:r>
              <a:rPr lang="en-US" altLang="ja-JP" b="0" i="0" dirty="0" smtClean="0">
                <a:solidFill>
                  <a:srgbClr val="2E2727"/>
                </a:solidFill>
                <a:effectLst/>
                <a:latin typeface="Gothic Medium BBB"/>
              </a:rPr>
              <a:t>ICT </a:t>
            </a:r>
            <a:r>
              <a:rPr lang="ja-JP" altLang="en-US" b="0" i="0" dirty="0" smtClean="0">
                <a:solidFill>
                  <a:srgbClr val="2E2727"/>
                </a:solidFill>
                <a:effectLst/>
                <a:latin typeface="Gothic Medium BBB"/>
              </a:rPr>
              <a:t>街づくり推進事業」のモデル都市として選定された千葉県柏市にある柏の葉地区は公共</a:t>
            </a:r>
            <a:r>
              <a:rPr lang="en-US" altLang="ja-JP" b="0" i="0" dirty="0" smtClean="0">
                <a:solidFill>
                  <a:srgbClr val="2E2727"/>
                </a:solidFill>
                <a:effectLst/>
                <a:latin typeface="Gothic Medium BBB"/>
              </a:rPr>
              <a:t>×</a:t>
            </a:r>
            <a:r>
              <a:rPr lang="ja-JP" altLang="en-US" b="0" i="0" dirty="0" smtClean="0">
                <a:solidFill>
                  <a:srgbClr val="2E2727"/>
                </a:solidFill>
                <a:effectLst/>
                <a:latin typeface="Gothic Medium BBB"/>
              </a:rPr>
              <a:t>民間</a:t>
            </a:r>
            <a:r>
              <a:rPr lang="en-US" altLang="ja-JP" b="0" i="0" dirty="0" smtClean="0">
                <a:solidFill>
                  <a:srgbClr val="2E2727"/>
                </a:solidFill>
                <a:effectLst/>
                <a:latin typeface="Gothic Medium BBB"/>
              </a:rPr>
              <a:t>×</a:t>
            </a:r>
            <a:r>
              <a:rPr lang="ja-JP" altLang="en-US" b="0" i="0" dirty="0" smtClean="0">
                <a:solidFill>
                  <a:srgbClr val="2E2727"/>
                </a:solidFill>
                <a:effectLst/>
                <a:latin typeface="Gothic Medium BBB"/>
              </a:rPr>
              <a:t>大学の”公民学”が連携して、スマートシティ構想への取り組みが行われている。</a:t>
            </a:r>
          </a:p>
          <a:p>
            <a:endParaRPr kumimoji="1" lang="en-US" altLang="ja-JP" dirty="0" smtClean="0"/>
          </a:p>
          <a:p>
            <a:r>
              <a:rPr kumimoji="1" lang="ja-JP" altLang="en-US" dirty="0" smtClean="0"/>
              <a:t>このように柏の葉スマートシティでは、地域内でのエネルギー需給のコントロールといった、従来国内で考えられてきたようなスマートシティの概念を超えて、公民学の連携による新産業の創造や、高齢化社会に対応した街づくりが行われており、本当の意味での住みやすい未来都市の建設が進められている。</a:t>
            </a:r>
            <a:endParaRPr kumimoji="1" lang="en-US" altLang="ja-JP" dirty="0" smtClean="0"/>
          </a:p>
          <a:p>
            <a:endParaRPr kumimoji="1" lang="en-US" altLang="ja-JP" dirty="0" smtClean="0"/>
          </a:p>
          <a:p>
            <a:r>
              <a:rPr kumimoji="1" lang="ja-JP" altLang="en-US" b="1" dirty="0" smtClean="0"/>
              <a:t>①環境共生都市</a:t>
            </a:r>
            <a:r>
              <a:rPr kumimoji="1" lang="en-US" altLang="ja-JP" b="1" dirty="0" smtClean="0"/>
              <a:t>…</a:t>
            </a:r>
            <a:r>
              <a:rPr kumimoji="1" lang="ja-JP" altLang="en-US" b="1" dirty="0" smtClean="0"/>
              <a:t>スマートグリッドの構築や太陽光や風力などの再生可能エネルギーの利用にも力を入れ、「省エネ・創エネ・蓄エネ」を目指している。</a:t>
            </a:r>
          </a:p>
          <a:p>
            <a:r>
              <a:rPr kumimoji="1" lang="ja-JP" altLang="en-US" b="1" dirty="0" smtClean="0"/>
              <a:t>②新産業創造都市</a:t>
            </a:r>
            <a:r>
              <a:rPr kumimoji="1" lang="en-US" altLang="ja-JP" b="1" dirty="0" smtClean="0"/>
              <a:t>…</a:t>
            </a:r>
            <a:r>
              <a:rPr kumimoji="1" lang="ja-JP" altLang="en-US" b="1" dirty="0" smtClean="0"/>
              <a:t>東京大学らの主導により、学術・研究機関やインキュベーション施設を活かした新産業の創出を展開。</a:t>
            </a:r>
          </a:p>
          <a:p>
            <a:r>
              <a:rPr kumimoji="1" lang="ja-JP" altLang="en-US" b="1" dirty="0" smtClean="0"/>
              <a:t>③健康長寿都市</a:t>
            </a:r>
            <a:r>
              <a:rPr kumimoji="1" lang="en-US" altLang="ja-JP" b="1" dirty="0" smtClean="0"/>
              <a:t>…</a:t>
            </a:r>
            <a:r>
              <a:rPr kumimoji="1" lang="ja-JP" altLang="en-US" b="1" dirty="0" smtClean="0"/>
              <a:t>予防医療を基本とする医療ステーションを設立し、健康増進プログラムの普及を図っている。</a:t>
            </a:r>
            <a:endParaRPr kumimoji="1" lang="en-US" altLang="ja-JP" b="1" dirty="0" smtClean="0"/>
          </a:p>
          <a:p>
            <a:endParaRPr kumimoji="1" lang="en-US" altLang="ja-JP" b="1" dirty="0" smtClean="0"/>
          </a:p>
          <a:p>
            <a:r>
              <a:rPr kumimoji="1" lang="ja-JP" altLang="en-US" b="0" dirty="0" smtClean="0"/>
              <a:t>インキュベーション　設立して間がない新企業に国や地方自治体などが経営技術・金銭・人材などを提供し、育成すること。 </a:t>
            </a:r>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25</a:t>
            </a:fld>
            <a:endParaRPr kumimoji="1" lang="ja-JP" altLang="en-US" dirty="0"/>
          </a:p>
        </p:txBody>
      </p:sp>
    </p:spTree>
    <p:extLst>
      <p:ext uri="{BB962C8B-B14F-4D97-AF65-F5344CB8AC3E}">
        <p14:creationId xmlns:p14="http://schemas.microsoft.com/office/powerpoint/2010/main" val="194437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京都府、大阪府、奈良県の</a:t>
            </a:r>
            <a:r>
              <a:rPr kumimoji="1" lang="en-US" altLang="ja-JP" dirty="0" smtClean="0"/>
              <a:t>3</a:t>
            </a:r>
            <a:r>
              <a:rPr kumimoji="1" lang="ja-JP" altLang="en-US" dirty="0" smtClean="0"/>
              <a:t>府県</a:t>
            </a:r>
            <a:r>
              <a:rPr kumimoji="1" lang="en-US" altLang="ja-JP" dirty="0" smtClean="0"/>
              <a:t>8</a:t>
            </a:r>
            <a:r>
              <a:rPr kumimoji="1" lang="ja-JP" altLang="en-US" dirty="0" smtClean="0"/>
              <a:t>市町にまたがる丘陵地域に位置し、大学や企業、国際電気通信基礎技術研究所や国立国会図書館関西館などの研究機関が数多く立地している。また大規模な宅地開発も進んでおり、住民を交えた実証実験を行うのに最適なフィールドである。</a:t>
            </a:r>
            <a:endParaRPr kumimoji="1" lang="en-US" altLang="ja-JP" dirty="0" smtClean="0"/>
          </a:p>
          <a:p>
            <a:endParaRPr kumimoji="1" lang="en-US" altLang="ja-JP" dirty="0" smtClean="0"/>
          </a:p>
          <a:p>
            <a:r>
              <a:rPr kumimoji="1" lang="ja-JP" altLang="en-US" dirty="0" smtClean="0"/>
              <a:t>これらの実証実験が成功したことで、このモデルを「けいはんなエコシティモデル」としてビジネス化し、東北地域への復興に役立てたり、海外諸国への展開していくことを目指している。このように、日本で成功を収めたスマートシティの先進事例をモデル化し、モデルごと海外へ輸出されるケースが増えていくことが期待されている。</a:t>
            </a:r>
            <a:endParaRPr kumimoji="1" lang="en-US" altLang="ja-JP" dirty="0" smtClean="0"/>
          </a:p>
          <a:p>
            <a:endParaRPr kumimoji="1" lang="en-US" altLang="ja-JP" dirty="0" smtClean="0"/>
          </a:p>
          <a:p>
            <a:r>
              <a:rPr lang="ja-JP" altLang="en-US" dirty="0" smtClean="0"/>
              <a:t>地域エネルギー・マネジメント・システム（</a:t>
            </a:r>
            <a:r>
              <a:rPr lang="en-US" altLang="ja-JP" dirty="0" smtClean="0"/>
              <a:t>CEMS</a:t>
            </a:r>
            <a:r>
              <a:rPr lang="ja-JP" altLang="en-US" dirty="0" smtClean="0"/>
              <a:t>）　家庭部門で</a:t>
            </a:r>
            <a:r>
              <a:rPr lang="en-US" altLang="ja-JP" dirty="0" smtClean="0"/>
              <a:t>20</a:t>
            </a:r>
            <a:r>
              <a:rPr lang="ja-JP" altLang="en-US" dirty="0" smtClean="0"/>
              <a:t>％、交通部門で</a:t>
            </a:r>
            <a:r>
              <a:rPr lang="en-US" altLang="ja-JP" dirty="0" smtClean="0"/>
              <a:t>2030</a:t>
            </a:r>
            <a:r>
              <a:rPr lang="ja-JP" altLang="en-US" dirty="0" smtClean="0"/>
              <a:t>年までに</a:t>
            </a:r>
            <a:r>
              <a:rPr lang="en-US" altLang="ja-JP" dirty="0" smtClean="0"/>
              <a:t>40</a:t>
            </a:r>
            <a:r>
              <a:rPr lang="ja-JP" altLang="en-US" dirty="0" smtClean="0"/>
              <a:t>％の</a:t>
            </a:r>
            <a:r>
              <a:rPr lang="en-US" altLang="ja-JP" dirty="0" smtClean="0"/>
              <a:t>CO2</a:t>
            </a:r>
            <a:r>
              <a:rPr lang="ja-JP" altLang="en-US" dirty="0" smtClean="0"/>
              <a:t>削減を目指す。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26</a:t>
            </a:fld>
            <a:endParaRPr kumimoji="1" lang="ja-JP" altLang="en-US" dirty="0"/>
          </a:p>
        </p:txBody>
      </p:sp>
    </p:spTree>
    <p:extLst>
      <p:ext uri="{BB962C8B-B14F-4D97-AF65-F5344CB8AC3E}">
        <p14:creationId xmlns:p14="http://schemas.microsoft.com/office/powerpoint/2010/main" val="52631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2015</a:t>
            </a:r>
            <a:r>
              <a:rPr kumimoji="1" lang="ja-JP" altLang="en-US" dirty="0" smtClean="0"/>
              <a:t>年末までに</a:t>
            </a:r>
            <a:r>
              <a:rPr kumimoji="1" lang="en-US" altLang="ja-JP" dirty="0" smtClean="0"/>
              <a:t>500</a:t>
            </a:r>
            <a:r>
              <a:rPr kumimoji="1" lang="ja-JP" altLang="en-US" dirty="0" smtClean="0"/>
              <a:t>箇所に設置</a:t>
            </a:r>
            <a:endParaRPr kumimoji="1" lang="en-US" altLang="ja-JP" dirty="0" smtClean="0"/>
          </a:p>
          <a:p>
            <a:r>
              <a:rPr kumimoji="1" lang="ja-JP" altLang="en-US" dirty="0" smtClean="0"/>
              <a:t>閑静な住宅地など向けにスクリーンのないタイプも用意</a:t>
            </a:r>
            <a:endParaRPr kumimoji="1" lang="en-US" altLang="ja-JP" dirty="0" smtClean="0"/>
          </a:p>
          <a:p>
            <a:r>
              <a:rPr kumimoji="1" lang="ja-JP" altLang="en-US" dirty="0" smtClean="0"/>
              <a:t>最終的に</a:t>
            </a:r>
            <a:r>
              <a:rPr kumimoji="1" lang="en-US" altLang="ja-JP" dirty="0" smtClean="0"/>
              <a:t>1</a:t>
            </a:r>
            <a:r>
              <a:rPr kumimoji="1" lang="ja-JP" altLang="en-US" dirty="0" smtClean="0"/>
              <a:t>万箇所の設置を目標としている</a:t>
            </a:r>
            <a:endParaRPr kumimoji="1" lang="en-US" altLang="ja-JP" dirty="0" smtClean="0"/>
          </a:p>
          <a:p>
            <a:r>
              <a:rPr kumimoji="1" lang="ja-JP" altLang="en-US" dirty="0" smtClean="0"/>
              <a:t>運用開始までに</a:t>
            </a:r>
            <a:r>
              <a:rPr kumimoji="1" lang="en-US" altLang="ja-JP" dirty="0" smtClean="0"/>
              <a:t>2</a:t>
            </a:r>
            <a:r>
              <a:rPr kumimoji="1" lang="ja-JP" altLang="en-US" dirty="0" smtClean="0"/>
              <a:t>億ドルのコストが見積もられているが、</a:t>
            </a:r>
            <a:r>
              <a:rPr kumimoji="1" lang="en-US" altLang="ja-JP" dirty="0" smtClean="0"/>
              <a:t>5</a:t>
            </a:r>
            <a:r>
              <a:rPr kumimoji="1" lang="ja-JP" altLang="en-US" dirty="0" smtClean="0"/>
              <a:t>億ドルの経済効果が期待されている</a:t>
            </a: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28</a:t>
            </a:fld>
            <a:endParaRPr kumimoji="1" lang="ja-JP" altLang="en-US" dirty="0"/>
          </a:p>
        </p:txBody>
      </p:sp>
    </p:spTree>
    <p:extLst>
      <p:ext uri="{BB962C8B-B14F-4D97-AF65-F5344CB8AC3E}">
        <p14:creationId xmlns:p14="http://schemas.microsoft.com/office/powerpoint/2010/main" val="407352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紹介したタクシーの事例以外にも、便利で安全な交通、物流、エネルギー供給、ヘルスケアなどのサービスの実現を目指している。</a:t>
            </a:r>
            <a:endParaRPr kumimoji="1" lang="en-US" altLang="ja-JP" dirty="0" smtClean="0"/>
          </a:p>
          <a:p>
            <a:endParaRPr kumimoji="1" lang="en-US" altLang="ja-JP" dirty="0" smtClean="0"/>
          </a:p>
          <a:p>
            <a:r>
              <a:rPr kumimoji="1" lang="ja-JP" altLang="en-US" dirty="0" smtClean="0"/>
              <a:t>情報通信開発庁（</a:t>
            </a:r>
            <a:r>
              <a:rPr kumimoji="1" lang="en-US" altLang="ja-JP" dirty="0" smtClean="0"/>
              <a:t>IDA</a:t>
            </a:r>
            <a:r>
              <a:rPr kumimoji="1" lang="ja-JP" altLang="en-US" dirty="0" smtClean="0"/>
              <a:t>）は</a:t>
            </a:r>
            <a:r>
              <a:rPr kumimoji="1" lang="en-US" altLang="ja-JP" dirty="0" smtClean="0"/>
              <a:t>2014</a:t>
            </a:r>
            <a:r>
              <a:rPr kumimoji="1" lang="ja-JP" altLang="en-US" dirty="0" smtClean="0"/>
              <a:t>年に、世界初の「スマート国家」の実現に向け、各種センサーを全土に据え付け、得た情報を各省庁が共有し、速やかに国民のニーズに対応する体制を整える、と発表した。計画名はスマート・ネーション・プラットフォーム（</a:t>
            </a:r>
            <a:r>
              <a:rPr kumimoji="1" lang="en-US" altLang="ja-JP" dirty="0" smtClean="0"/>
              <a:t>SNP</a:t>
            </a:r>
            <a:r>
              <a:rPr kumimoji="1" lang="ja-JP" altLang="en-US" dirty="0" smtClean="0"/>
              <a:t>）で、センサー</a:t>
            </a:r>
            <a:r>
              <a:rPr kumimoji="1" lang="en-US" altLang="ja-JP" dirty="0" smtClean="0"/>
              <a:t>1,000</a:t>
            </a:r>
            <a:r>
              <a:rPr kumimoji="1" lang="ja-JP" altLang="en-US" dirty="0" smtClean="0"/>
              <a:t>個（監視カメラを含む）を人の往来の多い場所に設置し、街灯、人通り、交通監視カメラ、気象・環境といったデータを集約し、それに基づいてより便利で安全な公共サービス実現を目指すプロジェクトである。</a:t>
            </a:r>
          </a:p>
          <a:p>
            <a:endParaRPr kumimoji="1" lang="ja-JP" altLang="en-US" dirty="0" smtClean="0"/>
          </a:p>
          <a:p>
            <a:r>
              <a:rPr kumimoji="1" lang="ja-JP" altLang="en-US" dirty="0" smtClean="0"/>
              <a:t>さらに、患者にセンサを取り付けインターネットを通じて行う遠隔医療（スマートヘルス）の試験を開始している。高齢化はシンガポールに限定された問題ではなく、</a:t>
            </a:r>
            <a:r>
              <a:rPr kumimoji="1" lang="en-US" altLang="ja-JP" dirty="0" smtClean="0"/>
              <a:t>WHO</a:t>
            </a:r>
            <a:r>
              <a:rPr kumimoji="1" lang="ja-JP" altLang="en-US" dirty="0" smtClean="0"/>
              <a:t>によると</a:t>
            </a:r>
            <a:r>
              <a:rPr kumimoji="1" lang="en-US" altLang="ja-JP" dirty="0" smtClean="0"/>
              <a:t>2025</a:t>
            </a:r>
            <a:r>
              <a:rPr kumimoji="1" lang="ja-JP" altLang="en-US" dirty="0" smtClean="0"/>
              <a:t>年までに地球上で</a:t>
            </a:r>
            <a:r>
              <a:rPr kumimoji="1" lang="en-US" altLang="ja-JP" dirty="0" smtClean="0"/>
              <a:t>8</a:t>
            </a:r>
            <a:r>
              <a:rPr kumimoji="1" lang="ja-JP" altLang="en-US" dirty="0" smtClean="0"/>
              <a:t>億人が</a:t>
            </a:r>
            <a:r>
              <a:rPr kumimoji="1" lang="en-US" altLang="ja-JP" dirty="0" smtClean="0"/>
              <a:t>65</a:t>
            </a:r>
            <a:r>
              <a:rPr kumimoji="1" lang="ja-JP" altLang="en-US" dirty="0" smtClean="0"/>
              <a:t>歳になると予想されている。</a:t>
            </a:r>
            <a:endParaRPr kumimoji="1" lang="en-US" altLang="ja-JP" dirty="0" smtClean="0"/>
          </a:p>
          <a:p>
            <a:endParaRPr kumimoji="1" lang="en-US" altLang="ja-JP" dirty="0" smtClean="0"/>
          </a:p>
          <a:p>
            <a:r>
              <a:rPr kumimoji="1" lang="ja-JP" altLang="en-US" dirty="0" smtClean="0"/>
              <a:t>街灯、自動車のスピード、人通り、気象・環境</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29</a:t>
            </a:fld>
            <a:endParaRPr kumimoji="1" lang="ja-JP" altLang="en-US" dirty="0"/>
          </a:p>
        </p:txBody>
      </p:sp>
    </p:spTree>
    <p:extLst>
      <p:ext uri="{BB962C8B-B14F-4D97-AF65-F5344CB8AC3E}">
        <p14:creationId xmlns:p14="http://schemas.microsoft.com/office/powerpoint/2010/main" val="401972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日経</a:t>
            </a:r>
            <a:r>
              <a:rPr kumimoji="1" lang="en-US" altLang="ja-JP" dirty="0" smtClean="0"/>
              <a:t>BP</a:t>
            </a:r>
            <a:r>
              <a:rPr kumimoji="1" lang="ja-JP" altLang="en-US" dirty="0" smtClean="0"/>
              <a:t>クリーンテック研究所が全世界のスマートシティ・プロジェクトをリストアップしたところ、世界</a:t>
            </a:r>
            <a:r>
              <a:rPr kumimoji="1" lang="en-US" altLang="ja-JP" dirty="0" smtClean="0"/>
              <a:t>35</a:t>
            </a:r>
            <a:r>
              <a:rPr kumimoji="1" lang="ja-JP" altLang="en-US" dirty="0" smtClean="0"/>
              <a:t>カ国にわたり総数は</a:t>
            </a:r>
            <a:r>
              <a:rPr kumimoji="1" lang="en-US" altLang="ja-JP" dirty="0" smtClean="0"/>
              <a:t>400</a:t>
            </a:r>
            <a:r>
              <a:rPr kumimoji="1" lang="ja-JP" altLang="en-US" dirty="0" smtClean="0"/>
              <a:t>に達したことが分かった（</a:t>
            </a:r>
            <a:r>
              <a:rPr kumimoji="1" lang="en-US" altLang="ja-JP" dirty="0" smtClean="0"/>
              <a:t>2011</a:t>
            </a:r>
            <a:r>
              <a:rPr kumimoji="1" lang="ja-JP" altLang="en-US" dirty="0" smtClean="0"/>
              <a:t>）</a:t>
            </a:r>
            <a:r>
              <a:rPr kumimoji="1" lang="en-US" altLang="ja-JP" baseline="0" dirty="0" smtClean="0"/>
              <a:t> </a:t>
            </a:r>
            <a:r>
              <a:rPr kumimoji="1" lang="en-US" altLang="ja-JP" dirty="0" smtClean="0"/>
              <a:t>2013</a:t>
            </a:r>
            <a:r>
              <a:rPr kumimoji="1" lang="ja-JP" altLang="en-US" dirty="0" smtClean="0"/>
              <a:t>年で</a:t>
            </a:r>
            <a:r>
              <a:rPr kumimoji="1" lang="en-US" altLang="ja-JP" dirty="0" smtClean="0"/>
              <a:t>608</a:t>
            </a:r>
          </a:p>
          <a:p>
            <a:endParaRPr kumimoji="1" lang="en-US" altLang="ja-JP" dirty="0" smtClean="0"/>
          </a:p>
          <a:p>
            <a:r>
              <a:rPr kumimoji="1" lang="ja-JP" altLang="en-US" dirty="0" smtClean="0"/>
              <a:t>国家戦略としてエコシティを推進している中国が</a:t>
            </a:r>
            <a:r>
              <a:rPr kumimoji="1" lang="en-US" altLang="ja-JP" dirty="0" smtClean="0"/>
              <a:t>165</a:t>
            </a:r>
            <a:r>
              <a:rPr kumimoji="1" lang="ja-JP" altLang="en-US" dirty="0" smtClean="0"/>
              <a:t>カ所で最も多く、続いて米国・カナダの北米の</a:t>
            </a:r>
            <a:r>
              <a:rPr kumimoji="1" lang="en-US" altLang="ja-JP" dirty="0" smtClean="0"/>
              <a:t>87</a:t>
            </a:r>
            <a:r>
              <a:rPr kumimoji="1" lang="ja-JP" altLang="en-US" dirty="0" smtClean="0"/>
              <a:t>カ所、欧州の</a:t>
            </a:r>
            <a:r>
              <a:rPr kumimoji="1" lang="en-US" altLang="ja-JP" dirty="0" smtClean="0"/>
              <a:t>72</a:t>
            </a:r>
            <a:r>
              <a:rPr kumimoji="1" lang="ja-JP" altLang="en-US" dirty="0" smtClean="0"/>
              <a:t>カ所と続く</a:t>
            </a:r>
            <a:endParaRPr kumimoji="1" lang="en-US" altLang="ja-JP" dirty="0" smtClean="0"/>
          </a:p>
          <a:p>
            <a:r>
              <a:rPr kumimoji="1" lang="en-US" altLang="ja-JP" dirty="0" smtClean="0"/>
              <a:t>400</a:t>
            </a:r>
            <a:r>
              <a:rPr kumimoji="1" lang="ja-JP" altLang="en-US" dirty="0" smtClean="0"/>
              <a:t>のスマートシティ・プロジェクトを国・地域別に分類すると、新興国については中国を筆頭に</a:t>
            </a:r>
            <a:r>
              <a:rPr kumimoji="1" lang="en-US" altLang="ja-JP" dirty="0" smtClean="0"/>
              <a:t>237</a:t>
            </a:r>
            <a:r>
              <a:rPr kumimoji="1" lang="ja-JP" altLang="en-US" dirty="0" smtClean="0"/>
              <a:t>プロジェクト、先進国は米国を中心に</a:t>
            </a:r>
            <a:r>
              <a:rPr kumimoji="1" lang="en-US" altLang="ja-JP" dirty="0" smtClean="0"/>
              <a:t>163</a:t>
            </a:r>
            <a:r>
              <a:rPr kumimoji="1" lang="ja-JP" altLang="en-US" dirty="0" smtClean="0"/>
              <a:t>となった。新興国の方がよりスマートシティ化が盛んである。</a:t>
            </a:r>
            <a:endParaRPr kumimoji="1" lang="en-US" altLang="ja-JP" dirty="0" smtClean="0"/>
          </a:p>
          <a:p>
            <a:endParaRPr kumimoji="1" lang="en-US" altLang="ja-JP" dirty="0" smtClean="0"/>
          </a:p>
          <a:p>
            <a:r>
              <a:rPr kumimoji="1" lang="ja-JP" altLang="en-US" dirty="0" smtClean="0"/>
              <a:t>新興国、先進国を問わず、各国がスマートシティに注目しているのは、人口増加や高齢化、都市化などに伴う多くの課題をまとめて解決できる有力な手段だと見ているから。</a:t>
            </a:r>
          </a:p>
          <a:p>
            <a:r>
              <a:rPr kumimoji="1" lang="ja-JP" altLang="en-US" dirty="0" smtClean="0"/>
              <a:t>特に、住民の生活の質を向上させながらも二酸化炭素や廃棄物の排出量を減らし、持続的な成長の原動力となることを期待している。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30</a:t>
            </a:fld>
            <a:endParaRPr kumimoji="1" lang="ja-JP" altLang="en-US" dirty="0"/>
          </a:p>
        </p:txBody>
      </p:sp>
    </p:spTree>
    <p:extLst>
      <p:ext uri="{BB962C8B-B14F-4D97-AF65-F5344CB8AC3E}">
        <p14:creationId xmlns:p14="http://schemas.microsoft.com/office/powerpoint/2010/main" val="41753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再生可能エネルギーは出力の変動が激しく、大量導入により電力ネットワークに電圧の上昇、周波数調整力の不足といった課題が生じる。また、</a:t>
            </a:r>
            <a:r>
              <a:rPr lang="ja-JP" altLang="en-US" dirty="0" smtClean="0"/>
              <a:t>東日本大</a:t>
            </a:r>
            <a:r>
              <a:rPr kumimoji="1" lang="ja-JP" altLang="en-US" dirty="0" smtClean="0"/>
              <a:t>震災後は、電力ネットワークにとって節電、ピークカットが急務に。</a:t>
            </a:r>
          </a:p>
          <a:p>
            <a:r>
              <a:rPr kumimoji="1" lang="ja-JP" altLang="en-US" dirty="0" smtClean="0"/>
              <a:t>このような課題に対応するため、エネルギー管理システムや蓄電池等の</a:t>
            </a:r>
            <a:r>
              <a:rPr kumimoji="1" lang="en-US" altLang="ja-JP" dirty="0" smtClean="0"/>
              <a:t>IT</a:t>
            </a:r>
            <a:r>
              <a:rPr kumimoji="1" lang="ja-JP" altLang="en-US" dirty="0" smtClean="0"/>
              <a:t>技術を活用し、電気に加え、熱、交通も含めたエネルギーの効率的なシステムが「スマートコミュニティ」。</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3</a:t>
            </a:fld>
            <a:endParaRPr kumimoji="1" lang="ja-JP" altLang="en-US" dirty="0"/>
          </a:p>
        </p:txBody>
      </p:sp>
    </p:spTree>
    <p:extLst>
      <p:ext uri="{BB962C8B-B14F-4D97-AF65-F5344CB8AC3E}">
        <p14:creationId xmlns:p14="http://schemas.microsoft.com/office/powerpoint/2010/main" val="76738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スマートエネルギーが</a:t>
            </a:r>
            <a:r>
              <a:rPr kumimoji="1" lang="en-US" altLang="ja-JP" dirty="0" smtClean="0"/>
              <a:t>2020</a:t>
            </a:r>
            <a:r>
              <a:rPr kumimoji="1" lang="ja-JP" altLang="en-US" dirty="0" smtClean="0"/>
              <a:t>年までに最も急成長する分野になる　年間成長率</a:t>
            </a:r>
            <a:r>
              <a:rPr kumimoji="1" lang="en-US" altLang="ja-JP" dirty="0" smtClean="0"/>
              <a:t>25.2%</a:t>
            </a:r>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31</a:t>
            </a:fld>
            <a:endParaRPr kumimoji="1" lang="ja-JP" altLang="en-US" dirty="0"/>
          </a:p>
        </p:txBody>
      </p:sp>
    </p:spTree>
    <p:extLst>
      <p:ext uri="{BB962C8B-B14F-4D97-AF65-F5344CB8AC3E}">
        <p14:creationId xmlns:p14="http://schemas.microsoft.com/office/powerpoint/2010/main" val="1041370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わが国でもスマートシティを構築するための基礎インフラをパッケージにして海外に輸出するため、企業における商品化、技術開発などの新しい取り組みが行われている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32</a:t>
            </a:fld>
            <a:endParaRPr kumimoji="1" lang="ja-JP" altLang="en-US" dirty="0"/>
          </a:p>
        </p:txBody>
      </p:sp>
    </p:spTree>
    <p:extLst>
      <p:ext uri="{BB962C8B-B14F-4D97-AF65-F5344CB8AC3E}">
        <p14:creationId xmlns:p14="http://schemas.microsoft.com/office/powerpoint/2010/main" val="1239757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インドでも今後の都市計画にスマートシティ化を盛り込もうとしている。</a:t>
            </a:r>
            <a:endParaRPr kumimoji="1" lang="en-US" altLang="ja-JP" dirty="0" smtClean="0"/>
          </a:p>
          <a:p>
            <a:endParaRPr kumimoji="1" lang="en-US" altLang="ja-JP" dirty="0" smtClean="0"/>
          </a:p>
          <a:p>
            <a:r>
              <a:rPr kumimoji="1" lang="ja-JP" altLang="en-US" dirty="0" smtClean="0"/>
              <a:t>中国やインドは，急速な経済成長に伴う電力需要の増加に対応するために新規の電力網の整備を目的としている。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34</a:t>
            </a:fld>
            <a:endParaRPr kumimoji="1" lang="ja-JP" altLang="en-US" dirty="0"/>
          </a:p>
        </p:txBody>
      </p:sp>
    </p:spTree>
    <p:extLst>
      <p:ext uri="{BB962C8B-B14F-4D97-AF65-F5344CB8AC3E}">
        <p14:creationId xmlns:p14="http://schemas.microsoft.com/office/powerpoint/2010/main" val="4029956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米国は老朽化した既存の電力網を改善し，安定した給電を提供するために設備の更改を目的としている。</a:t>
            </a:r>
            <a:endParaRPr kumimoji="1" lang="en-US" altLang="ja-JP" dirty="0" smtClean="0"/>
          </a:p>
          <a:p>
            <a:endParaRPr kumimoji="1" lang="en-US" altLang="ja-JP" dirty="0" smtClean="0"/>
          </a:p>
          <a:p>
            <a:r>
              <a:rPr kumimoji="1" lang="ja-JP" altLang="en-US" dirty="0" smtClean="0"/>
              <a:t>日本では地球温暖化対策や電力自給率向上を目的とした再生可能エネルギーの導入促進に対応するために発電量の変動を吸収するシステム構築や運用を中心とした再生可能エネルギー大量導入対応型スマートコミュニティが基本的な考え方である。</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35</a:t>
            </a:fld>
            <a:endParaRPr kumimoji="1" lang="ja-JP" altLang="en-US" dirty="0"/>
          </a:p>
        </p:txBody>
      </p:sp>
    </p:spTree>
    <p:extLst>
      <p:ext uri="{BB962C8B-B14F-4D97-AF65-F5344CB8AC3E}">
        <p14:creationId xmlns:p14="http://schemas.microsoft.com/office/powerpoint/2010/main" val="655670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zh-TW" altLang="en-US" dirty="0" smtClean="0"/>
              <a:t>豊田市　企画政策部　未来都市推進課　杉浦栄紀</a:t>
            </a:r>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36</a:t>
            </a:fld>
            <a:endParaRPr kumimoji="1" lang="ja-JP" altLang="en-US" dirty="0"/>
          </a:p>
        </p:txBody>
      </p:sp>
    </p:spTree>
    <p:extLst>
      <p:ext uri="{BB962C8B-B14F-4D97-AF65-F5344CB8AC3E}">
        <p14:creationId xmlns:p14="http://schemas.microsoft.com/office/powerpoint/2010/main" val="2462124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国内の事業を通じて完成度の高いスマートシティ・モデルを完成させることができれば、パッケージとして海外展開</a:t>
            </a:r>
          </a:p>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42</a:t>
            </a:fld>
            <a:endParaRPr kumimoji="1" lang="ja-JP" altLang="en-US" dirty="0"/>
          </a:p>
        </p:txBody>
      </p:sp>
    </p:spTree>
    <p:extLst>
      <p:ext uri="{BB962C8B-B14F-4D97-AF65-F5344CB8AC3E}">
        <p14:creationId xmlns:p14="http://schemas.microsoft.com/office/powerpoint/2010/main" val="2076422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44</a:t>
            </a:fld>
            <a:endParaRPr kumimoji="1" lang="ja-JP" altLang="en-US" dirty="0"/>
          </a:p>
        </p:txBody>
      </p:sp>
    </p:spTree>
    <p:extLst>
      <p:ext uri="{BB962C8B-B14F-4D97-AF65-F5344CB8AC3E}">
        <p14:creationId xmlns:p14="http://schemas.microsoft.com/office/powerpoint/2010/main" val="381642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モノのインターネット（</a:t>
            </a:r>
            <a:r>
              <a:rPr kumimoji="1" lang="en-US" altLang="ja-JP" dirty="0" smtClean="0"/>
              <a:t>IoT</a:t>
            </a:r>
            <a:r>
              <a:rPr kumimoji="1" lang="ja-JP" altLang="en-US" dirty="0" smtClean="0"/>
              <a:t>）とは、様々な「モノ（物）」がインターネットに接続され（単に繋がるだけではなく、モノがインターネットのように繋がる）、情報交換することにより相互に制御する仕組み。</a:t>
            </a:r>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5</a:t>
            </a:fld>
            <a:endParaRPr kumimoji="1" lang="ja-JP" altLang="en-US" dirty="0"/>
          </a:p>
        </p:txBody>
      </p:sp>
    </p:spTree>
    <p:extLst>
      <p:ext uri="{BB962C8B-B14F-4D97-AF65-F5344CB8AC3E}">
        <p14:creationId xmlns:p14="http://schemas.microsoft.com/office/powerpoint/2010/main" val="353469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6</a:t>
            </a:fld>
            <a:endParaRPr kumimoji="1" lang="ja-JP" altLang="en-US" dirty="0"/>
          </a:p>
        </p:txBody>
      </p:sp>
    </p:spTree>
    <p:extLst>
      <p:ext uri="{BB962C8B-B14F-4D97-AF65-F5344CB8AC3E}">
        <p14:creationId xmlns:p14="http://schemas.microsoft.com/office/powerpoint/2010/main" val="122021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スマートグリッド（次世代送電網）とは、電力の流れを供給側・需要側の両方から制御し、最適化できる送電網。 専用の機器やソフトウェアが、送電網の一部に組み込まれている。 </a:t>
            </a:r>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9</a:t>
            </a:fld>
            <a:endParaRPr kumimoji="1" lang="ja-JP" altLang="en-US" dirty="0"/>
          </a:p>
        </p:txBody>
      </p:sp>
    </p:spTree>
    <p:extLst>
      <p:ext uri="{BB962C8B-B14F-4D97-AF65-F5344CB8AC3E}">
        <p14:creationId xmlns:p14="http://schemas.microsoft.com/office/powerpoint/2010/main" val="92548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スマートデバイスは、パソコンやメインフレーム、ワークステーションなどの既存のコンピュータの枠にとらわれない情報機器の総称を指す。</a:t>
            </a:r>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10</a:t>
            </a:fld>
            <a:endParaRPr kumimoji="1" lang="ja-JP" altLang="en-US" dirty="0"/>
          </a:p>
        </p:txBody>
      </p:sp>
    </p:spTree>
    <p:extLst>
      <p:ext uri="{BB962C8B-B14F-4D97-AF65-F5344CB8AC3E}">
        <p14:creationId xmlns:p14="http://schemas.microsoft.com/office/powerpoint/2010/main" val="91377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例えば、住宅をスマートハウスにするには通常の住宅に比べて</a:t>
            </a:r>
            <a:r>
              <a:rPr kumimoji="1" lang="en-US" altLang="ja-JP" dirty="0" smtClean="0"/>
              <a:t>300</a:t>
            </a:r>
            <a:r>
              <a:rPr kumimoji="1" lang="ja-JP" altLang="en-US" dirty="0" smtClean="0"/>
              <a:t>万円から</a:t>
            </a:r>
            <a:r>
              <a:rPr kumimoji="1" lang="en-US" altLang="ja-JP" dirty="0" smtClean="0"/>
              <a:t>700</a:t>
            </a:r>
            <a:r>
              <a:rPr kumimoji="1" lang="ja-JP" altLang="en-US" dirty="0" smtClean="0"/>
              <a:t>万円の追加投資が必要になる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13</a:t>
            </a:fld>
            <a:endParaRPr kumimoji="1" lang="ja-JP" altLang="en-US" dirty="0"/>
          </a:p>
        </p:txBody>
      </p:sp>
    </p:spTree>
    <p:extLst>
      <p:ext uri="{BB962C8B-B14F-4D97-AF65-F5344CB8AC3E}">
        <p14:creationId xmlns:p14="http://schemas.microsoft.com/office/powerpoint/2010/main" val="234067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スマートコミュニティ：ＩＴと蓄電池の技術を活用し、従来コントロールを行うことが困難であった需要サイドを含め、地域におけるエネルギー管理を可能とする分散型システム</a:t>
            </a:r>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15</a:t>
            </a:fld>
            <a:endParaRPr kumimoji="1" lang="ja-JP" altLang="en-US" dirty="0"/>
          </a:p>
        </p:txBody>
      </p:sp>
    </p:spTree>
    <p:extLst>
      <p:ext uri="{BB962C8B-B14F-4D97-AF65-F5344CB8AC3E}">
        <p14:creationId xmlns:p14="http://schemas.microsoft.com/office/powerpoint/2010/main" val="188873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賦存（ふそん）　天然資源が，利用の可否に関係なく，理論上算出されたある量として存在すること。</a:t>
            </a:r>
            <a:endParaRPr kumimoji="1" lang="ja-JP" altLang="en-US" dirty="0"/>
          </a:p>
        </p:txBody>
      </p:sp>
      <p:sp>
        <p:nvSpPr>
          <p:cNvPr id="4" name="スライド番号プレースホルダー 3"/>
          <p:cNvSpPr>
            <a:spLocks noGrp="1"/>
          </p:cNvSpPr>
          <p:nvPr>
            <p:ph type="sldNum" sz="quarter" idx="10"/>
          </p:nvPr>
        </p:nvSpPr>
        <p:spPr/>
        <p:txBody>
          <a:bodyPr/>
          <a:lstStyle/>
          <a:p>
            <a:fld id="{3B97DF19-1277-4298-8965-24FF1E451346}" type="slidenum">
              <a:rPr kumimoji="1" lang="ja-JP" altLang="en-US" smtClean="0"/>
              <a:t>16</a:t>
            </a:fld>
            <a:endParaRPr kumimoji="1" lang="ja-JP" altLang="en-US" dirty="0"/>
          </a:p>
        </p:txBody>
      </p:sp>
    </p:spTree>
    <p:extLst>
      <p:ext uri="{BB962C8B-B14F-4D97-AF65-F5344CB8AC3E}">
        <p14:creationId xmlns:p14="http://schemas.microsoft.com/office/powerpoint/2010/main" val="361227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92017163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48037880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24635509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37053870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317094938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301065953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00180481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351592112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6444442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3"/>
          <p:cNvSpPr>
            <a:spLocks noGrp="1"/>
          </p:cNvSpPr>
          <p:nvPr>
            <p:ph type="ftr" sz="quarter" idx="11"/>
          </p:nvPr>
        </p:nvSpPr>
        <p:spPr/>
        <p:txBody>
          <a:bodyPr/>
          <a:lstStyle/>
          <a:p>
            <a:endParaRPr kumimoji="1" lang="ja-JP" altLang="en-US" dirty="0"/>
          </a:p>
        </p:txBody>
      </p:sp>
      <p:sp>
        <p:nvSpPr>
          <p:cNvPr id="6" name="Slide Number Placeholder 4"/>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199272302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2"/>
          <p:cNvSpPr>
            <a:spLocks noGrp="1"/>
          </p:cNvSpPr>
          <p:nvPr>
            <p:ph type="ftr" sz="quarter" idx="11"/>
          </p:nvPr>
        </p:nvSpPr>
        <p:spPr/>
        <p:txBody>
          <a:bodyPr/>
          <a:lstStyle/>
          <a:p>
            <a:endParaRPr kumimoji="1" lang="ja-JP" altLang="en-US" dirty="0"/>
          </a:p>
        </p:txBody>
      </p:sp>
      <p:sp>
        <p:nvSpPr>
          <p:cNvPr id="6" name="Slide Number Placeholder 3"/>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39681019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305677540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5"/>
          <p:cNvSpPr>
            <a:spLocks noGrp="1"/>
          </p:cNvSpPr>
          <p:nvPr>
            <p:ph type="ftr" sz="quarter" idx="11"/>
          </p:nvPr>
        </p:nvSpPr>
        <p:spPr/>
        <p:txBody>
          <a:bodyPr/>
          <a:lstStyle/>
          <a:p>
            <a:endParaRPr kumimoji="1" lang="ja-JP" altLang="en-US" dirty="0"/>
          </a:p>
        </p:txBody>
      </p:sp>
      <p:sp>
        <p:nvSpPr>
          <p:cNvPr id="6" name="Slide Number Placeholder 6"/>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16349217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43812607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16779723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62999833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smtClean="0"/>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smtClean="0"/>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9505275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12163074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4"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1501975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4"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09611745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180667004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34073263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163342327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280238790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02395649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6437506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333106778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153862109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A49241-191F-4B25-BAB6-05513945E8D2}" type="datetimeFigureOut">
              <a:rPr kumimoji="1" lang="ja-JP" altLang="en-US" smtClean="0"/>
              <a:t>2017/12/4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423765571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683079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A49241-191F-4B25-BAB6-05513945E8D2}" type="datetimeFigureOut">
              <a:rPr kumimoji="1" lang="ja-JP" altLang="en-US" smtClean="0"/>
              <a:t>2017/12/4</a:t>
            </a:fld>
            <a:endParaRPr kumimoji="1" lang="ja-JP" alt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77D7D35-3551-49BB-B8DA-EDCF90CC8E54}" type="slidenum">
              <a:rPr kumimoji="1" lang="ja-JP" altLang="en-US" smtClean="0"/>
              <a:t>‹#›</a:t>
            </a:fld>
            <a:endParaRPr kumimoji="1" lang="ja-JP" altLang="en-US" dirty="0"/>
          </a:p>
        </p:txBody>
      </p:sp>
    </p:spTree>
    <p:extLst>
      <p:ext uri="{BB962C8B-B14F-4D97-AF65-F5344CB8AC3E}">
        <p14:creationId xmlns:p14="http://schemas.microsoft.com/office/powerpoint/2010/main" val="4177454126"/>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ransition>
    <p:fade/>
  </p:transition>
  <p:timing>
    <p:tnLst>
      <p:par>
        <p:cTn id="1" dur="indefinite" restart="never" nodeType="tmRoot"/>
      </p:par>
    </p:tnLst>
  </p:timing>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s://www.jetro.go.jp/ext_images/_Reports/02/bbaea2a997300b76/reportsNY_201510.pdf" TargetMode="External"/><Relationship Id="rId3" Type="http://schemas.openxmlformats.org/officeDocument/2006/relationships/hyperlink" Target="https://www.abeja.asia/o2o/leading-edge-technology/post-8202/" TargetMode="External"/><Relationship Id="rId7" Type="http://schemas.openxmlformats.org/officeDocument/2006/relationships/hyperlink" Target="http://www.nepc.or.jp/smartcommunity/index.html" TargetMode="External"/><Relationship Id="rId2" Type="http://schemas.openxmlformats.org/officeDocument/2006/relationships/hyperlink" Target="https://iotnews.jp/archives/1218" TargetMode="External"/><Relationship Id="rId1" Type="http://schemas.openxmlformats.org/officeDocument/2006/relationships/slideLayout" Target="../slideLayouts/slideLayout14.xml"/><Relationship Id="rId6" Type="http://schemas.openxmlformats.org/officeDocument/2006/relationships/hyperlink" Target="http://www.meti.go.jp/policy/energy_environment/smart_community/" TargetMode="External"/><Relationship Id="rId5" Type="http://schemas.openxmlformats.org/officeDocument/2006/relationships/hyperlink" Target="http://&#12473;&#12510;&#12540;&#12488;&#12464;&#12522;&#12483;&#12489;.net/" TargetMode="External"/><Relationship Id="rId4" Type="http://schemas.openxmlformats.org/officeDocument/2006/relationships/hyperlink" Target="https://www.change-makers.jp/technology/11277"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nepc.or.jp/topics/pdf/150330/150330_2.pdf" TargetMode="External"/><Relationship Id="rId3" Type="http://schemas.openxmlformats.org/officeDocument/2006/relationships/hyperlink" Target="http://&#12513;&#12522;&#12483;&#12488;&#12487;&#12513;&#12522;&#12483;&#12488;.com/energy/smartcity.html" TargetMode="External"/><Relationship Id="rId7" Type="http://schemas.openxmlformats.org/officeDocument/2006/relationships/hyperlink" Target="http://www.meti.go.jp/committee/summary/0004633/pdf/018_06_02.pdf"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hyperlink" Target="http://www.ipsj.or.jp/event/sj/sj2015/l2ist800000004av-img/Session1.pdf" TargetMode="External"/><Relationship Id="rId5" Type="http://schemas.openxmlformats.org/officeDocument/2006/relationships/hyperlink" Target="http://www.huffingtonpost.jp/shintaro-eguchi/wifilinknyc_b_11216230.html" TargetMode="External"/><Relationship Id="rId4" Type="http://schemas.openxmlformats.org/officeDocument/2006/relationships/hyperlink" Target="http://www.nikkei.com/article/DGXNASFK17040_X11C11A1000000/" TargetMode="External"/><Relationship Id="rId9" Type="http://schemas.openxmlformats.org/officeDocument/2006/relationships/hyperlink" Target="https://www.smartnation.s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9728" y="2061713"/>
            <a:ext cx="11360989" cy="1128346"/>
          </a:xfrm>
        </p:spPr>
        <p:txBody>
          <a:bodyPr/>
          <a:lstStyle/>
          <a:p>
            <a:r>
              <a:rPr kumimoji="1" lang="ja-JP" altLang="en-US" sz="6600" dirty="0" smtClean="0"/>
              <a:t>スマートシティの実現と課題</a:t>
            </a:r>
            <a:endParaRPr kumimoji="1" lang="ja-JP" altLang="en-US" sz="6600" dirty="0"/>
          </a:p>
        </p:txBody>
      </p:sp>
      <p:sp>
        <p:nvSpPr>
          <p:cNvPr id="3" name="サブタイトル 2"/>
          <p:cNvSpPr>
            <a:spLocks noGrp="1"/>
          </p:cNvSpPr>
          <p:nvPr>
            <p:ph type="subTitle" idx="1"/>
          </p:nvPr>
        </p:nvSpPr>
        <p:spPr>
          <a:xfrm>
            <a:off x="1154955" y="4350328"/>
            <a:ext cx="8825658" cy="2080620"/>
          </a:xfrm>
        </p:spPr>
        <p:txBody>
          <a:bodyPr>
            <a:normAutofit lnSpcReduction="10000"/>
          </a:bodyPr>
          <a:lstStyle/>
          <a:p>
            <a:pPr algn="l"/>
            <a:r>
              <a:rPr kumimoji="1" lang="ja-JP" altLang="en-US" dirty="0" smtClean="0"/>
              <a:t>　　　　　</a:t>
            </a:r>
            <a:r>
              <a:rPr kumimoji="1" lang="ja-JP" altLang="en-US" sz="4000" dirty="0" smtClean="0"/>
              <a:t>経済学部　</a:t>
            </a:r>
            <a:r>
              <a:rPr kumimoji="1" lang="en-US" altLang="ja-JP" sz="4000" dirty="0" smtClean="0"/>
              <a:t>3</a:t>
            </a:r>
            <a:r>
              <a:rPr kumimoji="1" lang="ja-JP" altLang="en-US" sz="4000" dirty="0" smtClean="0"/>
              <a:t>年　 </a:t>
            </a:r>
            <a:r>
              <a:rPr lang="ja-JP" altLang="en-US" sz="4000" dirty="0" smtClean="0"/>
              <a:t>河津誠之</a:t>
            </a:r>
            <a:endParaRPr lang="en-US" altLang="ja-JP" sz="4000" dirty="0"/>
          </a:p>
          <a:p>
            <a:pPr algn="l"/>
            <a:r>
              <a:rPr kumimoji="1" lang="ja-JP" altLang="en-US" sz="4000" dirty="0" smtClean="0"/>
              <a:t>　　　　　　　　　　</a:t>
            </a:r>
            <a:r>
              <a:rPr lang="ja-JP" altLang="en-US" sz="4000" dirty="0"/>
              <a:t> </a:t>
            </a:r>
            <a:r>
              <a:rPr kumimoji="1" lang="ja-JP" altLang="en-US" sz="4000" dirty="0" smtClean="0"/>
              <a:t>山崎雄莉</a:t>
            </a:r>
            <a:endParaRPr lang="en-US" altLang="ja-JP" sz="4000" dirty="0"/>
          </a:p>
          <a:p>
            <a:pPr algn="l"/>
            <a:r>
              <a:rPr lang="ja-JP" altLang="en-US" sz="4000" dirty="0" smtClean="0"/>
              <a:t>　　　　　　　　　　 深尾佳世</a:t>
            </a:r>
            <a:endParaRPr kumimoji="1" lang="ja-JP" altLang="en-US" sz="4000" dirty="0"/>
          </a:p>
        </p:txBody>
      </p:sp>
    </p:spTree>
    <p:extLst>
      <p:ext uri="{BB962C8B-B14F-4D97-AF65-F5344CB8AC3E}">
        <p14:creationId xmlns:p14="http://schemas.microsoft.com/office/powerpoint/2010/main" val="31287817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2718"/>
            <a:ext cx="12191999" cy="1400530"/>
          </a:xfrm>
        </p:spPr>
        <p:txBody>
          <a:bodyPr/>
          <a:lstStyle/>
          <a:p>
            <a:r>
              <a:rPr lang="ja-JP" altLang="en-US" dirty="0"/>
              <a:t>スマートシティの実現により可能になること　</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0971534"/>
              </p:ext>
            </p:extLst>
          </p:nvPr>
        </p:nvGraphicFramePr>
        <p:xfrm>
          <a:off x="0" y="1156447"/>
          <a:ext cx="12192000" cy="5701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543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graphicEl>
                                              <a:dgm id="{75C787D4-A744-4064-A4CF-A6E10C5E4DF1}"/>
                                            </p:graphicEl>
                                          </p:spTgt>
                                        </p:tgtEl>
                                        <p:attrNameLst>
                                          <p:attrName>style.visibility</p:attrName>
                                        </p:attrNameLst>
                                      </p:cBhvr>
                                      <p:to>
                                        <p:strVal val="visible"/>
                                      </p:to>
                                    </p:set>
                                    <p:animEffect transition="in" filter="barn(outVertical)">
                                      <p:cBhvr>
                                        <p:cTn id="7" dur="500"/>
                                        <p:tgtEl>
                                          <p:spTgt spid="5">
                                            <p:graphicEl>
                                              <a:dgm id="{75C787D4-A744-4064-A4CF-A6E10C5E4DF1}"/>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graphicEl>
                                              <a:dgm id="{D871D4C7-5E16-43CD-9C5A-488CDD9C1702}"/>
                                            </p:graphicEl>
                                          </p:spTgt>
                                        </p:tgtEl>
                                        <p:attrNameLst>
                                          <p:attrName>style.visibility</p:attrName>
                                        </p:attrNameLst>
                                      </p:cBhvr>
                                      <p:to>
                                        <p:strVal val="visible"/>
                                      </p:to>
                                    </p:set>
                                    <p:animEffect transition="in" filter="barn(outVertical)">
                                      <p:cBhvr>
                                        <p:cTn id="10" dur="500"/>
                                        <p:tgtEl>
                                          <p:spTgt spid="5">
                                            <p:graphicEl>
                                              <a:dgm id="{D871D4C7-5E16-43CD-9C5A-488CDD9C170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graphicEl>
                                              <a:dgm id="{4AF3DE21-C27C-4E01-9122-A5D91B781906}"/>
                                            </p:graphicEl>
                                          </p:spTgt>
                                        </p:tgtEl>
                                        <p:attrNameLst>
                                          <p:attrName>style.visibility</p:attrName>
                                        </p:attrNameLst>
                                      </p:cBhvr>
                                      <p:to>
                                        <p:strVal val="visible"/>
                                      </p:to>
                                    </p:set>
                                    <p:animEffect transition="in" filter="barn(outVertical)">
                                      <p:cBhvr>
                                        <p:cTn id="15" dur="500"/>
                                        <p:tgtEl>
                                          <p:spTgt spid="5">
                                            <p:graphicEl>
                                              <a:dgm id="{4AF3DE21-C27C-4E01-9122-A5D91B781906}"/>
                                            </p:graphic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5">
                                            <p:graphicEl>
                                              <a:dgm id="{803E9FE4-DA38-41A2-8A5C-33CF735B23AA}"/>
                                            </p:graphicEl>
                                          </p:spTgt>
                                        </p:tgtEl>
                                        <p:attrNameLst>
                                          <p:attrName>style.visibility</p:attrName>
                                        </p:attrNameLst>
                                      </p:cBhvr>
                                      <p:to>
                                        <p:strVal val="visible"/>
                                      </p:to>
                                    </p:set>
                                    <p:animEffect transition="in" filter="barn(outVertical)">
                                      <p:cBhvr>
                                        <p:cTn id="18" dur="500"/>
                                        <p:tgtEl>
                                          <p:spTgt spid="5">
                                            <p:graphicEl>
                                              <a:dgm id="{803E9FE4-DA38-41A2-8A5C-33CF735B23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メリット</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49024372"/>
              </p:ext>
            </p:extLst>
          </p:nvPr>
        </p:nvGraphicFramePr>
        <p:xfrm>
          <a:off x="646111" y="1169894"/>
          <a:ext cx="11545889" cy="5688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936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graphicEl>
                                              <a:dgm id="{9A7BA02D-9F10-4073-AADA-96AEA835B5D3}"/>
                                            </p:graphicEl>
                                          </p:spTgt>
                                        </p:tgtEl>
                                        <p:attrNameLst>
                                          <p:attrName>style.visibility</p:attrName>
                                        </p:attrNameLst>
                                      </p:cBhvr>
                                      <p:to>
                                        <p:strVal val="visible"/>
                                      </p:to>
                                    </p:set>
                                    <p:anim calcmode="lin" valueType="num">
                                      <p:cBhvr additive="base">
                                        <p:cTn id="7" dur="500" fill="hold"/>
                                        <p:tgtEl>
                                          <p:spTgt spid="4">
                                            <p:graphicEl>
                                              <a:dgm id="{9A7BA02D-9F10-4073-AADA-96AEA835B5D3}"/>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9A7BA02D-9F10-4073-AADA-96AEA835B5D3}"/>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graphicEl>
                                              <a:dgm id="{A64256D7-D6EA-4A05-8FAF-3813983AB0BC}"/>
                                            </p:graphicEl>
                                          </p:spTgt>
                                        </p:tgtEl>
                                        <p:attrNameLst>
                                          <p:attrName>style.visibility</p:attrName>
                                        </p:attrNameLst>
                                      </p:cBhvr>
                                      <p:to>
                                        <p:strVal val="visible"/>
                                      </p:to>
                                    </p:set>
                                    <p:anim calcmode="lin" valueType="num">
                                      <p:cBhvr additive="base">
                                        <p:cTn id="12" dur="500" fill="hold"/>
                                        <p:tgtEl>
                                          <p:spTgt spid="4">
                                            <p:graphicEl>
                                              <a:dgm id="{A64256D7-D6EA-4A05-8FAF-3813983AB0BC}"/>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graphicEl>
                                              <a:dgm id="{A64256D7-D6EA-4A05-8FAF-3813983AB0BC}"/>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graphicEl>
                                              <a:dgm id="{46D071F4-A6EE-4035-B7EC-900F9EEBE54C}"/>
                                            </p:graphicEl>
                                          </p:spTgt>
                                        </p:tgtEl>
                                        <p:attrNameLst>
                                          <p:attrName>style.visibility</p:attrName>
                                        </p:attrNameLst>
                                      </p:cBhvr>
                                      <p:to>
                                        <p:strVal val="visible"/>
                                      </p:to>
                                    </p:set>
                                    <p:anim calcmode="lin" valueType="num">
                                      <p:cBhvr additive="base">
                                        <p:cTn id="17" dur="500" fill="hold"/>
                                        <p:tgtEl>
                                          <p:spTgt spid="4">
                                            <p:graphicEl>
                                              <a:dgm id="{46D071F4-A6EE-4035-B7EC-900F9EEBE54C}"/>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graphicEl>
                                              <a:dgm id="{46D071F4-A6EE-4035-B7EC-900F9EEBE54C}"/>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
                                            <p:graphicEl>
                                              <a:dgm id="{112296E8-A6B3-435D-A585-8E748CDE7449}"/>
                                            </p:graphicEl>
                                          </p:spTgt>
                                        </p:tgtEl>
                                        <p:attrNameLst>
                                          <p:attrName>style.visibility</p:attrName>
                                        </p:attrNameLst>
                                      </p:cBhvr>
                                      <p:to>
                                        <p:strVal val="visible"/>
                                      </p:to>
                                    </p:set>
                                    <p:anim calcmode="lin" valueType="num">
                                      <p:cBhvr additive="base">
                                        <p:cTn id="22" dur="500" fill="hold"/>
                                        <p:tgtEl>
                                          <p:spTgt spid="4">
                                            <p:graphicEl>
                                              <a:dgm id="{112296E8-A6B3-435D-A585-8E748CDE7449}"/>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graphicEl>
                                              <a:dgm id="{112296E8-A6B3-435D-A585-8E748CDE7449}"/>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
                                            <p:graphicEl>
                                              <a:dgm id="{0A46086B-F24B-47A7-8FF5-D398D0A80A59}"/>
                                            </p:graphicEl>
                                          </p:spTgt>
                                        </p:tgtEl>
                                        <p:attrNameLst>
                                          <p:attrName>style.visibility</p:attrName>
                                        </p:attrNameLst>
                                      </p:cBhvr>
                                      <p:to>
                                        <p:strVal val="visible"/>
                                      </p:to>
                                    </p:set>
                                    <p:anim calcmode="lin" valueType="num">
                                      <p:cBhvr additive="base">
                                        <p:cTn id="27" dur="500" fill="hold"/>
                                        <p:tgtEl>
                                          <p:spTgt spid="4">
                                            <p:graphicEl>
                                              <a:dgm id="{0A46086B-F24B-47A7-8FF5-D398D0A80A59}"/>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graphicEl>
                                              <a:dgm id="{0A46086B-F24B-47A7-8FF5-D398D0A80A59}"/>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
                                            <p:graphicEl>
                                              <a:dgm id="{1BD49C77-90E2-440E-BE9A-799D2AA968AB}"/>
                                            </p:graphicEl>
                                          </p:spTgt>
                                        </p:tgtEl>
                                        <p:attrNameLst>
                                          <p:attrName>style.visibility</p:attrName>
                                        </p:attrNameLst>
                                      </p:cBhvr>
                                      <p:to>
                                        <p:strVal val="visible"/>
                                      </p:to>
                                    </p:set>
                                    <p:anim calcmode="lin" valueType="num">
                                      <p:cBhvr additive="base">
                                        <p:cTn id="32" dur="500" fill="hold"/>
                                        <p:tgtEl>
                                          <p:spTgt spid="4">
                                            <p:graphicEl>
                                              <a:dgm id="{1BD49C77-90E2-440E-BE9A-799D2AA968AB}"/>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graphicEl>
                                              <a:dgm id="{1BD49C77-90E2-440E-BE9A-799D2AA968A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デメリット</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223409324"/>
              </p:ext>
            </p:extLst>
          </p:nvPr>
        </p:nvGraphicFramePr>
        <p:xfrm>
          <a:off x="646111" y="1156448"/>
          <a:ext cx="11545889" cy="570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514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graphicEl>
                                              <a:dgm id="{7AE2748D-D940-4DC1-9962-AFAE0A404494}"/>
                                            </p:graphicEl>
                                          </p:spTgt>
                                        </p:tgtEl>
                                        <p:attrNameLst>
                                          <p:attrName>style.visibility</p:attrName>
                                        </p:attrNameLst>
                                      </p:cBhvr>
                                      <p:to>
                                        <p:strVal val="visible"/>
                                      </p:to>
                                    </p:set>
                                    <p:anim calcmode="lin" valueType="num">
                                      <p:cBhvr additive="base">
                                        <p:cTn id="7" dur="500" fill="hold"/>
                                        <p:tgtEl>
                                          <p:spTgt spid="6">
                                            <p:graphicEl>
                                              <a:dgm id="{7AE2748D-D940-4DC1-9962-AFAE0A404494}"/>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7AE2748D-D940-4DC1-9962-AFAE0A404494}"/>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graphicEl>
                                              <a:dgm id="{2185359C-9DD2-43CD-9D7A-B26B2515751E}"/>
                                            </p:graphicEl>
                                          </p:spTgt>
                                        </p:tgtEl>
                                        <p:attrNameLst>
                                          <p:attrName>style.visibility</p:attrName>
                                        </p:attrNameLst>
                                      </p:cBhvr>
                                      <p:to>
                                        <p:strVal val="visible"/>
                                      </p:to>
                                    </p:set>
                                    <p:anim calcmode="lin" valueType="num">
                                      <p:cBhvr additive="base">
                                        <p:cTn id="12" dur="500" fill="hold"/>
                                        <p:tgtEl>
                                          <p:spTgt spid="6">
                                            <p:graphicEl>
                                              <a:dgm id="{2185359C-9DD2-43CD-9D7A-B26B2515751E}"/>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graphicEl>
                                              <a:dgm id="{2185359C-9DD2-43CD-9D7A-B26B2515751E}"/>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graphicEl>
                                              <a:dgm id="{5B484911-DD2C-4962-B246-CCE4EBEF4FFA}"/>
                                            </p:graphicEl>
                                          </p:spTgt>
                                        </p:tgtEl>
                                        <p:attrNameLst>
                                          <p:attrName>style.visibility</p:attrName>
                                        </p:attrNameLst>
                                      </p:cBhvr>
                                      <p:to>
                                        <p:strVal val="visible"/>
                                      </p:to>
                                    </p:set>
                                    <p:anim calcmode="lin" valueType="num">
                                      <p:cBhvr additive="base">
                                        <p:cTn id="17" dur="500" fill="hold"/>
                                        <p:tgtEl>
                                          <p:spTgt spid="6">
                                            <p:graphicEl>
                                              <a:dgm id="{5B484911-DD2C-4962-B246-CCE4EBEF4FF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graphicEl>
                                              <a:dgm id="{5B484911-DD2C-4962-B246-CCE4EBEF4FFA}"/>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graphicEl>
                                              <a:dgm id="{967B271B-6DCD-4534-9A0B-5843B6234A5D}"/>
                                            </p:graphicEl>
                                          </p:spTgt>
                                        </p:tgtEl>
                                        <p:attrNameLst>
                                          <p:attrName>style.visibility</p:attrName>
                                        </p:attrNameLst>
                                      </p:cBhvr>
                                      <p:to>
                                        <p:strVal val="visible"/>
                                      </p:to>
                                    </p:set>
                                    <p:anim calcmode="lin" valueType="num">
                                      <p:cBhvr additive="base">
                                        <p:cTn id="22" dur="500" fill="hold"/>
                                        <p:tgtEl>
                                          <p:spTgt spid="6">
                                            <p:graphicEl>
                                              <a:dgm id="{967B271B-6DCD-4534-9A0B-5843B6234A5D}"/>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graphicEl>
                                              <a:dgm id="{967B271B-6DCD-4534-9A0B-5843B6234A5D}"/>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
                                            <p:graphicEl>
                                              <a:dgm id="{79EED733-9DF4-46DE-AF15-8B2E17F6E7F7}"/>
                                            </p:graphicEl>
                                          </p:spTgt>
                                        </p:tgtEl>
                                        <p:attrNameLst>
                                          <p:attrName>style.visibility</p:attrName>
                                        </p:attrNameLst>
                                      </p:cBhvr>
                                      <p:to>
                                        <p:strVal val="visible"/>
                                      </p:to>
                                    </p:set>
                                    <p:anim calcmode="lin" valueType="num">
                                      <p:cBhvr additive="base">
                                        <p:cTn id="27" dur="500" fill="hold"/>
                                        <p:tgtEl>
                                          <p:spTgt spid="6">
                                            <p:graphicEl>
                                              <a:dgm id="{79EED733-9DF4-46DE-AF15-8B2E17F6E7F7}"/>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graphicEl>
                                              <a:dgm id="{79EED733-9DF4-46DE-AF15-8B2E17F6E7F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課題　</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899562715"/>
              </p:ext>
            </p:extLst>
          </p:nvPr>
        </p:nvGraphicFramePr>
        <p:xfrm>
          <a:off x="0" y="1454727"/>
          <a:ext cx="12192000" cy="540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457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graphicEl>
                                              <a:dgm id="{68EF863D-EF5C-408C-9807-C39346964748}"/>
                                            </p:graphicEl>
                                          </p:spTgt>
                                        </p:tgtEl>
                                        <p:attrNameLst>
                                          <p:attrName>style.visibility</p:attrName>
                                        </p:attrNameLst>
                                      </p:cBhvr>
                                      <p:to>
                                        <p:strVal val="visible"/>
                                      </p:to>
                                    </p:set>
                                    <p:anim calcmode="lin" valueType="num">
                                      <p:cBhvr additive="base">
                                        <p:cTn id="7" dur="500" fill="hold"/>
                                        <p:tgtEl>
                                          <p:spTgt spid="5">
                                            <p:graphicEl>
                                              <a:dgm id="{68EF863D-EF5C-408C-9807-C3934696474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68EF863D-EF5C-408C-9807-C39346964748}"/>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graphicEl>
                                              <a:dgm id="{2746D713-84A9-414F-B0CB-196BFBB21872}"/>
                                            </p:graphicEl>
                                          </p:spTgt>
                                        </p:tgtEl>
                                        <p:attrNameLst>
                                          <p:attrName>style.visibility</p:attrName>
                                        </p:attrNameLst>
                                      </p:cBhvr>
                                      <p:to>
                                        <p:strVal val="visible"/>
                                      </p:to>
                                    </p:set>
                                    <p:anim calcmode="lin" valueType="num">
                                      <p:cBhvr additive="base">
                                        <p:cTn id="11" dur="500" fill="hold"/>
                                        <p:tgtEl>
                                          <p:spTgt spid="5">
                                            <p:graphicEl>
                                              <a:dgm id="{2746D713-84A9-414F-B0CB-196BFBB21872}"/>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2746D713-84A9-414F-B0CB-196BFBB21872}"/>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5">
                                            <p:graphicEl>
                                              <a:dgm id="{DB7366FC-4871-4F78-8236-03EC69069210}"/>
                                            </p:graphicEl>
                                          </p:spTgt>
                                        </p:tgtEl>
                                        <p:attrNameLst>
                                          <p:attrName>style.visibility</p:attrName>
                                        </p:attrNameLst>
                                      </p:cBhvr>
                                      <p:to>
                                        <p:strVal val="visible"/>
                                      </p:to>
                                    </p:set>
                                    <p:anim calcmode="lin" valueType="num">
                                      <p:cBhvr additive="base">
                                        <p:cTn id="16" dur="500" fill="hold"/>
                                        <p:tgtEl>
                                          <p:spTgt spid="5">
                                            <p:graphicEl>
                                              <a:dgm id="{DB7366FC-4871-4F78-8236-03EC69069210}"/>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graphicEl>
                                              <a:dgm id="{DB7366FC-4871-4F78-8236-03EC69069210}"/>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graphicEl>
                                              <a:dgm id="{6B947A2D-9881-400B-A408-EFADA94D64BD}"/>
                                            </p:graphicEl>
                                          </p:spTgt>
                                        </p:tgtEl>
                                        <p:attrNameLst>
                                          <p:attrName>style.visibility</p:attrName>
                                        </p:attrNameLst>
                                      </p:cBhvr>
                                      <p:to>
                                        <p:strVal val="visible"/>
                                      </p:to>
                                    </p:set>
                                    <p:anim calcmode="lin" valueType="num">
                                      <p:cBhvr additive="base">
                                        <p:cTn id="20" dur="500" fill="hold"/>
                                        <p:tgtEl>
                                          <p:spTgt spid="5">
                                            <p:graphicEl>
                                              <a:dgm id="{6B947A2D-9881-400B-A408-EFADA94D64BD}"/>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graphicEl>
                                              <a:dgm id="{6B947A2D-9881-400B-A408-EFADA94D64B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35155772"/>
              </p:ext>
            </p:extLst>
          </p:nvPr>
        </p:nvGraphicFramePr>
        <p:xfrm>
          <a:off x="646111" y="1177637"/>
          <a:ext cx="11545889" cy="5680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7074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8872" y="438864"/>
            <a:ext cx="10834254" cy="1400530"/>
          </a:xfrm>
        </p:spPr>
        <p:txBody>
          <a:bodyPr>
            <a:normAutofit fontScale="90000"/>
          </a:bodyPr>
          <a:lstStyle/>
          <a:p>
            <a:r>
              <a:rPr lang="ja-JP" altLang="en-US" dirty="0"/>
              <a:t>スマートコミュニティ構想普及支援事業費補助金</a:t>
            </a:r>
            <a:br>
              <a:rPr lang="ja-JP" altLang="en-US" dirty="0"/>
            </a:br>
            <a:endParaRPr kumimoji="1" lang="ja-JP" altLang="en-US" dirty="0"/>
          </a:p>
        </p:txBody>
      </p:sp>
      <p:pic>
        <p:nvPicPr>
          <p:cNvPr id="3" name="図 2" descr="~について グラフ　事例.pdf (保護) - Adobe Reader"/>
          <p:cNvPicPr>
            <a:picLocks noChangeAspect="1"/>
          </p:cNvPicPr>
          <p:nvPr/>
        </p:nvPicPr>
        <p:blipFill rotWithShape="1">
          <a:blip r:embed="rId3">
            <a:extLst>
              <a:ext uri="{28A0092B-C50C-407E-A947-70E740481C1C}">
                <a14:useLocalDpi xmlns:a14="http://schemas.microsoft.com/office/drawing/2010/main" val="0"/>
              </a:ext>
            </a:extLst>
          </a:blip>
          <a:srcRect l="51346" t="28802" r="18076" b="14081"/>
          <a:stretch/>
        </p:blipFill>
        <p:spPr>
          <a:xfrm>
            <a:off x="7637929" y="1143000"/>
            <a:ext cx="4554071" cy="5714999"/>
          </a:xfrm>
          <a:prstGeom prst="rect">
            <a:avLst/>
          </a:prstGeom>
        </p:spPr>
      </p:pic>
      <p:sp>
        <p:nvSpPr>
          <p:cNvPr id="4" name="コンテンツ プレースホルダー 3"/>
          <p:cNvSpPr>
            <a:spLocks noGrp="1"/>
          </p:cNvSpPr>
          <p:nvPr>
            <p:ph idx="1"/>
          </p:nvPr>
        </p:nvSpPr>
        <p:spPr>
          <a:xfrm>
            <a:off x="678872" y="1425388"/>
            <a:ext cx="11513127" cy="5432612"/>
          </a:xfrm>
        </p:spPr>
        <p:txBody>
          <a:bodyPr>
            <a:normAutofit/>
          </a:bodyPr>
          <a:lstStyle/>
          <a:p>
            <a:pPr lvl="0"/>
            <a:r>
              <a:rPr lang="ja-JP" altLang="en-US" sz="3200" b="1" dirty="0" smtClean="0">
                <a:latin typeface="+mn-ea"/>
                <a:ea typeface="+mn-ea"/>
              </a:rPr>
              <a:t>事業概要</a:t>
            </a:r>
            <a:endParaRPr lang="ja-JP" altLang="en-US" sz="3200" b="1" dirty="0">
              <a:latin typeface="+mn-ea"/>
              <a:ea typeface="+mn-ea"/>
            </a:endParaRPr>
          </a:p>
          <a:p>
            <a:pPr lvl="1"/>
            <a:r>
              <a:rPr lang="ja-JP" altLang="en-US" sz="2800" dirty="0" smtClean="0">
                <a:latin typeface="+mn-ea"/>
                <a:ea typeface="+mn-ea"/>
              </a:rPr>
              <a:t>スマートコミュニティの全国各地への</a:t>
            </a:r>
            <a:endParaRPr lang="en-US" altLang="ja-JP" sz="2800" dirty="0" smtClean="0">
              <a:latin typeface="+mn-ea"/>
              <a:ea typeface="+mn-ea"/>
            </a:endParaRPr>
          </a:p>
          <a:p>
            <a:pPr marL="457200" lvl="1" indent="0">
              <a:buNone/>
            </a:pPr>
            <a:r>
              <a:rPr lang="ja-JP" altLang="en-US" sz="2800" dirty="0" smtClean="0">
                <a:latin typeface="+mn-ea"/>
                <a:ea typeface="+mn-ea"/>
              </a:rPr>
              <a:t>普及を目指し、地域の状況に根ざした</a:t>
            </a:r>
            <a:endParaRPr lang="en-US" altLang="ja-JP" sz="2800" dirty="0" smtClean="0">
              <a:latin typeface="+mn-ea"/>
              <a:ea typeface="+mn-ea"/>
            </a:endParaRPr>
          </a:p>
          <a:p>
            <a:pPr marL="457200" lvl="1" indent="0">
              <a:buNone/>
            </a:pPr>
            <a:r>
              <a:rPr lang="ja-JP" altLang="en-US" sz="2800" dirty="0" smtClean="0">
                <a:latin typeface="+mn-ea"/>
                <a:ea typeface="+mn-ea"/>
              </a:rPr>
              <a:t>スマートコミュニティの構築に向けた</a:t>
            </a:r>
            <a:endParaRPr lang="en-US" altLang="ja-JP" sz="2800" dirty="0" smtClean="0">
              <a:latin typeface="+mn-ea"/>
              <a:ea typeface="+mn-ea"/>
            </a:endParaRPr>
          </a:p>
          <a:p>
            <a:pPr marL="457200" lvl="1" indent="0">
              <a:buNone/>
            </a:pPr>
            <a:r>
              <a:rPr lang="ja-JP" altLang="en-US" sz="2800" dirty="0" smtClean="0">
                <a:latin typeface="+mn-ea"/>
                <a:ea typeface="+mn-ea"/>
              </a:rPr>
              <a:t>事業化可能性調査を実施し、事業計画を</a:t>
            </a:r>
            <a:endParaRPr lang="en-US" altLang="ja-JP" sz="2800" dirty="0" smtClean="0">
              <a:latin typeface="+mn-ea"/>
              <a:ea typeface="+mn-ea"/>
            </a:endParaRPr>
          </a:p>
          <a:p>
            <a:pPr marL="457200" lvl="1" indent="0">
              <a:buNone/>
            </a:pPr>
            <a:r>
              <a:rPr lang="ja-JP" altLang="en-US" sz="2800" dirty="0" smtClean="0">
                <a:latin typeface="+mn-ea"/>
                <a:ea typeface="+mn-ea"/>
              </a:rPr>
              <a:t>策定する。</a:t>
            </a:r>
            <a:endParaRPr lang="ja-JP" altLang="en-US" sz="2800" dirty="0">
              <a:latin typeface="+mn-ea"/>
              <a:ea typeface="+mn-ea"/>
            </a:endParaRPr>
          </a:p>
          <a:p>
            <a:pPr lvl="0"/>
            <a:r>
              <a:rPr lang="ja-JP" altLang="en-US" sz="3200" b="1" dirty="0" smtClean="0">
                <a:latin typeface="+mn-ea"/>
                <a:ea typeface="+mn-ea"/>
              </a:rPr>
              <a:t>補助金</a:t>
            </a:r>
            <a:endParaRPr lang="ja-JP" altLang="en-US" sz="3200" b="1" dirty="0">
              <a:latin typeface="+mn-ea"/>
              <a:ea typeface="+mn-ea"/>
            </a:endParaRPr>
          </a:p>
          <a:p>
            <a:pPr lvl="1"/>
            <a:r>
              <a:rPr lang="zh-TW" altLang="en-US" sz="28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zh-TW" altLang="en-US" sz="2800" dirty="0" smtClean="0">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2800" dirty="0" smtClean="0">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451527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次世代エネルギー技術実証事業費補助金</a:t>
            </a:r>
            <a:br>
              <a:rPr lang="ja-JP" altLang="en-US" dirty="0"/>
            </a:br>
            <a:endParaRPr kumimoji="1" lang="ja-JP" altLang="en-US" dirty="0"/>
          </a:p>
        </p:txBody>
      </p:sp>
      <p:pic>
        <p:nvPicPr>
          <p:cNvPr id="3" name="図 2" descr="~について グラフ　事例.pdf (保護) - Adobe Reader"/>
          <p:cNvPicPr>
            <a:picLocks noChangeAspect="1"/>
          </p:cNvPicPr>
          <p:nvPr/>
        </p:nvPicPr>
        <p:blipFill rotWithShape="1">
          <a:blip r:embed="rId3">
            <a:extLst>
              <a:ext uri="{28A0092B-C50C-407E-A947-70E740481C1C}">
                <a14:useLocalDpi xmlns:a14="http://schemas.microsoft.com/office/drawing/2010/main" val="0"/>
              </a:ext>
            </a:extLst>
          </a:blip>
          <a:srcRect l="49135" t="21176" r="17981" b="9824"/>
          <a:stretch/>
        </p:blipFill>
        <p:spPr>
          <a:xfrm>
            <a:off x="8229600" y="1156448"/>
            <a:ext cx="3962400" cy="5701551"/>
          </a:xfrm>
          <a:prstGeom prst="rect">
            <a:avLst/>
          </a:prstGeom>
        </p:spPr>
      </p:pic>
      <p:sp>
        <p:nvSpPr>
          <p:cNvPr id="4" name="コンテンツ プレースホルダー 3"/>
          <p:cNvSpPr>
            <a:spLocks noGrp="1"/>
          </p:cNvSpPr>
          <p:nvPr>
            <p:ph idx="1"/>
          </p:nvPr>
        </p:nvSpPr>
        <p:spPr>
          <a:xfrm>
            <a:off x="646112" y="1156448"/>
            <a:ext cx="11545888" cy="5701552"/>
          </a:xfrm>
        </p:spPr>
        <p:txBody>
          <a:bodyPr>
            <a:noAutofit/>
          </a:bodyPr>
          <a:lstStyle/>
          <a:p>
            <a:pPr lvl="0"/>
            <a:r>
              <a:rPr kumimoji="1" lang="ja-JP" altLang="en-US" sz="2800" b="1" dirty="0" smtClean="0">
                <a:latin typeface="+mn-ea"/>
                <a:ea typeface="+mn-ea"/>
              </a:rPr>
              <a:t>事業概要</a:t>
            </a:r>
            <a:endParaRPr kumimoji="1" lang="ja-JP" altLang="en-US" sz="2800" b="1" dirty="0">
              <a:latin typeface="+mn-ea"/>
              <a:ea typeface="+mn-ea"/>
            </a:endParaRPr>
          </a:p>
          <a:p>
            <a:pPr lvl="1"/>
            <a:r>
              <a:rPr lang="ja-JP" altLang="en-US" sz="2400" dirty="0" smtClean="0">
                <a:latin typeface="+mn-ea"/>
                <a:ea typeface="+mn-ea"/>
              </a:rPr>
              <a:t>再生可能エネルギーの賦存は地域ごとに特色が</a:t>
            </a:r>
            <a:endParaRPr lang="en-US" altLang="ja-JP" sz="2400" dirty="0" smtClean="0">
              <a:latin typeface="+mn-ea"/>
              <a:ea typeface="+mn-ea"/>
            </a:endParaRPr>
          </a:p>
          <a:p>
            <a:pPr marL="457200" lvl="1" indent="0">
              <a:buNone/>
            </a:pPr>
            <a:r>
              <a:rPr lang="ja-JP" altLang="en-US" sz="2400" dirty="0" smtClean="0">
                <a:latin typeface="+mn-ea"/>
                <a:ea typeface="+mn-ea"/>
              </a:rPr>
              <a:t>あり、地域の大学・企業には個性ある技術が</a:t>
            </a:r>
            <a:endParaRPr lang="en-US" altLang="ja-JP" sz="2400" dirty="0" smtClean="0">
              <a:latin typeface="+mn-ea"/>
              <a:ea typeface="+mn-ea"/>
            </a:endParaRPr>
          </a:p>
          <a:p>
            <a:pPr marL="457200" lvl="1" indent="0">
              <a:buNone/>
            </a:pPr>
            <a:r>
              <a:rPr lang="ja-JP" altLang="en-US" sz="2400" dirty="0" smtClean="0">
                <a:latin typeface="+mn-ea"/>
                <a:ea typeface="+mn-ea"/>
              </a:rPr>
              <a:t>存在しているため、次世代エネルギー・社会実証</a:t>
            </a:r>
            <a:endParaRPr lang="en-US" altLang="ja-JP" sz="2400" dirty="0" smtClean="0">
              <a:latin typeface="+mn-ea"/>
              <a:ea typeface="+mn-ea"/>
            </a:endParaRPr>
          </a:p>
          <a:p>
            <a:pPr marL="457200" lvl="1" indent="0">
              <a:buNone/>
            </a:pPr>
            <a:r>
              <a:rPr lang="ja-JP" altLang="en-US" sz="2400" dirty="0" smtClean="0">
                <a:latin typeface="+mn-ea"/>
                <a:ea typeface="+mn-ea"/>
              </a:rPr>
              <a:t>事業を補完する技術やアイデアを活用し、地域の</a:t>
            </a:r>
            <a:endParaRPr lang="en-US" altLang="ja-JP" sz="2400" dirty="0" smtClean="0">
              <a:latin typeface="+mn-ea"/>
              <a:ea typeface="+mn-ea"/>
            </a:endParaRPr>
          </a:p>
          <a:p>
            <a:pPr marL="457200" lvl="1" indent="0">
              <a:buNone/>
            </a:pPr>
            <a:r>
              <a:rPr lang="ja-JP" altLang="en-US" sz="2400" dirty="0" smtClean="0">
                <a:latin typeface="+mn-ea"/>
                <a:ea typeface="+mn-ea"/>
              </a:rPr>
              <a:t>エネルギー事情に応じたスマートコミュニティを</a:t>
            </a:r>
            <a:endParaRPr lang="en-US" altLang="ja-JP" sz="2400" dirty="0" smtClean="0">
              <a:latin typeface="+mn-ea"/>
              <a:ea typeface="+mn-ea"/>
            </a:endParaRPr>
          </a:p>
          <a:p>
            <a:pPr marL="457200" lvl="1" indent="0">
              <a:buNone/>
            </a:pPr>
            <a:r>
              <a:rPr lang="ja-JP" altLang="en-US" sz="2400" dirty="0" smtClean="0">
                <a:latin typeface="+mn-ea"/>
                <a:ea typeface="+mn-ea"/>
              </a:rPr>
              <a:t>確立していくことが必要である。</a:t>
            </a:r>
            <a:endParaRPr kumimoji="1" lang="ja-JP" altLang="en-US" sz="2400" dirty="0">
              <a:latin typeface="+mn-ea"/>
              <a:ea typeface="+mn-ea"/>
            </a:endParaRPr>
          </a:p>
          <a:p>
            <a:pPr lvl="1"/>
            <a:r>
              <a:rPr lang="ja-JP" altLang="en-US" sz="2400" dirty="0" smtClean="0">
                <a:latin typeface="+mn-ea"/>
                <a:ea typeface="+mn-ea"/>
              </a:rPr>
              <a:t>本予算では、スマートコミュニティ導入における</a:t>
            </a:r>
            <a:endParaRPr lang="en-US" altLang="ja-JP" sz="2400" dirty="0" smtClean="0">
              <a:latin typeface="+mn-ea"/>
              <a:ea typeface="+mn-ea"/>
            </a:endParaRPr>
          </a:p>
          <a:p>
            <a:pPr marL="457200" lvl="1" indent="0">
              <a:buNone/>
            </a:pPr>
            <a:r>
              <a:rPr lang="ja-JP" altLang="en-US" sz="2400" dirty="0" smtClean="0">
                <a:latin typeface="+mn-ea"/>
                <a:ea typeface="+mn-ea"/>
              </a:rPr>
              <a:t>技術的・制度的課題を解決するための実証を行う。</a:t>
            </a:r>
            <a:endParaRPr lang="en-US" altLang="ja-JP" sz="2400" dirty="0" smtClean="0">
              <a:latin typeface="+mn-ea"/>
              <a:ea typeface="+mn-ea"/>
            </a:endParaRPr>
          </a:p>
          <a:p>
            <a:pPr lvl="0"/>
            <a:r>
              <a:rPr kumimoji="1" lang="ja-JP" altLang="en-US" sz="2800" b="1" dirty="0" smtClean="0">
                <a:latin typeface="+mn-ea"/>
                <a:ea typeface="+mn-ea"/>
              </a:rPr>
              <a:t>補助金</a:t>
            </a:r>
            <a:endParaRPr kumimoji="1" lang="ja-JP" altLang="en-US" sz="2800" b="1" dirty="0">
              <a:latin typeface="+mn-ea"/>
              <a:ea typeface="+mn-ea"/>
            </a:endParaRPr>
          </a:p>
          <a:p>
            <a:pPr lvl="1"/>
            <a:r>
              <a:rPr lang="zh-TW"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zh-TW"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12.5</a:t>
            </a:r>
            <a:r>
              <a:rPr lang="zh-TW" altLang="en-US" sz="2400" dirty="0" smtClean="0">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66469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章　</a:t>
            </a:r>
            <a:r>
              <a:rPr lang="ja-JP" altLang="en-US" dirty="0"/>
              <a:t>日本</a:t>
            </a:r>
            <a:r>
              <a:rPr lang="ja-JP" altLang="en-US" dirty="0" smtClean="0"/>
              <a:t>の事例</a:t>
            </a:r>
            <a:r>
              <a:rPr kumimoji="1" lang="ja-JP" altLang="en-US" dirty="0" smtClean="0"/>
              <a:t>　</a:t>
            </a:r>
            <a:endParaRPr kumimoji="1" lang="ja-JP" altLang="en-US" dirty="0"/>
          </a:p>
        </p:txBody>
      </p:sp>
    </p:spTree>
    <p:extLst>
      <p:ext uri="{BB962C8B-B14F-4D97-AF65-F5344CB8AC3E}">
        <p14:creationId xmlns:p14="http://schemas.microsoft.com/office/powerpoint/2010/main" val="244926128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2718"/>
            <a:ext cx="12191999" cy="1400530"/>
          </a:xfrm>
        </p:spPr>
        <p:txBody>
          <a:bodyPr/>
          <a:lstStyle/>
          <a:p>
            <a:r>
              <a:rPr lang="ja-JP" altLang="en-US" dirty="0"/>
              <a:t>豊田市 次世代エネルギー・社会システム実証事業</a:t>
            </a:r>
            <a:endParaRPr kumimoji="1" lang="ja-JP" altLang="en-US" dirty="0"/>
          </a:p>
        </p:txBody>
      </p:sp>
      <p:sp>
        <p:nvSpPr>
          <p:cNvPr id="3" name="コンテンツ プレースホルダー 2"/>
          <p:cNvSpPr>
            <a:spLocks noGrp="1"/>
          </p:cNvSpPr>
          <p:nvPr>
            <p:ph idx="1"/>
          </p:nvPr>
        </p:nvSpPr>
        <p:spPr>
          <a:xfrm>
            <a:off x="0" y="1460310"/>
            <a:ext cx="12192000" cy="5397690"/>
          </a:xfrm>
        </p:spPr>
        <p:txBody>
          <a:bodyPr anchor="ctr">
            <a:normAutofit/>
          </a:bodyPr>
          <a:lstStyle/>
          <a:p>
            <a:r>
              <a:rPr lang="ja-JP" altLang="en-US" sz="2800" dirty="0">
                <a:latin typeface="+mn-ea"/>
                <a:ea typeface="+mn-ea"/>
              </a:rPr>
              <a:t>平成</a:t>
            </a:r>
            <a:r>
              <a:rPr lang="en-US" altLang="ja-JP" sz="2800" dirty="0">
                <a:latin typeface="+mn-ea"/>
                <a:ea typeface="+mn-ea"/>
              </a:rPr>
              <a:t>22</a:t>
            </a:r>
            <a:r>
              <a:rPr lang="ja-JP" altLang="en-US" sz="2800" dirty="0">
                <a:latin typeface="+mn-ea"/>
                <a:ea typeface="+mn-ea"/>
              </a:rPr>
              <a:t>年</a:t>
            </a:r>
            <a:r>
              <a:rPr lang="ja-JP" altLang="en-US" sz="2800" dirty="0" smtClean="0">
                <a:latin typeface="+mn-ea"/>
                <a:ea typeface="+mn-ea"/>
              </a:rPr>
              <a:t>に</a:t>
            </a:r>
            <a:r>
              <a:rPr lang="ja-JP" altLang="en-US" sz="2800" dirty="0">
                <a:latin typeface="+mn-ea"/>
                <a:ea typeface="+mn-ea"/>
              </a:rPr>
              <a:t>豊田市は</a:t>
            </a:r>
            <a:r>
              <a:rPr lang="ja-JP" altLang="en-US" sz="2800" dirty="0" smtClean="0">
                <a:latin typeface="+mn-ea"/>
                <a:ea typeface="+mn-ea"/>
              </a:rPr>
              <a:t>国から</a:t>
            </a:r>
            <a:r>
              <a:rPr lang="ja-JP" altLang="en-US" sz="2800" dirty="0">
                <a:latin typeface="+mn-ea"/>
                <a:ea typeface="+mn-ea"/>
              </a:rPr>
              <a:t>「次世代エネルギー・社会システム実証地域</a:t>
            </a:r>
            <a:r>
              <a:rPr lang="ja-JP" altLang="en-US" sz="2800" dirty="0" smtClean="0">
                <a:latin typeface="+mn-ea"/>
                <a:ea typeface="+mn-ea"/>
              </a:rPr>
              <a:t>」に選定され、市</a:t>
            </a:r>
            <a:r>
              <a:rPr lang="ja-JP" altLang="en-US" sz="2800" dirty="0">
                <a:latin typeface="+mn-ea"/>
                <a:ea typeface="+mn-ea"/>
              </a:rPr>
              <a:t>と先進企業・団体が協力して「豊田市低炭素社会システム実証推進協議会」を設立し、次世代の低炭素社会システムの構築に向けた実証を</a:t>
            </a:r>
            <a:r>
              <a:rPr lang="ja-JP" altLang="en-US" sz="2800" dirty="0" smtClean="0">
                <a:latin typeface="+mn-ea"/>
                <a:ea typeface="+mn-ea"/>
              </a:rPr>
              <a:t>進めた。</a:t>
            </a:r>
            <a:endParaRPr lang="en-US" altLang="ja-JP" sz="2800" dirty="0" smtClean="0">
              <a:latin typeface="+mn-ea"/>
              <a:ea typeface="+mn-ea"/>
            </a:endParaRPr>
          </a:p>
          <a:p>
            <a:pPr marL="0" indent="0">
              <a:buNone/>
            </a:pPr>
            <a:endParaRPr lang="en-US" altLang="ja-JP" sz="100" dirty="0" smtClean="0">
              <a:latin typeface="+mn-ea"/>
              <a:ea typeface="+mn-ea"/>
            </a:endParaRPr>
          </a:p>
          <a:p>
            <a:r>
              <a:rPr lang="ja-JP" altLang="en-US" sz="2800" dirty="0" smtClean="0">
                <a:latin typeface="+mn-ea"/>
                <a:ea typeface="+mn-ea"/>
              </a:rPr>
              <a:t>具体的</a:t>
            </a:r>
            <a:r>
              <a:rPr lang="ja-JP" altLang="en-US" sz="2800" dirty="0">
                <a:latin typeface="+mn-ea"/>
                <a:ea typeface="+mn-ea"/>
              </a:rPr>
              <a:t>には、家庭内、移動中、移動先、生活圏・コミュニティ全体と、生活動線に沿ったエネルギー利用の最適化により、無理なく、無駄なく、快適な暮らしの実現を</a:t>
            </a:r>
            <a:r>
              <a:rPr lang="ja-JP" altLang="en-US" sz="2800" dirty="0" smtClean="0">
                <a:latin typeface="+mn-ea"/>
                <a:ea typeface="+mn-ea"/>
              </a:rPr>
              <a:t>目指すこと。</a:t>
            </a:r>
            <a:endParaRPr lang="en-US" altLang="ja-JP" sz="2800" dirty="0" smtClean="0">
              <a:latin typeface="+mn-ea"/>
              <a:ea typeface="+mn-ea"/>
            </a:endParaRPr>
          </a:p>
          <a:p>
            <a:pPr marL="0" indent="0">
              <a:buNone/>
            </a:pPr>
            <a:endParaRPr lang="en-US" altLang="ja-JP" sz="100" dirty="0" smtClean="0">
              <a:latin typeface="+mn-ea"/>
              <a:ea typeface="+mn-ea"/>
            </a:endParaRPr>
          </a:p>
          <a:p>
            <a:r>
              <a:rPr lang="en-US" altLang="ja-JP" sz="2800" dirty="0" smtClean="0">
                <a:latin typeface="+mn-ea"/>
                <a:ea typeface="+mn-ea"/>
              </a:rPr>
              <a:t>50</a:t>
            </a:r>
            <a:r>
              <a:rPr lang="ja-JP" altLang="en-US" sz="2800" dirty="0">
                <a:latin typeface="+mn-ea"/>
                <a:ea typeface="+mn-ea"/>
              </a:rPr>
              <a:t>の</a:t>
            </a:r>
            <a:r>
              <a:rPr lang="ja-JP" altLang="en-US" sz="2800" dirty="0" smtClean="0">
                <a:latin typeface="+mn-ea"/>
                <a:ea typeface="+mn-ea"/>
              </a:rPr>
              <a:t>企業・団体</a:t>
            </a:r>
            <a:r>
              <a:rPr lang="ja-JP" altLang="en-US" sz="2800" dirty="0">
                <a:latin typeface="+mn-ea"/>
                <a:ea typeface="+mn-ea"/>
              </a:rPr>
              <a:t>と共に進められた実証</a:t>
            </a:r>
            <a:r>
              <a:rPr lang="ja-JP" altLang="en-US" sz="2800" dirty="0" smtClean="0">
                <a:latin typeface="+mn-ea"/>
                <a:ea typeface="+mn-ea"/>
              </a:rPr>
              <a:t>期間の</a:t>
            </a:r>
            <a:r>
              <a:rPr lang="ja-JP" altLang="en-US" sz="2800" dirty="0">
                <a:latin typeface="+mn-ea"/>
                <a:ea typeface="+mn-ea"/>
              </a:rPr>
              <a:t>終了後</a:t>
            </a:r>
            <a:r>
              <a:rPr lang="ja-JP" altLang="en-US" sz="2800" dirty="0" smtClean="0">
                <a:latin typeface="+mn-ea"/>
                <a:ea typeface="+mn-ea"/>
              </a:rPr>
              <a:t>、平成</a:t>
            </a:r>
            <a:r>
              <a:rPr lang="en-US" altLang="ja-JP" sz="2800" dirty="0">
                <a:latin typeface="+mn-ea"/>
                <a:ea typeface="+mn-ea"/>
              </a:rPr>
              <a:t>27</a:t>
            </a:r>
            <a:r>
              <a:rPr lang="ja-JP" altLang="en-US" sz="2800" dirty="0">
                <a:latin typeface="+mn-ea"/>
                <a:ea typeface="+mn-ea"/>
              </a:rPr>
              <a:t>年に「豊田市低炭素社会システム推進協議会」と名称を</a:t>
            </a:r>
            <a:r>
              <a:rPr lang="ja-JP" altLang="en-US" sz="2800" dirty="0" smtClean="0">
                <a:latin typeface="+mn-ea"/>
                <a:ea typeface="+mn-ea"/>
              </a:rPr>
              <a:t>改め現在は活動している。</a:t>
            </a:r>
            <a:endParaRPr kumimoji="1" lang="ja-JP" altLang="en-US" sz="2800" dirty="0">
              <a:latin typeface="+mn-ea"/>
              <a:ea typeface="+mn-ea"/>
            </a:endParaRPr>
          </a:p>
        </p:txBody>
      </p:sp>
    </p:spTree>
    <p:extLst>
      <p:ext uri="{BB962C8B-B14F-4D97-AF65-F5344CB8AC3E}">
        <p14:creationId xmlns:p14="http://schemas.microsoft.com/office/powerpoint/2010/main" val="35064813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descr="豊田市　成果？.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4330" t="13847" r="12347" b="10942"/>
          <a:stretch/>
        </p:blipFill>
        <p:spPr>
          <a:xfrm>
            <a:off x="0" y="0"/>
            <a:ext cx="12192000" cy="6858000"/>
          </a:xfrm>
        </p:spPr>
      </p:pic>
    </p:spTree>
    <p:extLst>
      <p:ext uri="{BB962C8B-B14F-4D97-AF65-F5344CB8AC3E}">
        <p14:creationId xmlns:p14="http://schemas.microsoft.com/office/powerpoint/2010/main" val="18991996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1103312" y="2052918"/>
            <a:ext cx="11088688" cy="4805082"/>
          </a:xfrm>
        </p:spPr>
        <p:txBody>
          <a:bodyPr>
            <a:noAutofit/>
          </a:bodyPr>
          <a:lstStyle/>
          <a:p>
            <a:r>
              <a:rPr kumimoji="1" lang="ja-JP" altLang="en-US" sz="2800" dirty="0" smtClean="0"/>
              <a:t>本研究の背景・目的</a:t>
            </a:r>
            <a:endParaRPr kumimoji="1" lang="en-US" altLang="ja-JP" sz="2800" dirty="0" smtClean="0"/>
          </a:p>
          <a:p>
            <a:r>
              <a:rPr lang="ja-JP" altLang="en-US" sz="2800" dirty="0" smtClean="0"/>
              <a:t>第</a:t>
            </a:r>
            <a:r>
              <a:rPr lang="en-US" altLang="ja-JP" sz="2800" dirty="0"/>
              <a:t>1</a:t>
            </a:r>
            <a:r>
              <a:rPr lang="ja-JP" altLang="en-US" sz="2800" dirty="0" smtClean="0"/>
              <a:t>章　スマート</a:t>
            </a:r>
            <a:r>
              <a:rPr lang="ja-JP" altLang="en-US" sz="2800" dirty="0"/>
              <a:t>シティ</a:t>
            </a:r>
            <a:r>
              <a:rPr lang="ja-JP" altLang="en-US" sz="2800" dirty="0" smtClean="0"/>
              <a:t>とは</a:t>
            </a:r>
            <a:endParaRPr lang="en-US" altLang="ja-JP" sz="2800" dirty="0" smtClean="0"/>
          </a:p>
          <a:p>
            <a:r>
              <a:rPr kumimoji="1" lang="ja-JP" altLang="en-US" sz="2800" dirty="0" smtClean="0"/>
              <a:t>第</a:t>
            </a:r>
            <a:r>
              <a:rPr kumimoji="1" lang="en-US" altLang="ja-JP" sz="2800" dirty="0" smtClean="0"/>
              <a:t>2</a:t>
            </a:r>
            <a:r>
              <a:rPr kumimoji="1" lang="ja-JP" altLang="en-US" sz="2800" dirty="0" smtClean="0"/>
              <a:t>章 </a:t>
            </a:r>
            <a:r>
              <a:rPr lang="ja-JP" altLang="en-US" sz="2800" dirty="0"/>
              <a:t> </a:t>
            </a:r>
            <a:r>
              <a:rPr lang="ja-JP" altLang="en-US" sz="2800" dirty="0" smtClean="0"/>
              <a:t>  詳細</a:t>
            </a:r>
            <a:endParaRPr kumimoji="1" lang="en-US" altLang="ja-JP" sz="2800" dirty="0" smtClean="0"/>
          </a:p>
          <a:p>
            <a:r>
              <a:rPr lang="ja-JP" altLang="en-US" sz="2800" dirty="0" smtClean="0"/>
              <a:t>第</a:t>
            </a:r>
            <a:r>
              <a:rPr lang="en-US" altLang="ja-JP" sz="2800" dirty="0"/>
              <a:t>3</a:t>
            </a:r>
            <a:r>
              <a:rPr lang="ja-JP" altLang="en-US" sz="2800" dirty="0" smtClean="0"/>
              <a:t>章　日本の事例</a:t>
            </a:r>
            <a:endParaRPr lang="en-US" altLang="ja-JP" sz="2800" dirty="0" smtClean="0"/>
          </a:p>
          <a:p>
            <a:r>
              <a:rPr kumimoji="1" lang="ja-JP" altLang="en-US" sz="2800" dirty="0" smtClean="0"/>
              <a:t>第</a:t>
            </a:r>
            <a:r>
              <a:rPr kumimoji="1" lang="en-US" altLang="ja-JP" sz="2800" dirty="0"/>
              <a:t>4</a:t>
            </a:r>
            <a:r>
              <a:rPr kumimoji="1" lang="ja-JP" altLang="en-US" sz="2800" dirty="0" smtClean="0"/>
              <a:t>章　世界から見て</a:t>
            </a:r>
            <a:endParaRPr kumimoji="1" lang="en-US" altLang="ja-JP" sz="2800" dirty="0" smtClean="0"/>
          </a:p>
          <a:p>
            <a:r>
              <a:rPr lang="ja-JP" altLang="en-US" sz="2800" dirty="0" smtClean="0"/>
              <a:t>第</a:t>
            </a:r>
            <a:r>
              <a:rPr lang="en-US" altLang="ja-JP" sz="2800" dirty="0"/>
              <a:t>5</a:t>
            </a:r>
            <a:r>
              <a:rPr lang="ja-JP" altLang="en-US" sz="2800" dirty="0" smtClean="0"/>
              <a:t>章　</a:t>
            </a:r>
            <a:r>
              <a:rPr lang="ja-JP" altLang="en-US" sz="2800" dirty="0"/>
              <a:t>ヒアリング</a:t>
            </a:r>
            <a:endParaRPr lang="en-US" altLang="ja-JP" sz="2800" dirty="0" smtClean="0"/>
          </a:p>
          <a:p>
            <a:r>
              <a:rPr lang="ja-JP" altLang="en-US" sz="2800" dirty="0" smtClean="0"/>
              <a:t>要約</a:t>
            </a:r>
            <a:endParaRPr lang="en-US" altLang="ja-JP" sz="2800" dirty="0" smtClean="0"/>
          </a:p>
          <a:p>
            <a:r>
              <a:rPr kumimoji="1" lang="ja-JP" altLang="en-US" sz="2800" dirty="0" smtClean="0"/>
              <a:t>参考文献</a:t>
            </a:r>
            <a:endParaRPr kumimoji="1" lang="en-US" altLang="ja-JP" sz="2800" dirty="0" smtClean="0"/>
          </a:p>
        </p:txBody>
      </p:sp>
    </p:spTree>
    <p:extLst>
      <p:ext uri="{BB962C8B-B14F-4D97-AF65-F5344CB8AC3E}">
        <p14:creationId xmlns:p14="http://schemas.microsoft.com/office/powerpoint/2010/main" val="378789600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成果</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979795338"/>
              </p:ext>
            </p:extLst>
          </p:nvPr>
        </p:nvGraphicFramePr>
        <p:xfrm>
          <a:off x="1103313" y="1927860"/>
          <a:ext cx="8947521" cy="4930141"/>
        </p:xfrm>
        <a:graphic>
          <a:graphicData uri="http://schemas.openxmlformats.org/drawingml/2006/table">
            <a:tbl>
              <a:tblPr firstRow="1" bandRow="1">
                <a:tableStyleId>{5C22544A-7EE6-4342-B048-85BDC9FD1C3A}</a:tableStyleId>
              </a:tblPr>
              <a:tblGrid>
                <a:gridCol w="2982507"/>
                <a:gridCol w="2982507"/>
                <a:gridCol w="2982507"/>
              </a:tblGrid>
              <a:tr h="988737">
                <a:tc>
                  <a:txBody>
                    <a:bodyPr/>
                    <a:lstStyle/>
                    <a:p>
                      <a:endParaRPr kumimoji="1" lang="ja-JP" altLang="en-US" sz="2800" b="1" dirty="0">
                        <a:latin typeface="+mn-ea"/>
                        <a:ea typeface="+mn-ea"/>
                      </a:endParaRPr>
                    </a:p>
                  </a:txBody>
                  <a:tcPr/>
                </a:tc>
                <a:tc>
                  <a:txBody>
                    <a:bodyPr/>
                    <a:lstStyle/>
                    <a:p>
                      <a:r>
                        <a:rPr kumimoji="1" lang="ja-JP" altLang="en-US" sz="2800" b="1" dirty="0" smtClean="0">
                          <a:latin typeface="+mn-ea"/>
                          <a:ea typeface="+mn-ea"/>
                        </a:rPr>
                        <a:t>当初目標</a:t>
                      </a:r>
                      <a:endParaRPr kumimoji="1" lang="ja-JP" altLang="en-US" sz="2800" b="1" dirty="0">
                        <a:latin typeface="+mn-ea"/>
                        <a:ea typeface="+mn-ea"/>
                      </a:endParaRPr>
                    </a:p>
                  </a:txBody>
                  <a:tcPr/>
                </a:tc>
                <a:tc>
                  <a:txBody>
                    <a:bodyPr/>
                    <a:lstStyle/>
                    <a:p>
                      <a:r>
                        <a:rPr kumimoji="1" lang="ja-JP" altLang="en-US" sz="2800" b="1" dirty="0" smtClean="0">
                          <a:latin typeface="+mn-ea"/>
                          <a:ea typeface="+mn-ea"/>
                        </a:rPr>
                        <a:t>成果</a:t>
                      </a:r>
                      <a:endParaRPr kumimoji="1" lang="ja-JP" altLang="en-US" sz="2800" b="1" dirty="0">
                        <a:latin typeface="+mn-ea"/>
                        <a:ea typeface="+mn-ea"/>
                      </a:endParaRPr>
                    </a:p>
                  </a:txBody>
                  <a:tcPr/>
                </a:tc>
              </a:tr>
              <a:tr h="988737">
                <a:tc>
                  <a:txBody>
                    <a:bodyPr/>
                    <a:lstStyle/>
                    <a:p>
                      <a:r>
                        <a:rPr lang="en-US" altLang="ja-JP" sz="2800" b="1" dirty="0" smtClean="0">
                          <a:latin typeface="+mn-ea"/>
                          <a:ea typeface="+mn-ea"/>
                        </a:rPr>
                        <a:t>CO2</a:t>
                      </a:r>
                      <a:r>
                        <a:rPr lang="ja-JP" altLang="en-US" sz="2800" b="1" dirty="0" smtClean="0">
                          <a:latin typeface="+mn-ea"/>
                          <a:ea typeface="+mn-ea"/>
                        </a:rPr>
                        <a:t>削減率</a:t>
                      </a:r>
                      <a:endParaRPr kumimoji="1" lang="ja-JP" altLang="en-US" sz="2800" b="1" dirty="0">
                        <a:latin typeface="+mn-ea"/>
                        <a:ea typeface="+mn-ea"/>
                      </a:endParaRPr>
                    </a:p>
                  </a:txBody>
                  <a:tcPr/>
                </a:tc>
                <a:tc>
                  <a:txBody>
                    <a:bodyPr/>
                    <a:lstStyle/>
                    <a:p>
                      <a:r>
                        <a:rPr lang="ja-JP" altLang="en-US" sz="2800" b="1" dirty="0" smtClean="0">
                          <a:latin typeface="+mn-ea"/>
                          <a:ea typeface="+mn-ea"/>
                        </a:rPr>
                        <a:t>３０％</a:t>
                      </a:r>
                      <a:endParaRPr kumimoji="1" lang="ja-JP" altLang="en-US" sz="2800" b="1" dirty="0">
                        <a:latin typeface="+mn-ea"/>
                        <a:ea typeface="+mn-ea"/>
                      </a:endParaRPr>
                    </a:p>
                  </a:txBody>
                  <a:tcPr/>
                </a:tc>
                <a:tc>
                  <a:txBody>
                    <a:bodyPr/>
                    <a:lstStyle/>
                    <a:p>
                      <a:r>
                        <a:rPr lang="ja-JP" altLang="en-US" sz="2800" b="1" dirty="0" smtClean="0">
                          <a:solidFill>
                            <a:srgbClr val="FF0000"/>
                          </a:solidFill>
                          <a:latin typeface="+mn-ea"/>
                          <a:ea typeface="+mn-ea"/>
                        </a:rPr>
                        <a:t>３０</a:t>
                      </a:r>
                      <a:r>
                        <a:rPr lang="en-US" altLang="ja-JP" sz="2800" b="1" dirty="0" smtClean="0">
                          <a:solidFill>
                            <a:srgbClr val="FF0000"/>
                          </a:solidFill>
                          <a:latin typeface="+mn-ea"/>
                          <a:ea typeface="+mn-ea"/>
                        </a:rPr>
                        <a:t>.1</a:t>
                      </a:r>
                      <a:r>
                        <a:rPr lang="ja-JP" altLang="en-US" sz="2800" b="1" dirty="0" smtClean="0">
                          <a:solidFill>
                            <a:srgbClr val="FF0000"/>
                          </a:solidFill>
                          <a:latin typeface="+mn-ea"/>
                          <a:ea typeface="+mn-ea"/>
                        </a:rPr>
                        <a:t>％</a:t>
                      </a:r>
                      <a:endParaRPr kumimoji="1" lang="ja-JP" altLang="en-US" sz="2800" b="1" dirty="0">
                        <a:solidFill>
                          <a:srgbClr val="FF0000"/>
                        </a:solidFill>
                        <a:latin typeface="+mn-ea"/>
                        <a:ea typeface="+mn-ea"/>
                      </a:endParaRPr>
                    </a:p>
                  </a:txBody>
                  <a:tcPr/>
                </a:tc>
              </a:tr>
              <a:tr h="988737">
                <a:tc>
                  <a:txBody>
                    <a:bodyPr/>
                    <a:lstStyle/>
                    <a:p>
                      <a:r>
                        <a:rPr lang="en-US" altLang="ja-JP" sz="2800" b="1" dirty="0" smtClean="0">
                          <a:latin typeface="+mn-ea"/>
                          <a:ea typeface="+mn-ea"/>
                        </a:rPr>
                        <a:t>CO2</a:t>
                      </a:r>
                      <a:r>
                        <a:rPr lang="ja-JP" altLang="en-US" sz="2800" b="1" dirty="0" smtClean="0">
                          <a:latin typeface="+mn-ea"/>
                          <a:ea typeface="+mn-ea"/>
                        </a:rPr>
                        <a:t>削減量</a:t>
                      </a:r>
                      <a:endParaRPr kumimoji="1" lang="ja-JP" altLang="en-US" sz="2800" b="1" dirty="0">
                        <a:latin typeface="+mn-ea"/>
                        <a:ea typeface="+mn-ea"/>
                      </a:endParaRPr>
                    </a:p>
                  </a:txBody>
                  <a:tcPr/>
                </a:tc>
                <a:tc>
                  <a:txBody>
                    <a:bodyPr/>
                    <a:lstStyle/>
                    <a:p>
                      <a:r>
                        <a:rPr lang="ja-JP" altLang="en-US" sz="2800" b="1" dirty="0" smtClean="0">
                          <a:latin typeface="+mn-ea"/>
                          <a:ea typeface="+mn-ea"/>
                        </a:rPr>
                        <a:t>２６５</a:t>
                      </a:r>
                      <a:r>
                        <a:rPr lang="en-US" altLang="ja-JP" sz="2800" b="1" dirty="0" smtClean="0">
                          <a:latin typeface="+mn-ea"/>
                          <a:ea typeface="+mn-ea"/>
                        </a:rPr>
                        <a:t>,</a:t>
                      </a:r>
                      <a:r>
                        <a:rPr lang="ja-JP" altLang="en-US" sz="2800" b="1" dirty="0" smtClean="0">
                          <a:latin typeface="+mn-ea"/>
                          <a:ea typeface="+mn-ea"/>
                        </a:rPr>
                        <a:t>０００ｔ</a:t>
                      </a:r>
                      <a:endParaRPr kumimoji="1" lang="ja-JP" altLang="en-US" sz="2800" b="1" dirty="0">
                        <a:latin typeface="+mn-ea"/>
                        <a:ea typeface="+mn-ea"/>
                      </a:endParaRPr>
                    </a:p>
                  </a:txBody>
                  <a:tcPr/>
                </a:tc>
                <a:tc>
                  <a:txBody>
                    <a:bodyPr/>
                    <a:lstStyle/>
                    <a:p>
                      <a:r>
                        <a:rPr lang="ja-JP" altLang="en-US" sz="2800" b="1" dirty="0" smtClean="0">
                          <a:latin typeface="+mn-ea"/>
                          <a:ea typeface="+mn-ea"/>
                        </a:rPr>
                        <a:t>２６４</a:t>
                      </a:r>
                      <a:r>
                        <a:rPr lang="en-US" altLang="ja-JP" sz="2800" b="1" dirty="0" smtClean="0">
                          <a:latin typeface="+mn-ea"/>
                          <a:ea typeface="+mn-ea"/>
                        </a:rPr>
                        <a:t>,</a:t>
                      </a:r>
                      <a:r>
                        <a:rPr lang="ja-JP" altLang="en-US" sz="2800" b="1" dirty="0" smtClean="0">
                          <a:latin typeface="+mn-ea"/>
                          <a:ea typeface="+mn-ea"/>
                        </a:rPr>
                        <a:t>７４０ｔ </a:t>
                      </a:r>
                      <a:endParaRPr kumimoji="1" lang="ja-JP" altLang="en-US" sz="2800" b="1" dirty="0">
                        <a:latin typeface="+mn-ea"/>
                        <a:ea typeface="+mn-ea"/>
                      </a:endParaRPr>
                    </a:p>
                  </a:txBody>
                  <a:tcPr/>
                </a:tc>
              </a:tr>
              <a:tr h="988737">
                <a:tc>
                  <a:txBody>
                    <a:bodyPr/>
                    <a:lstStyle/>
                    <a:p>
                      <a:r>
                        <a:rPr lang="ja-JP" altLang="en-US" sz="2800" b="1" dirty="0" smtClean="0">
                          <a:latin typeface="+mn-ea"/>
                          <a:ea typeface="+mn-ea"/>
                        </a:rPr>
                        <a:t>省エネ</a:t>
                      </a:r>
                      <a:endParaRPr kumimoji="1" lang="ja-JP" altLang="en-US" sz="2800" b="1" dirty="0">
                        <a:latin typeface="+mn-ea"/>
                        <a:ea typeface="+mn-ea"/>
                      </a:endParaRPr>
                    </a:p>
                  </a:txBody>
                  <a:tcPr/>
                </a:tc>
                <a:tc>
                  <a:txBody>
                    <a:bodyPr/>
                    <a:lstStyle/>
                    <a:p>
                      <a:r>
                        <a:rPr lang="ja-JP" altLang="en-US" sz="2800" b="1" dirty="0" smtClean="0">
                          <a:latin typeface="+mn-ea"/>
                          <a:ea typeface="+mn-ea"/>
                        </a:rPr>
                        <a:t>２５％</a:t>
                      </a:r>
                      <a:endParaRPr kumimoji="1" lang="ja-JP" altLang="en-US" sz="2800" b="1" dirty="0">
                        <a:latin typeface="+mn-ea"/>
                        <a:ea typeface="+mn-ea"/>
                      </a:endParaRPr>
                    </a:p>
                  </a:txBody>
                  <a:tcPr/>
                </a:tc>
                <a:tc>
                  <a:txBody>
                    <a:bodyPr/>
                    <a:lstStyle/>
                    <a:p>
                      <a:r>
                        <a:rPr lang="ja-JP" altLang="en-US" sz="2800" b="1" dirty="0" smtClean="0">
                          <a:solidFill>
                            <a:srgbClr val="FF0000"/>
                          </a:solidFill>
                          <a:latin typeface="+mn-ea"/>
                          <a:ea typeface="+mn-ea"/>
                        </a:rPr>
                        <a:t>２８％</a:t>
                      </a:r>
                      <a:endParaRPr kumimoji="1" lang="ja-JP" altLang="en-US" sz="2800" b="1" dirty="0">
                        <a:solidFill>
                          <a:srgbClr val="FF0000"/>
                        </a:solidFill>
                        <a:latin typeface="+mn-ea"/>
                        <a:ea typeface="+mn-ea"/>
                      </a:endParaRPr>
                    </a:p>
                  </a:txBody>
                  <a:tcPr/>
                </a:tc>
              </a:tr>
              <a:tr h="975193">
                <a:tc>
                  <a:txBody>
                    <a:bodyPr/>
                    <a:lstStyle/>
                    <a:p>
                      <a:r>
                        <a:rPr lang="ja-JP" altLang="en-US" sz="2800" b="1" dirty="0" smtClean="0">
                          <a:latin typeface="+mn-ea"/>
                          <a:ea typeface="+mn-ea"/>
                        </a:rPr>
                        <a:t>ピークシフト</a:t>
                      </a:r>
                      <a:endParaRPr kumimoji="1" lang="ja-JP" altLang="en-US" sz="2800" b="1" dirty="0">
                        <a:latin typeface="+mn-ea"/>
                        <a:ea typeface="+mn-ea"/>
                      </a:endParaRPr>
                    </a:p>
                  </a:txBody>
                  <a:tcPr/>
                </a:tc>
                <a:tc>
                  <a:txBody>
                    <a:bodyPr/>
                    <a:lstStyle/>
                    <a:p>
                      <a:r>
                        <a:rPr lang="ja-JP" altLang="en-US" sz="2800" b="1" dirty="0" smtClean="0">
                          <a:latin typeface="+mn-ea"/>
                          <a:ea typeface="+mn-ea"/>
                        </a:rPr>
                        <a:t>２５％</a:t>
                      </a:r>
                      <a:endParaRPr kumimoji="1" lang="ja-JP" altLang="en-US" sz="2800" b="1" dirty="0">
                        <a:latin typeface="+mn-ea"/>
                        <a:ea typeface="+mn-ea"/>
                      </a:endParaRPr>
                    </a:p>
                  </a:txBody>
                  <a:tcPr/>
                </a:tc>
                <a:tc>
                  <a:txBody>
                    <a:bodyPr/>
                    <a:lstStyle/>
                    <a:p>
                      <a:r>
                        <a:rPr lang="ja-JP" altLang="en-US" sz="2800" b="1" dirty="0" smtClean="0">
                          <a:solidFill>
                            <a:srgbClr val="FF0000"/>
                          </a:solidFill>
                          <a:latin typeface="+mn-ea"/>
                          <a:ea typeface="+mn-ea"/>
                        </a:rPr>
                        <a:t>３３％</a:t>
                      </a:r>
                      <a:endParaRPr kumimoji="1" lang="ja-JP" altLang="en-US" sz="2800" b="1" dirty="0">
                        <a:solidFill>
                          <a:srgbClr val="FF0000"/>
                        </a:solidFill>
                        <a:latin typeface="+mn-ea"/>
                        <a:ea typeface="+mn-ea"/>
                      </a:endParaRPr>
                    </a:p>
                  </a:txBody>
                  <a:tcPr/>
                </a:tc>
              </a:tr>
            </a:tbl>
          </a:graphicData>
        </a:graphic>
      </p:graphicFrame>
    </p:spTree>
    <p:extLst>
      <p:ext uri="{BB962C8B-B14F-4D97-AF65-F5344CB8AC3E}">
        <p14:creationId xmlns:p14="http://schemas.microsoft.com/office/powerpoint/2010/main" val="396109408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descr="豊田市　成果？.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23083" t="6960" r="16334" b="12852"/>
          <a:stretch/>
        </p:blipFill>
        <p:spPr>
          <a:xfrm>
            <a:off x="0" y="0"/>
            <a:ext cx="12192000" cy="6872040"/>
          </a:xfrm>
        </p:spPr>
      </p:pic>
    </p:spTree>
    <p:extLst>
      <p:ext uri="{BB962C8B-B14F-4D97-AF65-F5344CB8AC3E}">
        <p14:creationId xmlns:p14="http://schemas.microsoft.com/office/powerpoint/2010/main" val="346818332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1" y="452718"/>
            <a:ext cx="9404723" cy="542364"/>
          </a:xfrm>
        </p:spPr>
        <p:txBody>
          <a:bodyPr/>
          <a:lstStyle/>
          <a:p>
            <a:r>
              <a:rPr kumimoji="1" lang="ja-JP" altLang="en-US" dirty="0" smtClean="0"/>
              <a:t>課題</a:t>
            </a:r>
            <a:endParaRPr kumimoji="1" lang="ja-JP" altLang="en-US" dirty="0"/>
          </a:p>
        </p:txBody>
      </p:sp>
      <p:pic>
        <p:nvPicPr>
          <p:cNvPr id="5" name="コンテンツ プレースホルダー 4"/>
          <p:cNvPicPr>
            <a:picLocks noGrp="1" noChangeAspect="1"/>
          </p:cNvPicPr>
          <p:nvPr>
            <p:ph idx="1"/>
          </p:nvPr>
        </p:nvPicPr>
        <p:blipFill>
          <a:blip r:embed="rId3"/>
          <a:stretch>
            <a:fillRect/>
          </a:stretch>
        </p:blipFill>
        <p:spPr>
          <a:xfrm>
            <a:off x="0" y="1168400"/>
            <a:ext cx="12192000" cy="5689600"/>
          </a:xfrm>
          <a:prstGeom prst="rect">
            <a:avLst/>
          </a:prstGeom>
        </p:spPr>
      </p:pic>
    </p:spTree>
    <p:extLst>
      <p:ext uri="{BB962C8B-B14F-4D97-AF65-F5344CB8AC3E}">
        <p14:creationId xmlns:p14="http://schemas.microsoft.com/office/powerpoint/2010/main" val="412196730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市民の声</a:t>
            </a:r>
            <a:endParaRPr kumimoji="1" lang="ja-JP" altLang="en-US" dirty="0"/>
          </a:p>
        </p:txBody>
      </p:sp>
      <p:sp>
        <p:nvSpPr>
          <p:cNvPr id="3" name="コンテンツ プレースホルダー 2"/>
          <p:cNvSpPr>
            <a:spLocks noGrp="1"/>
          </p:cNvSpPr>
          <p:nvPr>
            <p:ph idx="1"/>
          </p:nvPr>
        </p:nvSpPr>
        <p:spPr>
          <a:xfrm>
            <a:off x="646112" y="1168400"/>
            <a:ext cx="11545888" cy="5689600"/>
          </a:xfrm>
        </p:spPr>
        <p:txBody>
          <a:bodyPr anchor="b">
            <a:normAutofit/>
          </a:bodyPr>
          <a:lstStyle/>
          <a:p>
            <a:r>
              <a:rPr lang="ja-JP" altLang="en-US" sz="2800" dirty="0" smtClean="0">
                <a:latin typeface="+mn-ea"/>
                <a:ea typeface="+mn-ea"/>
              </a:rPr>
              <a:t>「</a:t>
            </a:r>
            <a:r>
              <a:rPr lang="ja-JP" altLang="en-US" sz="2800" dirty="0">
                <a:latin typeface="+mn-ea"/>
                <a:ea typeface="+mn-ea"/>
              </a:rPr>
              <a:t>どう節約すると、どれだけ効果が出るのかＨＥＭＳで確認するのが楽しい。」 </a:t>
            </a:r>
            <a:endParaRPr lang="en-US" altLang="ja-JP" sz="2800" dirty="0" smtClean="0">
              <a:latin typeface="+mn-ea"/>
              <a:ea typeface="+mn-ea"/>
            </a:endParaRPr>
          </a:p>
          <a:p>
            <a:endParaRPr lang="ja-JP" altLang="en-US" sz="100" dirty="0">
              <a:latin typeface="+mn-ea"/>
              <a:ea typeface="+mn-ea"/>
            </a:endParaRPr>
          </a:p>
          <a:p>
            <a:r>
              <a:rPr lang="ja-JP" altLang="en-US" sz="2800" dirty="0" smtClean="0">
                <a:latin typeface="+mn-ea"/>
                <a:ea typeface="+mn-ea"/>
              </a:rPr>
              <a:t>「</a:t>
            </a:r>
            <a:r>
              <a:rPr lang="ja-JP" altLang="en-US" sz="2800" dirty="0">
                <a:latin typeface="+mn-ea"/>
                <a:ea typeface="+mn-ea"/>
              </a:rPr>
              <a:t>ＥＤＭＳの表示画面が青色のときに掃除や洗濯をするようにしています。特に、難しい操作は</a:t>
            </a:r>
            <a:r>
              <a:rPr lang="ja-JP" altLang="en-US" sz="2800" dirty="0" smtClean="0">
                <a:latin typeface="+mn-ea"/>
                <a:ea typeface="+mn-ea"/>
              </a:rPr>
              <a:t>必要はない。</a:t>
            </a:r>
            <a:r>
              <a:rPr lang="ja-JP" altLang="en-US" sz="2800" dirty="0">
                <a:latin typeface="+mn-ea"/>
                <a:ea typeface="+mn-ea"/>
              </a:rPr>
              <a:t>」 </a:t>
            </a:r>
            <a:endParaRPr lang="en-US" altLang="ja-JP" sz="2800" dirty="0" smtClean="0">
              <a:latin typeface="+mn-ea"/>
              <a:ea typeface="+mn-ea"/>
            </a:endParaRPr>
          </a:p>
          <a:p>
            <a:endParaRPr lang="ja-JP" altLang="en-US" sz="100" dirty="0">
              <a:latin typeface="+mn-ea"/>
              <a:ea typeface="+mn-ea"/>
            </a:endParaRPr>
          </a:p>
          <a:p>
            <a:r>
              <a:rPr lang="ja-JP" altLang="en-US" sz="2800" dirty="0" smtClean="0">
                <a:latin typeface="+mn-ea"/>
                <a:ea typeface="+mn-ea"/>
              </a:rPr>
              <a:t>「</a:t>
            </a:r>
            <a:r>
              <a:rPr lang="ja-JP" altLang="en-US" sz="2800" dirty="0">
                <a:latin typeface="+mn-ea"/>
                <a:ea typeface="+mn-ea"/>
              </a:rPr>
              <a:t>毎日ＰＨＶで通勤していますが、３ヶ月でガソリンはまだ残っている。」 </a:t>
            </a:r>
            <a:endParaRPr lang="en-US" altLang="ja-JP" sz="2800" dirty="0" smtClean="0">
              <a:latin typeface="+mn-ea"/>
              <a:ea typeface="+mn-ea"/>
            </a:endParaRPr>
          </a:p>
          <a:p>
            <a:endParaRPr lang="ja-JP" altLang="en-US" sz="100" dirty="0">
              <a:latin typeface="+mn-ea"/>
              <a:ea typeface="+mn-ea"/>
            </a:endParaRPr>
          </a:p>
          <a:p>
            <a:r>
              <a:rPr lang="ja-JP" altLang="en-US" sz="2800" dirty="0" smtClean="0">
                <a:latin typeface="+mn-ea"/>
                <a:ea typeface="+mn-ea"/>
              </a:rPr>
              <a:t>「</a:t>
            </a:r>
            <a:r>
              <a:rPr lang="ja-JP" altLang="en-US" sz="2800" dirty="0">
                <a:latin typeface="+mn-ea"/>
                <a:ea typeface="+mn-ea"/>
              </a:rPr>
              <a:t>システムが最適化をしてくれるので、 無理をしないでエコに取り組めるのが気に入って</a:t>
            </a:r>
            <a:r>
              <a:rPr lang="ja-JP" altLang="en-US" sz="2800" dirty="0" smtClean="0">
                <a:latin typeface="+mn-ea"/>
                <a:ea typeface="+mn-ea"/>
              </a:rPr>
              <a:t>い</a:t>
            </a:r>
            <a:r>
              <a:rPr lang="ja-JP" altLang="en-US" sz="2800" dirty="0">
                <a:latin typeface="+mn-ea"/>
                <a:ea typeface="+mn-ea"/>
              </a:rPr>
              <a:t>る</a:t>
            </a:r>
            <a:r>
              <a:rPr lang="ja-JP" altLang="en-US" sz="2800" dirty="0" smtClean="0">
                <a:latin typeface="+mn-ea"/>
                <a:ea typeface="+mn-ea"/>
              </a:rPr>
              <a:t>。</a:t>
            </a:r>
            <a:r>
              <a:rPr lang="ja-JP" altLang="en-US" sz="2800" dirty="0">
                <a:latin typeface="+mn-ea"/>
                <a:ea typeface="+mn-ea"/>
              </a:rPr>
              <a:t>」 </a:t>
            </a:r>
            <a:endParaRPr lang="en-US" altLang="ja-JP" sz="2800" dirty="0" smtClean="0">
              <a:latin typeface="+mn-ea"/>
              <a:ea typeface="+mn-ea"/>
            </a:endParaRPr>
          </a:p>
          <a:p>
            <a:endParaRPr lang="ja-JP" altLang="en-US" sz="100" dirty="0">
              <a:latin typeface="+mn-ea"/>
              <a:ea typeface="+mn-ea"/>
            </a:endParaRPr>
          </a:p>
          <a:p>
            <a:r>
              <a:rPr lang="ja-JP" altLang="en-US" sz="2800" dirty="0" smtClean="0">
                <a:latin typeface="+mn-ea"/>
                <a:ea typeface="+mn-ea"/>
              </a:rPr>
              <a:t>「以前</a:t>
            </a:r>
            <a:r>
              <a:rPr lang="ja-JP" altLang="en-US" sz="2800" dirty="0">
                <a:latin typeface="+mn-ea"/>
                <a:ea typeface="+mn-ea"/>
              </a:rPr>
              <a:t>のマンションに比べて光熱費が安く</a:t>
            </a:r>
            <a:r>
              <a:rPr lang="ja-JP" altLang="en-US" sz="2800" dirty="0" smtClean="0">
                <a:latin typeface="+mn-ea"/>
                <a:ea typeface="+mn-ea"/>
              </a:rPr>
              <a:t>なった。」</a:t>
            </a:r>
            <a:endParaRPr lang="en-US" altLang="ja-JP" sz="2800" dirty="0" smtClean="0">
              <a:latin typeface="+mn-ea"/>
              <a:ea typeface="+mn-ea"/>
            </a:endParaRPr>
          </a:p>
          <a:p>
            <a:endParaRPr lang="en-US" altLang="ja-JP" sz="100" dirty="0" smtClean="0">
              <a:latin typeface="+mn-ea"/>
              <a:ea typeface="+mn-ea"/>
            </a:endParaRPr>
          </a:p>
          <a:p>
            <a:pPr marL="0" indent="0" algn="r">
              <a:buNone/>
            </a:pPr>
            <a:r>
              <a:rPr lang="ja-JP" altLang="en-US" dirty="0">
                <a:latin typeface="+mn-ea"/>
                <a:ea typeface="+mn-ea"/>
              </a:rPr>
              <a:t>次世代エネルギー・社会システム実証事業 最終報告 （</a:t>
            </a:r>
            <a:r>
              <a:rPr lang="ja-JP" altLang="en-US" dirty="0" smtClean="0">
                <a:latin typeface="+mn-ea"/>
                <a:ea typeface="+mn-ea"/>
              </a:rPr>
              <a:t>豊田市） より引用</a:t>
            </a:r>
            <a:endParaRPr lang="ja-JP" altLang="en-US" dirty="0">
              <a:latin typeface="+mn-ea"/>
              <a:ea typeface="+mn-ea"/>
            </a:endParaRPr>
          </a:p>
        </p:txBody>
      </p:sp>
    </p:spTree>
    <p:extLst>
      <p:ext uri="{BB962C8B-B14F-4D97-AF65-F5344CB8AC3E}">
        <p14:creationId xmlns:p14="http://schemas.microsoft.com/office/powerpoint/2010/main" val="31793452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課題.pdf - Adobe Reade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47177" t="16540" r="16170" b="9114"/>
          <a:stretch/>
        </p:blipFill>
        <p:spPr>
          <a:xfrm>
            <a:off x="2410691" y="0"/>
            <a:ext cx="6237288" cy="6858000"/>
          </a:xfrm>
        </p:spPr>
      </p:pic>
    </p:spTree>
    <p:extLst>
      <p:ext uri="{BB962C8B-B14F-4D97-AF65-F5344CB8AC3E}">
        <p14:creationId xmlns:p14="http://schemas.microsoft.com/office/powerpoint/2010/main" val="37412152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事例①</a:t>
            </a:r>
            <a:r>
              <a:rPr lang="ja-JP" altLang="en-US" dirty="0"/>
              <a:t>　千葉県柏市・柏の葉</a:t>
            </a:r>
            <a:r>
              <a:rPr lang="ja-JP" altLang="en-US" dirty="0" smtClean="0"/>
              <a:t>地区</a:t>
            </a:r>
            <a:endParaRPr kumimoji="1" lang="ja-JP" altLang="en-US" dirty="0"/>
          </a:p>
        </p:txBody>
      </p:sp>
      <p:sp>
        <p:nvSpPr>
          <p:cNvPr id="3" name="コンテンツ プレースホルダー 2"/>
          <p:cNvSpPr>
            <a:spLocks noGrp="1"/>
          </p:cNvSpPr>
          <p:nvPr>
            <p:ph idx="1"/>
          </p:nvPr>
        </p:nvSpPr>
        <p:spPr>
          <a:xfrm>
            <a:off x="646112" y="2052918"/>
            <a:ext cx="9403742" cy="4195481"/>
          </a:xfrm>
        </p:spPr>
        <p:txBody>
          <a:bodyPr>
            <a:normAutofit/>
          </a:bodyPr>
          <a:lstStyle/>
          <a:p>
            <a:r>
              <a:rPr lang="ja-JP" altLang="en-US" sz="3200" b="1" dirty="0" smtClean="0">
                <a:latin typeface="+mn-ea"/>
                <a:ea typeface="+mn-ea"/>
              </a:rPr>
              <a:t>柏</a:t>
            </a:r>
            <a:r>
              <a:rPr lang="ja-JP" altLang="en-US" sz="3200" b="1" dirty="0">
                <a:latin typeface="+mn-ea"/>
                <a:ea typeface="+mn-ea"/>
              </a:rPr>
              <a:t>の葉地区のスマートシティ構想の</a:t>
            </a:r>
            <a:r>
              <a:rPr lang="ja-JP" altLang="en-US" sz="3200" b="1" dirty="0" smtClean="0">
                <a:latin typeface="+mn-ea"/>
                <a:ea typeface="+mn-ea"/>
              </a:rPr>
              <a:t>軸</a:t>
            </a:r>
            <a:endParaRPr lang="en-US" altLang="ja-JP" sz="3200" b="1" dirty="0" smtClean="0">
              <a:latin typeface="+mn-ea"/>
              <a:ea typeface="+mn-ea"/>
            </a:endParaRPr>
          </a:p>
          <a:p>
            <a:pPr marL="457200" lvl="1" indent="0">
              <a:buNone/>
            </a:pPr>
            <a:r>
              <a:rPr lang="ja-JP" altLang="en-US" sz="3600" dirty="0" smtClean="0">
                <a:latin typeface="+mn-ea"/>
                <a:ea typeface="+mn-ea"/>
              </a:rPr>
              <a:t>①環境</a:t>
            </a:r>
            <a:r>
              <a:rPr lang="ja-JP" altLang="en-US" sz="3600" dirty="0">
                <a:latin typeface="+mn-ea"/>
                <a:ea typeface="+mn-ea"/>
              </a:rPr>
              <a:t>共生</a:t>
            </a:r>
            <a:r>
              <a:rPr lang="ja-JP" altLang="en-US" sz="3600" dirty="0" smtClean="0">
                <a:latin typeface="+mn-ea"/>
                <a:ea typeface="+mn-ea"/>
              </a:rPr>
              <a:t>都市</a:t>
            </a:r>
            <a:endParaRPr lang="en-US" altLang="ja-JP" sz="3600" dirty="0" smtClean="0">
              <a:latin typeface="+mn-ea"/>
              <a:ea typeface="+mn-ea"/>
            </a:endParaRPr>
          </a:p>
          <a:p>
            <a:pPr marL="457200" lvl="1" indent="0">
              <a:buNone/>
            </a:pPr>
            <a:r>
              <a:rPr lang="ja-JP" altLang="en-US" sz="3600" dirty="0" smtClean="0">
                <a:latin typeface="+mn-ea"/>
                <a:ea typeface="+mn-ea"/>
              </a:rPr>
              <a:t>②新産業</a:t>
            </a:r>
            <a:r>
              <a:rPr lang="ja-JP" altLang="en-US" sz="3600" dirty="0">
                <a:latin typeface="+mn-ea"/>
                <a:ea typeface="+mn-ea"/>
              </a:rPr>
              <a:t>創造</a:t>
            </a:r>
            <a:r>
              <a:rPr lang="ja-JP" altLang="en-US" sz="3600" dirty="0" smtClean="0">
                <a:latin typeface="+mn-ea"/>
                <a:ea typeface="+mn-ea"/>
              </a:rPr>
              <a:t>都市</a:t>
            </a:r>
            <a:endParaRPr lang="en-US" altLang="ja-JP" sz="3600" dirty="0" smtClean="0">
              <a:latin typeface="+mn-ea"/>
              <a:ea typeface="+mn-ea"/>
            </a:endParaRPr>
          </a:p>
          <a:p>
            <a:pPr marL="457200" lvl="1" indent="0">
              <a:buNone/>
            </a:pPr>
            <a:r>
              <a:rPr lang="ja-JP" altLang="en-US" sz="3600" dirty="0" smtClean="0">
                <a:latin typeface="+mn-ea"/>
                <a:ea typeface="+mn-ea"/>
              </a:rPr>
              <a:t>③健康</a:t>
            </a:r>
            <a:r>
              <a:rPr lang="ja-JP" altLang="en-US" sz="3600" dirty="0">
                <a:latin typeface="+mn-ea"/>
                <a:ea typeface="+mn-ea"/>
              </a:rPr>
              <a:t>長寿</a:t>
            </a:r>
            <a:r>
              <a:rPr lang="ja-JP" altLang="en-US" sz="3600" dirty="0" smtClean="0">
                <a:latin typeface="+mn-ea"/>
                <a:ea typeface="+mn-ea"/>
              </a:rPr>
              <a:t>都市</a:t>
            </a:r>
            <a:endParaRPr kumimoji="1" lang="ja-JP" altLang="en-US" sz="3600" dirty="0">
              <a:latin typeface="+mn-ea"/>
              <a:ea typeface="+mn-ea"/>
            </a:endParaRPr>
          </a:p>
        </p:txBody>
      </p:sp>
      <p:pic>
        <p:nvPicPr>
          <p:cNvPr id="5" name="図 4"/>
          <p:cNvPicPr>
            <a:picLocks noChangeAspect="1"/>
          </p:cNvPicPr>
          <p:nvPr/>
        </p:nvPicPr>
        <p:blipFill>
          <a:blip r:embed="rId3"/>
          <a:stretch>
            <a:fillRect/>
          </a:stretch>
        </p:blipFill>
        <p:spPr>
          <a:xfrm>
            <a:off x="4885898" y="2568389"/>
            <a:ext cx="7306101" cy="4289612"/>
          </a:xfrm>
          <a:prstGeom prst="rect">
            <a:avLst/>
          </a:prstGeom>
        </p:spPr>
      </p:pic>
    </p:spTree>
    <p:extLst>
      <p:ext uri="{BB962C8B-B14F-4D97-AF65-F5344CB8AC3E}">
        <p14:creationId xmlns:p14="http://schemas.microsoft.com/office/powerpoint/2010/main" val="371155844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1" y="452718"/>
            <a:ext cx="11545889" cy="1400530"/>
          </a:xfrm>
        </p:spPr>
        <p:txBody>
          <a:bodyPr/>
          <a:lstStyle/>
          <a:p>
            <a:r>
              <a:rPr lang="ja-JP" altLang="en-US" dirty="0" smtClean="0"/>
              <a:t>事例②　けいはんな</a:t>
            </a:r>
            <a:r>
              <a:rPr lang="ja-JP" altLang="en-US" dirty="0"/>
              <a:t>学研</a:t>
            </a:r>
            <a:r>
              <a:rPr lang="ja-JP" altLang="en-US" dirty="0" smtClean="0"/>
              <a:t>都市</a:t>
            </a:r>
            <a:r>
              <a:rPr lang="en-US" altLang="ja-JP" dirty="0" smtClean="0"/>
              <a:t/>
            </a:r>
            <a:br>
              <a:rPr lang="en-US" altLang="ja-JP" dirty="0" smtClean="0"/>
            </a:br>
            <a:r>
              <a:rPr lang="ja-JP" altLang="en-US" dirty="0"/>
              <a:t>　</a:t>
            </a:r>
            <a:r>
              <a:rPr lang="ja-JP" altLang="en-US" dirty="0" smtClean="0"/>
              <a:t>　　 （</a:t>
            </a:r>
            <a:r>
              <a:rPr lang="ja-JP" altLang="en-US" dirty="0"/>
              <a:t>関西文化学術研究都市）</a:t>
            </a:r>
            <a:br>
              <a:rPr lang="ja-JP" altLang="en-US" dirty="0"/>
            </a:br>
            <a:r>
              <a:rPr lang="ja-JP" altLang="en-US" dirty="0"/>
              <a:t/>
            </a:r>
            <a:br>
              <a:rPr lang="ja-JP" altLang="en-US" dirty="0"/>
            </a:br>
            <a:endParaRPr kumimoji="1" lang="ja-JP" altLang="en-US" dirty="0"/>
          </a:p>
        </p:txBody>
      </p:sp>
      <p:sp>
        <p:nvSpPr>
          <p:cNvPr id="3" name="コンテンツ プレースホルダー 2"/>
          <p:cNvSpPr>
            <a:spLocks noGrp="1"/>
          </p:cNvSpPr>
          <p:nvPr>
            <p:ph idx="1"/>
          </p:nvPr>
        </p:nvSpPr>
        <p:spPr>
          <a:xfrm>
            <a:off x="646112" y="1853248"/>
            <a:ext cx="11545888" cy="5004752"/>
          </a:xfrm>
        </p:spPr>
        <p:txBody>
          <a:bodyPr/>
          <a:lstStyle/>
          <a:p>
            <a:r>
              <a:rPr lang="ja-JP" altLang="en-US" sz="3200" dirty="0" smtClean="0">
                <a:latin typeface="+mn-ea"/>
                <a:ea typeface="+mn-ea"/>
              </a:rPr>
              <a:t>この</a:t>
            </a:r>
            <a:r>
              <a:rPr lang="ja-JP" altLang="en-US" sz="3200" dirty="0">
                <a:latin typeface="+mn-ea"/>
                <a:ea typeface="+mn-ea"/>
              </a:rPr>
              <a:t>地域で</a:t>
            </a:r>
            <a:r>
              <a:rPr lang="ja-JP" altLang="en-US" sz="3200" dirty="0" smtClean="0">
                <a:latin typeface="+mn-ea"/>
                <a:ea typeface="+mn-ea"/>
              </a:rPr>
              <a:t>は、住宅</a:t>
            </a:r>
            <a:r>
              <a:rPr lang="ja-JP" altLang="en-US" sz="3200" dirty="0">
                <a:latin typeface="+mn-ea"/>
                <a:ea typeface="+mn-ea"/>
              </a:rPr>
              <a:t>やビルのエネルギー需給を管理</a:t>
            </a:r>
            <a:r>
              <a:rPr lang="ja-JP" altLang="en-US" sz="3200" dirty="0" smtClean="0">
                <a:latin typeface="+mn-ea"/>
                <a:ea typeface="+mn-ea"/>
              </a:rPr>
              <a:t>するシステムを、地域</a:t>
            </a:r>
            <a:r>
              <a:rPr lang="ja-JP" altLang="en-US" sz="3200" dirty="0">
                <a:latin typeface="+mn-ea"/>
                <a:ea typeface="+mn-ea"/>
              </a:rPr>
              <a:t>のエネルギーを統括する地域エネルギー</a:t>
            </a:r>
            <a:r>
              <a:rPr lang="ja-JP" altLang="en-US" sz="3200" dirty="0" smtClean="0">
                <a:latin typeface="+mn-ea"/>
                <a:ea typeface="+mn-ea"/>
              </a:rPr>
              <a:t>・マネジメント</a:t>
            </a:r>
            <a:r>
              <a:rPr lang="ja-JP" altLang="en-US" sz="3200" dirty="0">
                <a:latin typeface="+mn-ea"/>
                <a:ea typeface="+mn-ea"/>
              </a:rPr>
              <a:t>・</a:t>
            </a:r>
            <a:r>
              <a:rPr lang="ja-JP" altLang="en-US" sz="3200" dirty="0" smtClean="0">
                <a:latin typeface="+mn-ea"/>
                <a:ea typeface="+mn-ea"/>
              </a:rPr>
              <a:t>システム</a:t>
            </a:r>
            <a:r>
              <a:rPr lang="ja-JP" altLang="en-US" sz="3200" dirty="0">
                <a:latin typeface="+mn-ea"/>
                <a:ea typeface="+mn-ea"/>
              </a:rPr>
              <a:t>と連動することで、地域全体</a:t>
            </a:r>
            <a:r>
              <a:rPr lang="ja-JP" altLang="en-US" sz="3200" dirty="0" smtClean="0">
                <a:latin typeface="+mn-ea"/>
                <a:ea typeface="+mn-ea"/>
              </a:rPr>
              <a:t>で最適な電力の配分を実現</a:t>
            </a:r>
            <a:r>
              <a:rPr lang="ja-JP" altLang="en-US" sz="3200" dirty="0">
                <a:latin typeface="+mn-ea"/>
                <a:ea typeface="+mn-ea"/>
              </a:rPr>
              <a:t>している。</a:t>
            </a:r>
            <a:endParaRPr lang="en-US" altLang="ja-JP" sz="3200" dirty="0">
              <a:latin typeface="+mn-ea"/>
              <a:ea typeface="+mn-ea"/>
            </a:endParaRPr>
          </a:p>
          <a:p>
            <a:endParaRPr kumimoji="1" lang="ja-JP" altLang="en-US" dirty="0"/>
          </a:p>
        </p:txBody>
      </p:sp>
      <p:pic>
        <p:nvPicPr>
          <p:cNvPr id="4" name="図 3"/>
          <p:cNvPicPr>
            <a:picLocks noChangeAspect="1"/>
          </p:cNvPicPr>
          <p:nvPr/>
        </p:nvPicPr>
        <p:blipFill>
          <a:blip r:embed="rId3"/>
          <a:stretch>
            <a:fillRect/>
          </a:stretch>
        </p:blipFill>
        <p:spPr>
          <a:xfrm>
            <a:off x="5923128" y="3480179"/>
            <a:ext cx="6268872" cy="3377821"/>
          </a:xfrm>
          <a:prstGeom prst="rect">
            <a:avLst/>
          </a:prstGeom>
        </p:spPr>
      </p:pic>
    </p:spTree>
    <p:extLst>
      <p:ext uri="{BB962C8B-B14F-4D97-AF65-F5344CB8AC3E}">
        <p14:creationId xmlns:p14="http://schemas.microsoft.com/office/powerpoint/2010/main" val="283752347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4</a:t>
            </a:r>
            <a:r>
              <a:rPr kumimoji="1" lang="ja-JP" altLang="en-US" dirty="0" smtClean="0"/>
              <a:t>章　世界から見て</a:t>
            </a:r>
            <a:endParaRPr kumimoji="1" lang="ja-JP" altLang="en-US" dirty="0"/>
          </a:p>
        </p:txBody>
      </p:sp>
    </p:spTree>
    <p:extLst>
      <p:ext uri="{BB962C8B-B14F-4D97-AF65-F5344CB8AC3E}">
        <p14:creationId xmlns:p14="http://schemas.microsoft.com/office/powerpoint/2010/main" val="1011486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事例③　ニューヨーク</a:t>
            </a:r>
            <a:endParaRPr kumimoji="1" lang="ja-JP" altLang="en-US" dirty="0"/>
          </a:p>
        </p:txBody>
      </p:sp>
      <p:sp>
        <p:nvSpPr>
          <p:cNvPr id="3" name="コンテンツ プレースホルダー 2"/>
          <p:cNvSpPr>
            <a:spLocks noGrp="1"/>
          </p:cNvSpPr>
          <p:nvPr>
            <p:ph idx="1"/>
          </p:nvPr>
        </p:nvSpPr>
        <p:spPr>
          <a:xfrm>
            <a:off x="646111" y="1853248"/>
            <a:ext cx="9403742" cy="5004752"/>
          </a:xfrm>
        </p:spPr>
        <p:txBody>
          <a:bodyPr>
            <a:normAutofit/>
          </a:bodyPr>
          <a:lstStyle/>
          <a:p>
            <a:pPr algn="just"/>
            <a:r>
              <a:rPr lang="en-US" altLang="ja-JP" sz="2800" b="1" dirty="0">
                <a:latin typeface="+mn-ea"/>
                <a:ea typeface="+mn-ea"/>
              </a:rPr>
              <a:t>LinkNYC</a:t>
            </a:r>
            <a:r>
              <a:rPr lang="ja-JP" altLang="en-US" sz="2800" b="1" dirty="0" smtClean="0">
                <a:latin typeface="+mn-ea"/>
                <a:ea typeface="+mn-ea"/>
              </a:rPr>
              <a:t>プロジェクト</a:t>
            </a:r>
            <a:endParaRPr lang="en-US" altLang="ja-JP" sz="2800" b="1" dirty="0" smtClean="0">
              <a:latin typeface="+mn-ea"/>
              <a:ea typeface="+mn-ea"/>
            </a:endParaRPr>
          </a:p>
          <a:p>
            <a:pPr algn="just"/>
            <a:endParaRPr lang="en-US" altLang="ja-JP" sz="100" dirty="0" smtClean="0">
              <a:latin typeface="+mn-ea"/>
              <a:ea typeface="+mn-ea"/>
            </a:endParaRPr>
          </a:p>
          <a:p>
            <a:pPr lvl="1" algn="just"/>
            <a:r>
              <a:rPr lang="ja-JP" altLang="en-US" sz="2800" dirty="0" smtClean="0">
                <a:latin typeface="+mn-ea"/>
                <a:ea typeface="+mn-ea"/>
              </a:rPr>
              <a:t>古くなった</a:t>
            </a:r>
            <a:r>
              <a:rPr lang="ja-JP" altLang="en-US" sz="2800" dirty="0">
                <a:latin typeface="+mn-ea"/>
                <a:ea typeface="+mn-ea"/>
              </a:rPr>
              <a:t>公衆電話</a:t>
            </a:r>
            <a:r>
              <a:rPr lang="ja-JP" altLang="en-US" sz="2800" dirty="0" smtClean="0">
                <a:latin typeface="+mn-ea"/>
                <a:ea typeface="+mn-ea"/>
              </a:rPr>
              <a:t>を</a:t>
            </a:r>
            <a:r>
              <a:rPr lang="en-US" altLang="ja-JP" sz="2800" dirty="0" smtClean="0">
                <a:latin typeface="+mn-ea"/>
                <a:ea typeface="+mn-ea"/>
              </a:rPr>
              <a:t>Wi-fi</a:t>
            </a:r>
            <a:r>
              <a:rPr lang="ja-JP" altLang="en-US" sz="2800" dirty="0" smtClean="0">
                <a:latin typeface="+mn-ea"/>
                <a:ea typeface="+mn-ea"/>
              </a:rPr>
              <a:t>のホット</a:t>
            </a:r>
            <a:endParaRPr lang="en-US" altLang="ja-JP" sz="2800" dirty="0" smtClean="0">
              <a:latin typeface="+mn-ea"/>
              <a:ea typeface="+mn-ea"/>
            </a:endParaRPr>
          </a:p>
          <a:p>
            <a:pPr marL="457200" lvl="1" indent="0" algn="just">
              <a:buNone/>
            </a:pPr>
            <a:r>
              <a:rPr lang="ja-JP" altLang="en-US" sz="2800" dirty="0" smtClean="0">
                <a:latin typeface="+mn-ea"/>
                <a:ea typeface="+mn-ea"/>
              </a:rPr>
              <a:t>スポットへ変えるという取り組み。</a:t>
            </a:r>
            <a:endParaRPr lang="en-US" altLang="ja-JP" sz="2800" dirty="0" smtClean="0">
              <a:latin typeface="+mn-ea"/>
              <a:ea typeface="+mn-ea"/>
            </a:endParaRPr>
          </a:p>
          <a:p>
            <a:pPr marL="457200" lvl="1" indent="0" algn="just">
              <a:buNone/>
            </a:pPr>
            <a:endParaRPr lang="en-US" altLang="ja-JP" sz="100" dirty="0" smtClean="0">
              <a:latin typeface="+mn-ea"/>
              <a:ea typeface="+mn-ea"/>
            </a:endParaRPr>
          </a:p>
          <a:p>
            <a:pPr lvl="1" algn="just"/>
            <a:r>
              <a:rPr lang="ja-JP" altLang="en-US" sz="2800" dirty="0" smtClean="0">
                <a:latin typeface="+mn-ea"/>
                <a:ea typeface="+mn-ea"/>
              </a:rPr>
              <a:t>無料</a:t>
            </a:r>
            <a:r>
              <a:rPr lang="ja-JP" altLang="en-US" sz="2800" dirty="0">
                <a:latin typeface="+mn-ea"/>
                <a:ea typeface="+mn-ea"/>
              </a:rPr>
              <a:t>の</a:t>
            </a:r>
            <a:r>
              <a:rPr lang="en-US" altLang="ja-JP" sz="2800" dirty="0">
                <a:latin typeface="+mn-ea"/>
                <a:ea typeface="+mn-ea"/>
              </a:rPr>
              <a:t>Wi-fi</a:t>
            </a:r>
            <a:r>
              <a:rPr lang="ja-JP" altLang="en-US" sz="2800" dirty="0">
                <a:latin typeface="+mn-ea"/>
                <a:ea typeface="+mn-ea"/>
              </a:rPr>
              <a:t>を</a:t>
            </a:r>
            <a:r>
              <a:rPr lang="ja-JP" altLang="en-US" sz="2800" dirty="0" smtClean="0">
                <a:latin typeface="+mn-ea"/>
                <a:ea typeface="+mn-ea"/>
              </a:rPr>
              <a:t>提供（</a:t>
            </a:r>
            <a:r>
              <a:rPr lang="ja-JP" altLang="en-US" sz="2800" dirty="0">
                <a:latin typeface="+mn-ea"/>
                <a:ea typeface="+mn-ea"/>
              </a:rPr>
              <a:t>半径約</a:t>
            </a:r>
            <a:r>
              <a:rPr lang="en-US" altLang="ja-JP" sz="2800" dirty="0">
                <a:latin typeface="+mn-ea"/>
                <a:ea typeface="+mn-ea"/>
              </a:rPr>
              <a:t>45m</a:t>
            </a:r>
            <a:r>
              <a:rPr lang="ja-JP" altLang="en-US" sz="2800" dirty="0" smtClean="0">
                <a:latin typeface="+mn-ea"/>
                <a:ea typeface="+mn-ea"/>
              </a:rPr>
              <a:t>以内）し、</a:t>
            </a:r>
            <a:endParaRPr lang="en-US" altLang="ja-JP" sz="2800" dirty="0" smtClean="0">
              <a:latin typeface="+mn-ea"/>
              <a:ea typeface="+mn-ea"/>
            </a:endParaRPr>
          </a:p>
          <a:p>
            <a:pPr marL="457200" lvl="1" indent="0" algn="just">
              <a:buNone/>
            </a:pPr>
            <a:r>
              <a:rPr lang="ja-JP" altLang="en-US" sz="2800" dirty="0" smtClean="0">
                <a:latin typeface="+mn-ea"/>
                <a:ea typeface="+mn-ea"/>
              </a:rPr>
              <a:t>また、充電もできる。</a:t>
            </a:r>
            <a:endParaRPr lang="en-US" altLang="ja-JP" sz="2800" dirty="0" smtClean="0">
              <a:latin typeface="+mn-ea"/>
              <a:ea typeface="+mn-ea"/>
            </a:endParaRPr>
          </a:p>
          <a:p>
            <a:pPr marL="457200" lvl="1" indent="0" algn="just">
              <a:buNone/>
            </a:pPr>
            <a:endParaRPr lang="en-US" altLang="ja-JP" sz="100" dirty="0" smtClean="0">
              <a:latin typeface="+mn-ea"/>
              <a:ea typeface="+mn-ea"/>
            </a:endParaRPr>
          </a:p>
          <a:p>
            <a:pPr lvl="1" algn="just"/>
            <a:r>
              <a:rPr lang="ja-JP" altLang="en-US" sz="2800" dirty="0" smtClean="0">
                <a:latin typeface="+mn-ea"/>
                <a:ea typeface="+mn-ea"/>
              </a:rPr>
              <a:t>タブレット画面からは地図や経路を調べる</a:t>
            </a:r>
            <a:endParaRPr lang="en-US" altLang="ja-JP" sz="2800" dirty="0" smtClean="0">
              <a:latin typeface="+mn-ea"/>
              <a:ea typeface="+mn-ea"/>
            </a:endParaRPr>
          </a:p>
          <a:p>
            <a:pPr marL="457200" lvl="1" indent="0" algn="just">
              <a:buNone/>
            </a:pPr>
            <a:r>
              <a:rPr lang="ja-JP" altLang="en-US" sz="2800" dirty="0" smtClean="0">
                <a:latin typeface="+mn-ea"/>
                <a:ea typeface="+mn-ea"/>
              </a:rPr>
              <a:t>こともでき、さらに国内通話無料。</a:t>
            </a:r>
            <a:endParaRPr lang="en-US" altLang="ja-JP" sz="2800" dirty="0" smtClean="0">
              <a:latin typeface="+mn-ea"/>
              <a:ea typeface="+mn-ea"/>
            </a:endParaRPr>
          </a:p>
          <a:p>
            <a:pPr marL="457200" lvl="1" indent="0" algn="just">
              <a:buNone/>
            </a:pPr>
            <a:endParaRPr lang="en-US" altLang="ja-JP" sz="100" dirty="0" smtClean="0">
              <a:latin typeface="+mn-ea"/>
              <a:ea typeface="+mn-ea"/>
            </a:endParaRPr>
          </a:p>
          <a:p>
            <a:pPr lvl="1" algn="just"/>
            <a:r>
              <a:rPr lang="ja-JP" altLang="en-US" sz="2800" dirty="0" smtClean="0">
                <a:latin typeface="+mn-ea"/>
                <a:ea typeface="+mn-ea"/>
              </a:rPr>
              <a:t>設置</a:t>
            </a:r>
            <a:r>
              <a:rPr lang="ja-JP" altLang="en-US" sz="2800" dirty="0">
                <a:latin typeface="+mn-ea"/>
                <a:ea typeface="+mn-ea"/>
              </a:rPr>
              <a:t>コスト</a:t>
            </a:r>
            <a:r>
              <a:rPr lang="ja-JP" altLang="en-US" sz="2800" dirty="0" smtClean="0">
                <a:latin typeface="+mn-ea"/>
                <a:ea typeface="+mn-ea"/>
              </a:rPr>
              <a:t>は今後の広告の売り上げで賄う。</a:t>
            </a:r>
            <a:endParaRPr lang="en-US" altLang="ja-JP" sz="2800" dirty="0" smtClean="0">
              <a:latin typeface="+mn-ea"/>
              <a:ea typeface="+mn-ea"/>
            </a:endParaRPr>
          </a:p>
          <a:p>
            <a:pPr algn="just"/>
            <a:endParaRPr lang="ja-JP" altLang="en-US" sz="2800" dirty="0"/>
          </a:p>
        </p:txBody>
      </p:sp>
      <p:pic>
        <p:nvPicPr>
          <p:cNvPr id="8" name="コンテンツ プレースホルダー 7"/>
          <p:cNvPicPr>
            <a:picLocks noGrp="1" noChangeAspect="1"/>
          </p:cNvPicPr>
          <p:nvPr>
            <p:ph sz="half" idx="4294967295"/>
          </p:nvPr>
        </p:nvPicPr>
        <p:blipFill>
          <a:blip r:embed="rId3"/>
          <a:stretch>
            <a:fillRect/>
          </a:stretch>
        </p:blipFill>
        <p:spPr>
          <a:xfrm>
            <a:off x="8488907" y="1853248"/>
            <a:ext cx="3703093" cy="5004753"/>
          </a:xfrm>
          <a:prstGeom prst="rect">
            <a:avLst/>
          </a:prstGeom>
        </p:spPr>
      </p:pic>
    </p:spTree>
    <p:extLst>
      <p:ext uri="{BB962C8B-B14F-4D97-AF65-F5344CB8AC3E}">
        <p14:creationId xmlns:p14="http://schemas.microsoft.com/office/powerpoint/2010/main" val="39116315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事例④　シンガポール</a:t>
            </a:r>
            <a:endParaRPr kumimoji="1" lang="ja-JP" altLang="en-US" dirty="0"/>
          </a:p>
        </p:txBody>
      </p:sp>
      <p:sp>
        <p:nvSpPr>
          <p:cNvPr id="3" name="コンテンツ プレースホルダー 2"/>
          <p:cNvSpPr>
            <a:spLocks noGrp="1"/>
          </p:cNvSpPr>
          <p:nvPr>
            <p:ph idx="1"/>
          </p:nvPr>
        </p:nvSpPr>
        <p:spPr>
          <a:xfrm>
            <a:off x="677334" y="2489200"/>
            <a:ext cx="11514666" cy="4368800"/>
          </a:xfrm>
        </p:spPr>
        <p:txBody>
          <a:bodyPr anchor="t">
            <a:noAutofit/>
          </a:bodyPr>
          <a:lstStyle/>
          <a:p>
            <a:r>
              <a:rPr lang="en-US" altLang="ja-JP" sz="2800" b="1" dirty="0" smtClean="0">
                <a:latin typeface="+mn-ea"/>
                <a:ea typeface="+mn-ea"/>
              </a:rPr>
              <a:t>Smart Nation</a:t>
            </a:r>
            <a:endParaRPr lang="en-US" altLang="ja-JP" sz="200" dirty="0" smtClean="0">
              <a:latin typeface="+mn-ea"/>
              <a:ea typeface="+mn-ea"/>
            </a:endParaRPr>
          </a:p>
          <a:p>
            <a:pPr lvl="1"/>
            <a:r>
              <a:rPr lang="ja-JP" altLang="en-US" sz="2800" dirty="0" smtClean="0">
                <a:latin typeface="+mn-ea"/>
                <a:ea typeface="+mn-ea"/>
              </a:rPr>
              <a:t>これ</a:t>
            </a:r>
            <a:r>
              <a:rPr lang="ja-JP" altLang="en-US" sz="2800" dirty="0">
                <a:latin typeface="+mn-ea"/>
                <a:ea typeface="+mn-ea"/>
              </a:rPr>
              <a:t>は</a:t>
            </a:r>
            <a:r>
              <a:rPr lang="ja-JP" altLang="en-US" sz="2800" dirty="0" smtClean="0">
                <a:latin typeface="+mn-ea"/>
                <a:ea typeface="+mn-ea"/>
              </a:rPr>
              <a:t>国の</a:t>
            </a:r>
            <a:r>
              <a:rPr lang="ja-JP" altLang="en-US" sz="2800" dirty="0">
                <a:latin typeface="+mn-ea"/>
                <a:ea typeface="+mn-ea"/>
              </a:rPr>
              <a:t>至るところにセンサーを</a:t>
            </a:r>
            <a:r>
              <a:rPr lang="ja-JP" altLang="en-US" sz="2800" dirty="0" smtClean="0">
                <a:latin typeface="+mn-ea"/>
                <a:ea typeface="+mn-ea"/>
              </a:rPr>
              <a:t>設置してさまざま</a:t>
            </a:r>
            <a:r>
              <a:rPr lang="ja-JP" altLang="en-US" sz="2800" dirty="0">
                <a:latin typeface="+mn-ea"/>
                <a:ea typeface="+mn-ea"/>
              </a:rPr>
              <a:t>な</a:t>
            </a:r>
            <a:r>
              <a:rPr lang="ja-JP" altLang="en-US" sz="2800" dirty="0" smtClean="0">
                <a:latin typeface="+mn-ea"/>
                <a:ea typeface="+mn-ea"/>
              </a:rPr>
              <a:t>データ</a:t>
            </a:r>
            <a:r>
              <a:rPr lang="ja-JP" altLang="en-US" sz="2800" dirty="0">
                <a:latin typeface="+mn-ea"/>
                <a:ea typeface="+mn-ea"/>
              </a:rPr>
              <a:t>を集約・活用し、安全で暮らしやすい国をつくるという</a:t>
            </a:r>
            <a:r>
              <a:rPr lang="ja-JP" altLang="en-US" sz="2800" dirty="0" smtClean="0">
                <a:latin typeface="+mn-ea"/>
                <a:ea typeface="+mn-ea"/>
              </a:rPr>
              <a:t>もの。</a:t>
            </a:r>
            <a:endParaRPr lang="en-US" altLang="ja-JP" sz="2800" dirty="0" smtClean="0">
              <a:latin typeface="+mn-ea"/>
              <a:ea typeface="+mn-ea"/>
            </a:endParaRPr>
          </a:p>
          <a:p>
            <a:pPr lvl="1"/>
            <a:endParaRPr lang="ja-JP" altLang="en-US" sz="100" dirty="0">
              <a:latin typeface="+mn-ea"/>
              <a:ea typeface="+mn-ea"/>
            </a:endParaRPr>
          </a:p>
          <a:p>
            <a:pPr lvl="1"/>
            <a:r>
              <a:rPr lang="ja-JP" altLang="en-US" sz="2800" dirty="0">
                <a:latin typeface="+mn-ea"/>
                <a:ea typeface="+mn-ea"/>
              </a:rPr>
              <a:t>具体例として</a:t>
            </a:r>
            <a:r>
              <a:rPr lang="ja-JP" altLang="en-US" sz="2800" dirty="0" smtClean="0">
                <a:latin typeface="+mn-ea"/>
                <a:ea typeface="+mn-ea"/>
              </a:rPr>
              <a:t>、タクシー</a:t>
            </a:r>
            <a:r>
              <a:rPr lang="ja-JP" altLang="en-US" sz="2800" dirty="0">
                <a:latin typeface="+mn-ea"/>
                <a:ea typeface="+mn-ea"/>
              </a:rPr>
              <a:t>待ちの行列の長さをビデオでモニタリング</a:t>
            </a:r>
            <a:r>
              <a:rPr lang="ja-JP" altLang="en-US" sz="2800" dirty="0" smtClean="0">
                <a:latin typeface="+mn-ea"/>
                <a:ea typeface="+mn-ea"/>
              </a:rPr>
              <a:t>してタクシー</a:t>
            </a:r>
            <a:r>
              <a:rPr lang="ja-JP" altLang="en-US" sz="2800" dirty="0">
                <a:latin typeface="+mn-ea"/>
                <a:ea typeface="+mn-ea"/>
              </a:rPr>
              <a:t>利用者に待ち時間を知らせるという</a:t>
            </a:r>
            <a:r>
              <a:rPr lang="ja-JP" altLang="en-US" sz="2800" dirty="0" smtClean="0">
                <a:latin typeface="+mn-ea"/>
                <a:ea typeface="+mn-ea"/>
              </a:rPr>
              <a:t>ものがある。</a:t>
            </a:r>
            <a:endParaRPr lang="en-US" altLang="ja-JP" sz="2800" dirty="0" smtClean="0">
              <a:latin typeface="+mn-ea"/>
              <a:ea typeface="+mn-ea"/>
            </a:endParaRPr>
          </a:p>
          <a:p>
            <a:pPr lvl="1"/>
            <a:endParaRPr lang="en-US" altLang="ja-JP" sz="100" dirty="0">
              <a:latin typeface="+mn-ea"/>
              <a:ea typeface="+mn-ea"/>
            </a:endParaRPr>
          </a:p>
          <a:p>
            <a:pPr marL="457200" lvl="1" indent="0">
              <a:buNone/>
            </a:pPr>
            <a:r>
              <a:rPr lang="ja-JP" altLang="en-US" sz="2800" dirty="0" smtClean="0">
                <a:latin typeface="+mn-ea"/>
                <a:ea typeface="+mn-ea"/>
              </a:rPr>
              <a:t>⇒市民や観光客は移動手段を選択しやすくなり、タクシー会社はより多くのタクシーを必要とする場所を知ることができる。</a:t>
            </a:r>
            <a:endParaRPr lang="en-US" altLang="ja-JP" sz="2800" dirty="0" smtClean="0">
              <a:latin typeface="+mn-ea"/>
              <a:ea typeface="+mn-ea"/>
            </a:endParaRPr>
          </a:p>
        </p:txBody>
      </p:sp>
      <p:pic>
        <p:nvPicPr>
          <p:cNvPr id="4" name="図 3"/>
          <p:cNvPicPr>
            <a:picLocks noChangeAspect="1"/>
          </p:cNvPicPr>
          <p:nvPr/>
        </p:nvPicPr>
        <p:blipFill>
          <a:blip r:embed="rId3"/>
          <a:stretch>
            <a:fillRect/>
          </a:stretch>
        </p:blipFill>
        <p:spPr>
          <a:xfrm>
            <a:off x="6159500" y="0"/>
            <a:ext cx="6032500" cy="2946400"/>
          </a:xfrm>
          <a:prstGeom prst="rect">
            <a:avLst/>
          </a:prstGeom>
        </p:spPr>
      </p:pic>
    </p:spTree>
    <p:extLst>
      <p:ext uri="{BB962C8B-B14F-4D97-AF65-F5344CB8AC3E}">
        <p14:creationId xmlns:p14="http://schemas.microsoft.com/office/powerpoint/2010/main" val="18027814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本研究の背景・目的</a:t>
            </a:r>
            <a:r>
              <a:rPr lang="en-US" altLang="ja-JP" dirty="0" smtClean="0"/>
              <a:t/>
            </a:r>
            <a:br>
              <a:rPr lang="en-US" altLang="ja-JP" dirty="0" smtClean="0"/>
            </a:b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0542031"/>
              </p:ext>
            </p:extLst>
          </p:nvPr>
        </p:nvGraphicFramePr>
        <p:xfrm>
          <a:off x="646112" y="1413165"/>
          <a:ext cx="11545888" cy="544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891315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スマートシティ・プロジェクト</a:t>
            </a:r>
            <a:endParaRPr kumimoji="1" lang="ja-JP" altLang="en-US" dirty="0"/>
          </a:p>
        </p:txBody>
      </p:sp>
      <p:pic>
        <p:nvPicPr>
          <p:cNvPr id="1026" name="Picture 2" descr="図１　スマートシティ400プロジェクトの世界分布　　国家戦略としてエコシティを推進している中国が165カ所で最も多く、続いて米国・カナダの北米の87カ所、欧州の72カ所と続く。（出所：「世界スマートシティ総覧2012」、日経ＢＰクリーンテック研究所）"/>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6111" y="1269672"/>
            <a:ext cx="9775360" cy="558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42309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idx="4294967295"/>
          </p:nvPr>
        </p:nvSpPr>
        <p:spPr>
          <a:xfrm>
            <a:off x="0" y="365125"/>
            <a:ext cx="10515600" cy="1325563"/>
          </a:xfrm>
        </p:spPr>
        <p:txBody>
          <a:bodyPr/>
          <a:lstStyle/>
          <a:p>
            <a:r>
              <a:rPr lang="ja-JP" altLang="en-US" dirty="0" smtClean="0"/>
              <a:t>　</a:t>
            </a:r>
            <a:endParaRPr kumimoji="1" lang="ja-JP" altLang="en-US" dirty="0"/>
          </a:p>
        </p:txBody>
      </p:sp>
      <p:graphicFrame>
        <p:nvGraphicFramePr>
          <p:cNvPr id="9" name="コンテンツ プレースホルダー 8"/>
          <p:cNvGraphicFramePr>
            <a:graphicFrameLocks noGrp="1"/>
          </p:cNvGraphicFramePr>
          <p:nvPr>
            <p:ph idx="4294967295"/>
            <p:extLst>
              <p:ext uri="{D42A27DB-BD31-4B8C-83A1-F6EECF244321}">
                <p14:modId xmlns:p14="http://schemas.microsoft.com/office/powerpoint/2010/main" val="317192071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28578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1" y="452718"/>
            <a:ext cx="9758653" cy="1400530"/>
          </a:xfrm>
        </p:spPr>
        <p:txBody>
          <a:bodyPr>
            <a:normAutofit fontScale="90000"/>
          </a:bodyPr>
          <a:lstStyle/>
          <a:p>
            <a:r>
              <a:rPr lang="ja-JP" altLang="en-US" sz="4000" b="1" dirty="0">
                <a:solidFill>
                  <a:schemeClr val="tx1"/>
                </a:solidFill>
              </a:rPr>
              <a:t>世界のスマートシティ市場の規模</a:t>
            </a:r>
            <a:r>
              <a:rPr lang="ja-JP" altLang="en-US" sz="4000" b="1" dirty="0" smtClean="0">
                <a:solidFill>
                  <a:schemeClr val="tx1"/>
                </a:solidFill>
              </a:rPr>
              <a:t>は</a:t>
            </a:r>
            <a:r>
              <a:rPr lang="en-US" altLang="ja-JP" sz="4000" b="1" dirty="0" smtClean="0">
                <a:solidFill>
                  <a:schemeClr val="tx1"/>
                </a:solidFill>
              </a:rPr>
              <a:t>2030</a:t>
            </a:r>
            <a:r>
              <a:rPr lang="ja-JP" altLang="en-US" sz="4000" b="1" dirty="0" smtClean="0">
                <a:solidFill>
                  <a:schemeClr val="tx1"/>
                </a:solidFill>
              </a:rPr>
              <a:t>年</a:t>
            </a:r>
            <a:r>
              <a:rPr lang="en-US" altLang="ja-JP" sz="4000" b="1" dirty="0" smtClean="0">
                <a:solidFill>
                  <a:schemeClr val="tx1"/>
                </a:solidFill>
              </a:rPr>
              <a:t/>
            </a:r>
            <a:br>
              <a:rPr lang="en-US" altLang="ja-JP" sz="4000" b="1" dirty="0" smtClean="0">
                <a:solidFill>
                  <a:schemeClr val="tx1"/>
                </a:solidFill>
              </a:rPr>
            </a:br>
            <a:r>
              <a:rPr lang="ja-JP" altLang="en-US" sz="4000" b="1" dirty="0" smtClean="0">
                <a:solidFill>
                  <a:schemeClr val="tx1"/>
                </a:solidFill>
              </a:rPr>
              <a:t>まで</a:t>
            </a:r>
            <a:r>
              <a:rPr lang="ja-JP" altLang="en-US" sz="4000" b="1" dirty="0">
                <a:solidFill>
                  <a:schemeClr val="tx1"/>
                </a:solidFill>
              </a:rPr>
              <a:t>に</a:t>
            </a:r>
            <a:r>
              <a:rPr lang="en-US" altLang="ja-JP" sz="4000" b="1" dirty="0">
                <a:solidFill>
                  <a:srgbClr val="FF0000"/>
                </a:solidFill>
              </a:rPr>
              <a:t>4000</a:t>
            </a:r>
            <a:r>
              <a:rPr lang="ja-JP" altLang="en-US" sz="4000" b="1" dirty="0">
                <a:solidFill>
                  <a:srgbClr val="FF0000"/>
                </a:solidFill>
              </a:rPr>
              <a:t>兆円</a:t>
            </a:r>
            <a:r>
              <a:rPr lang="ja-JP" altLang="en-US" sz="4000" b="1" dirty="0">
                <a:solidFill>
                  <a:schemeClr val="tx1"/>
                </a:solidFill>
              </a:rPr>
              <a:t>に達すると予想されている。</a:t>
            </a:r>
          </a:p>
        </p:txBody>
      </p:sp>
      <p:pic>
        <p:nvPicPr>
          <p:cNvPr id="4" name="コンテンツ プレースホルダー 3" descr="課題.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34869" t="13817" r="13222" b="8585"/>
          <a:stretch/>
        </p:blipFill>
        <p:spPr>
          <a:xfrm>
            <a:off x="1680882" y="1613647"/>
            <a:ext cx="7436223" cy="5244353"/>
          </a:xfrm>
        </p:spPr>
      </p:pic>
    </p:spTree>
    <p:extLst>
      <p:ext uri="{BB962C8B-B14F-4D97-AF65-F5344CB8AC3E}">
        <p14:creationId xmlns:p14="http://schemas.microsoft.com/office/powerpoint/2010/main" val="34933274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経済効果　</a:t>
            </a:r>
            <a:endParaRPr kumimoji="1" lang="ja-JP" altLang="en-US" dirty="0"/>
          </a:p>
        </p:txBody>
      </p:sp>
      <p:pic>
        <p:nvPicPr>
          <p:cNvPr id="1026" name="Picture 2" descr="出典：日経BPクリーンテック研究所「世界スマートシティ総覧 201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6110" y="1853248"/>
            <a:ext cx="9748465" cy="50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2279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スマートシティ・</a:t>
            </a:r>
            <a:r>
              <a:rPr lang="ja-JP" altLang="en-US" dirty="0" smtClean="0"/>
              <a:t>プロジェクト</a:t>
            </a:r>
            <a:r>
              <a:rPr lang="en-US" altLang="ja-JP" dirty="0" smtClean="0"/>
              <a:t/>
            </a:r>
            <a:br>
              <a:rPr lang="en-US" altLang="ja-JP" dirty="0" smtClean="0"/>
            </a:br>
            <a:endParaRPr kumimoji="1" lang="ja-JP" altLang="en-US" dirty="0"/>
          </a:p>
        </p:txBody>
      </p:sp>
      <p:sp>
        <p:nvSpPr>
          <p:cNvPr id="3" name="コンテンツ プレースホルダー 2"/>
          <p:cNvSpPr>
            <a:spLocks noGrp="1"/>
          </p:cNvSpPr>
          <p:nvPr>
            <p:ph idx="1"/>
          </p:nvPr>
        </p:nvSpPr>
        <p:spPr>
          <a:xfrm>
            <a:off x="646111" y="1143000"/>
            <a:ext cx="11545889" cy="5715000"/>
          </a:xfrm>
        </p:spPr>
        <p:txBody>
          <a:bodyPr anchor="ctr">
            <a:normAutofit/>
          </a:bodyPr>
          <a:lstStyle/>
          <a:p>
            <a:r>
              <a:rPr lang="ja-JP" altLang="en-US" sz="3200" b="1" dirty="0" smtClean="0">
                <a:latin typeface="+mn-ea"/>
                <a:ea typeface="+mn-ea"/>
              </a:rPr>
              <a:t>新興国</a:t>
            </a:r>
            <a:endParaRPr lang="en-US" altLang="ja-JP" sz="3200" b="1" dirty="0" smtClean="0">
              <a:latin typeface="+mn-ea"/>
              <a:ea typeface="+mn-ea"/>
            </a:endParaRPr>
          </a:p>
          <a:p>
            <a:endParaRPr lang="en-US" altLang="ja-JP" sz="100" dirty="0" smtClean="0">
              <a:latin typeface="+mn-ea"/>
              <a:ea typeface="+mn-ea"/>
            </a:endParaRPr>
          </a:p>
          <a:p>
            <a:pPr lvl="1"/>
            <a:r>
              <a:rPr lang="ja-JP" altLang="en-US" sz="2800" dirty="0" smtClean="0">
                <a:latin typeface="+mn-ea"/>
                <a:ea typeface="+mn-ea"/>
              </a:rPr>
              <a:t>現時点</a:t>
            </a:r>
            <a:r>
              <a:rPr lang="ja-JP" altLang="en-US" sz="2800" dirty="0">
                <a:latin typeface="+mn-ea"/>
                <a:ea typeface="+mn-ea"/>
              </a:rPr>
              <a:t>で最もスマートシティへの取り組みが目立つのは</a:t>
            </a:r>
            <a:r>
              <a:rPr lang="ja-JP" altLang="en-US" sz="2800" dirty="0" smtClean="0">
                <a:latin typeface="+mn-ea"/>
                <a:ea typeface="+mn-ea"/>
              </a:rPr>
              <a:t>中国。</a:t>
            </a:r>
            <a:endParaRPr lang="en-US" altLang="ja-JP" sz="2800" dirty="0" smtClean="0">
              <a:latin typeface="+mn-ea"/>
              <a:ea typeface="+mn-ea"/>
            </a:endParaRPr>
          </a:p>
          <a:p>
            <a:pPr lvl="1"/>
            <a:endParaRPr lang="en-US" altLang="ja-JP" sz="100" dirty="0" smtClean="0">
              <a:latin typeface="+mn-ea"/>
              <a:ea typeface="+mn-ea"/>
            </a:endParaRPr>
          </a:p>
          <a:p>
            <a:pPr lvl="1"/>
            <a:r>
              <a:rPr lang="ja-JP" altLang="en-US" sz="2800" dirty="0" smtClean="0">
                <a:latin typeface="+mn-ea"/>
                <a:ea typeface="+mn-ea"/>
              </a:rPr>
              <a:t>他</a:t>
            </a:r>
            <a:r>
              <a:rPr lang="ja-JP" altLang="en-US" sz="2800" dirty="0">
                <a:latin typeface="+mn-ea"/>
                <a:ea typeface="+mn-ea"/>
              </a:rPr>
              <a:t>のアジア地域に広がり、将来はアフリカ諸国にも波及すると見られる</a:t>
            </a:r>
            <a:r>
              <a:rPr lang="ja-JP" altLang="en-US" sz="2800" dirty="0" smtClean="0">
                <a:latin typeface="+mn-ea"/>
                <a:ea typeface="+mn-ea"/>
              </a:rPr>
              <a:t>。</a:t>
            </a:r>
            <a:endParaRPr lang="en-US" altLang="ja-JP" sz="2800" dirty="0" smtClean="0">
              <a:latin typeface="+mn-ea"/>
              <a:ea typeface="+mn-ea"/>
            </a:endParaRPr>
          </a:p>
          <a:p>
            <a:pPr lvl="1"/>
            <a:endParaRPr lang="en-US" altLang="ja-JP" sz="100" dirty="0" smtClean="0">
              <a:latin typeface="+mn-ea"/>
              <a:ea typeface="+mn-ea"/>
            </a:endParaRPr>
          </a:p>
          <a:p>
            <a:pPr lvl="1"/>
            <a:r>
              <a:rPr lang="ja-JP" altLang="en-US" sz="2800" dirty="0">
                <a:latin typeface="+mn-ea"/>
                <a:ea typeface="+mn-ea"/>
              </a:rPr>
              <a:t>人口増加に伴う都市への人口集中が大きな課題</a:t>
            </a:r>
            <a:r>
              <a:rPr lang="ja-JP" altLang="en-US" sz="2800" dirty="0" smtClean="0">
                <a:latin typeface="+mn-ea"/>
                <a:ea typeface="+mn-ea"/>
              </a:rPr>
              <a:t>。</a:t>
            </a:r>
            <a:endParaRPr lang="en-US" altLang="ja-JP" sz="2800" dirty="0" smtClean="0">
              <a:latin typeface="+mn-ea"/>
              <a:ea typeface="+mn-ea"/>
            </a:endParaRPr>
          </a:p>
          <a:p>
            <a:pPr lvl="1"/>
            <a:endParaRPr lang="en-US" altLang="ja-JP" sz="100" dirty="0">
              <a:latin typeface="+mn-ea"/>
              <a:ea typeface="+mn-ea"/>
            </a:endParaRPr>
          </a:p>
          <a:p>
            <a:pPr marL="457200" lvl="1" indent="0">
              <a:buNone/>
            </a:pPr>
            <a:r>
              <a:rPr lang="ja-JP" altLang="en-US" sz="2800" dirty="0">
                <a:latin typeface="+mn-ea"/>
                <a:ea typeface="+mn-ea"/>
              </a:rPr>
              <a:t>⇒環境負荷の低い新しい都市づくりによって解決しようという機運が高まっている</a:t>
            </a:r>
            <a:r>
              <a:rPr lang="ja-JP" altLang="en-US" sz="2800" dirty="0" smtClean="0">
                <a:latin typeface="+mn-ea"/>
                <a:ea typeface="+mn-ea"/>
              </a:rPr>
              <a:t>。</a:t>
            </a:r>
            <a:endParaRPr lang="ja-JP" altLang="en-US" sz="2800" dirty="0">
              <a:latin typeface="+mn-ea"/>
              <a:ea typeface="+mn-ea"/>
            </a:endParaRPr>
          </a:p>
        </p:txBody>
      </p:sp>
    </p:spTree>
    <p:extLst>
      <p:ext uri="{BB962C8B-B14F-4D97-AF65-F5344CB8AC3E}">
        <p14:creationId xmlns:p14="http://schemas.microsoft.com/office/powerpoint/2010/main" val="3000733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anim calcmode="lin" valueType="num">
                                      <p:cBhvr>
                                        <p:cTn id="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スマートシティ・プロジェクト</a:t>
            </a:r>
            <a:endParaRPr kumimoji="1" lang="ja-JP" altLang="en-US" dirty="0"/>
          </a:p>
        </p:txBody>
      </p:sp>
      <p:sp>
        <p:nvSpPr>
          <p:cNvPr id="3" name="コンテンツ プレースホルダー 2"/>
          <p:cNvSpPr>
            <a:spLocks noGrp="1"/>
          </p:cNvSpPr>
          <p:nvPr>
            <p:ph idx="1"/>
          </p:nvPr>
        </p:nvSpPr>
        <p:spPr>
          <a:xfrm>
            <a:off x="646111" y="1168400"/>
            <a:ext cx="11545889" cy="5689600"/>
          </a:xfrm>
        </p:spPr>
        <p:txBody>
          <a:bodyPr anchor="ctr">
            <a:noAutofit/>
          </a:bodyPr>
          <a:lstStyle/>
          <a:p>
            <a:r>
              <a:rPr lang="ja-JP" altLang="en-US" sz="3200" b="1" dirty="0" smtClean="0">
                <a:latin typeface="+mn-ea"/>
                <a:ea typeface="+mn-ea"/>
              </a:rPr>
              <a:t>先進国</a:t>
            </a:r>
            <a:endParaRPr lang="en-US" altLang="ja-JP" sz="3200" b="1" dirty="0" smtClean="0">
              <a:latin typeface="+mn-ea"/>
              <a:ea typeface="+mn-ea"/>
            </a:endParaRPr>
          </a:p>
          <a:p>
            <a:endParaRPr lang="en-US" altLang="ja-JP" sz="100" dirty="0">
              <a:latin typeface="+mn-ea"/>
              <a:ea typeface="+mn-ea"/>
            </a:endParaRPr>
          </a:p>
          <a:p>
            <a:pPr lvl="1"/>
            <a:r>
              <a:rPr lang="ja-JP" altLang="en-US" sz="2800" dirty="0">
                <a:latin typeface="+mn-ea"/>
                <a:ea typeface="+mn-ea"/>
              </a:rPr>
              <a:t>低炭素社会への移行、少子高齢化に伴う高齢者や健康対策などの観点を盛り込んだスマートシティ・プロジェクトが数多く始まっている</a:t>
            </a:r>
            <a:r>
              <a:rPr lang="ja-JP" altLang="en-US" sz="2800" dirty="0" smtClean="0">
                <a:latin typeface="+mn-ea"/>
                <a:ea typeface="+mn-ea"/>
              </a:rPr>
              <a:t>。</a:t>
            </a:r>
            <a:endParaRPr lang="en-US" altLang="ja-JP" sz="2800" dirty="0" smtClean="0">
              <a:latin typeface="+mn-ea"/>
              <a:ea typeface="+mn-ea"/>
            </a:endParaRPr>
          </a:p>
          <a:p>
            <a:pPr lvl="1"/>
            <a:endParaRPr lang="en-US" altLang="ja-JP" sz="100" dirty="0">
              <a:latin typeface="+mn-ea"/>
              <a:ea typeface="+mn-ea"/>
            </a:endParaRPr>
          </a:p>
          <a:p>
            <a:pPr lvl="1"/>
            <a:r>
              <a:rPr lang="ja-JP" altLang="en-US" sz="2800" dirty="0" smtClean="0">
                <a:latin typeface="+mn-ea"/>
                <a:ea typeface="+mn-ea"/>
              </a:rPr>
              <a:t>先進国には</a:t>
            </a:r>
            <a:r>
              <a:rPr lang="ja-JP" altLang="en-US" sz="2800" dirty="0">
                <a:latin typeface="+mn-ea"/>
                <a:ea typeface="+mn-ea"/>
              </a:rPr>
              <a:t>スマートシティに注力する目的がもう</a:t>
            </a:r>
            <a:r>
              <a:rPr lang="ja-JP" altLang="en-US" sz="2800" dirty="0" smtClean="0">
                <a:latin typeface="+mn-ea"/>
                <a:ea typeface="+mn-ea"/>
              </a:rPr>
              <a:t>一つある。</a:t>
            </a:r>
            <a:endParaRPr lang="en-US" altLang="ja-JP" sz="2800" dirty="0" smtClean="0">
              <a:latin typeface="+mn-ea"/>
              <a:ea typeface="+mn-ea"/>
            </a:endParaRPr>
          </a:p>
          <a:p>
            <a:pPr lvl="1"/>
            <a:endParaRPr lang="en-US" altLang="ja-JP" sz="100" dirty="0">
              <a:latin typeface="+mn-ea"/>
              <a:ea typeface="+mn-ea"/>
            </a:endParaRPr>
          </a:p>
          <a:p>
            <a:pPr marL="457200" lvl="1" indent="0">
              <a:buClr>
                <a:srgbClr val="90C226"/>
              </a:buClr>
              <a:buNone/>
            </a:pPr>
            <a:r>
              <a:rPr lang="ja-JP" altLang="en-US" sz="2800" dirty="0">
                <a:latin typeface="+mn-ea"/>
                <a:ea typeface="+mn-ea"/>
              </a:rPr>
              <a:t>⇒新興国が都市開発を行うとき、マスタープランの段階から参画することで、各種の技術や製品、運用ノウハウなどを盛り込んだスマートシティのパッケージを輸出する</a:t>
            </a:r>
            <a:r>
              <a:rPr lang="ja-JP" altLang="en-US" sz="2800" dirty="0" smtClean="0">
                <a:latin typeface="+mn-ea"/>
                <a:ea typeface="+mn-ea"/>
              </a:rPr>
              <a:t>こと。</a:t>
            </a:r>
          </a:p>
        </p:txBody>
      </p:sp>
    </p:spTree>
    <p:extLst>
      <p:ext uri="{BB962C8B-B14F-4D97-AF65-F5344CB8AC3E}">
        <p14:creationId xmlns:p14="http://schemas.microsoft.com/office/powerpoint/2010/main" val="928288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第</a:t>
            </a:r>
            <a:r>
              <a:rPr lang="en-US" altLang="ja-JP" dirty="0"/>
              <a:t>5</a:t>
            </a:r>
            <a:r>
              <a:rPr lang="ja-JP" altLang="en-US" dirty="0"/>
              <a:t>章　ヒアリング</a:t>
            </a:r>
            <a:endParaRPr kumimoji="1" lang="ja-JP" altLang="en-US" dirty="0"/>
          </a:p>
        </p:txBody>
      </p:sp>
    </p:spTree>
    <p:extLst>
      <p:ext uri="{BB962C8B-B14F-4D97-AF65-F5344CB8AC3E}">
        <p14:creationId xmlns:p14="http://schemas.microsoft.com/office/powerpoint/2010/main" val="33146956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8692" y="4800600"/>
            <a:ext cx="12230692" cy="914400"/>
          </a:xfrm>
          <a:prstGeom prst="rect">
            <a:avLst/>
          </a:prstGeom>
        </p:spPr>
      </p:pic>
      <p:sp>
        <p:nvSpPr>
          <p:cNvPr id="5" name="角丸四角形 4"/>
          <p:cNvSpPr/>
          <p:nvPr/>
        </p:nvSpPr>
        <p:spPr>
          <a:xfrm>
            <a:off x="-38692" y="2032000"/>
            <a:ext cx="12230692" cy="12700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165100" y="1549400"/>
            <a:ext cx="8432800" cy="584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p:nvPicPr>
        <p:blipFill>
          <a:blip r:embed="rId3"/>
          <a:stretch>
            <a:fillRect/>
          </a:stretch>
        </p:blipFill>
        <p:spPr>
          <a:xfrm>
            <a:off x="165100" y="4292600"/>
            <a:ext cx="9994900" cy="609600"/>
          </a:xfrm>
          <a:prstGeom prst="rect">
            <a:avLst/>
          </a:prstGeom>
        </p:spPr>
      </p:pic>
      <p:sp>
        <p:nvSpPr>
          <p:cNvPr id="3" name="コンテンツ プレースホルダー 2"/>
          <p:cNvSpPr>
            <a:spLocks noGrp="1"/>
          </p:cNvSpPr>
          <p:nvPr>
            <p:ph idx="1"/>
          </p:nvPr>
        </p:nvSpPr>
        <p:spPr>
          <a:xfrm>
            <a:off x="0" y="1041400"/>
            <a:ext cx="12192000" cy="5816600"/>
          </a:xfrm>
        </p:spPr>
        <p:txBody>
          <a:bodyPr>
            <a:normAutofit/>
          </a:bodyPr>
          <a:lstStyle/>
          <a:p>
            <a:pPr marL="0" indent="0">
              <a:buNone/>
            </a:pPr>
            <a:endParaRPr lang="en-US" altLang="ja-JP" sz="2800" dirty="0"/>
          </a:p>
          <a:p>
            <a:pPr marL="0" indent="0">
              <a:buNone/>
            </a:pPr>
            <a:r>
              <a:rPr lang="ja-JP" altLang="en-US" sz="2800" dirty="0" smtClean="0"/>
              <a:t>　</a:t>
            </a:r>
            <a:r>
              <a:rPr lang="en-US" altLang="ja-JP" sz="2800" b="1" dirty="0" smtClean="0"/>
              <a:t>Q1.</a:t>
            </a:r>
            <a:r>
              <a:rPr lang="ja-JP" altLang="en-US" sz="2800" b="1" dirty="0" smtClean="0"/>
              <a:t>豊田市の実証事業の背景は何か？（複数回答）</a:t>
            </a:r>
            <a:endParaRPr lang="en-US" altLang="ja-JP" sz="2800" b="1" dirty="0" smtClean="0"/>
          </a:p>
          <a:p>
            <a:pPr marL="0" indent="0">
              <a:buNone/>
            </a:pPr>
            <a:endParaRPr lang="ja-JP" altLang="en-US" sz="100" b="1" dirty="0"/>
          </a:p>
          <a:p>
            <a:pPr marL="0" indent="0">
              <a:buNone/>
            </a:pPr>
            <a:r>
              <a:rPr lang="ja-JP" altLang="en-US" sz="2800" b="1" dirty="0" smtClean="0"/>
              <a:t>　</a:t>
            </a:r>
            <a:r>
              <a:rPr lang="en-US" altLang="ja-JP" sz="2800" b="1" dirty="0" smtClean="0"/>
              <a:t>A1.</a:t>
            </a:r>
            <a:r>
              <a:rPr lang="ja-JP" altLang="en-US" sz="2800" b="1" dirty="0" smtClean="0"/>
              <a:t>地球温暖化対策、市民の暮らし向上、新エネルギー普及拡大、町の活  力増大</a:t>
            </a:r>
          </a:p>
          <a:p>
            <a:pPr marL="0" indent="0">
              <a:buNone/>
            </a:pPr>
            <a:endParaRPr lang="en-US" altLang="ja-JP" sz="2800" b="1" dirty="0" smtClean="0"/>
          </a:p>
          <a:p>
            <a:pPr marL="0" indent="0">
              <a:buNone/>
            </a:pPr>
            <a:endParaRPr lang="ja-JP" altLang="en-US" sz="2800" b="1" dirty="0"/>
          </a:p>
          <a:p>
            <a:pPr marL="0" indent="0">
              <a:buNone/>
            </a:pPr>
            <a:r>
              <a:rPr lang="ja-JP" altLang="en-US" sz="2800" b="1" dirty="0" smtClean="0"/>
              <a:t>　</a:t>
            </a:r>
            <a:r>
              <a:rPr lang="en-US" altLang="ja-JP" sz="2800" b="1" dirty="0" smtClean="0"/>
              <a:t>Q2</a:t>
            </a:r>
            <a:r>
              <a:rPr lang="en-US" altLang="ja-JP" sz="2800" b="1" dirty="0"/>
              <a:t>.</a:t>
            </a:r>
            <a:r>
              <a:rPr lang="ja-JP" altLang="en-US" sz="2800" b="1" dirty="0"/>
              <a:t>豊田市の実証事業は市民にどのくらい浸透していたか</a:t>
            </a:r>
            <a:r>
              <a:rPr lang="ja-JP" altLang="en-US" sz="2800" b="1" dirty="0" smtClean="0"/>
              <a:t>？</a:t>
            </a:r>
            <a:endParaRPr lang="en-US" altLang="ja-JP" sz="2800" b="1" dirty="0" smtClean="0"/>
          </a:p>
          <a:p>
            <a:pPr marL="0" indent="0">
              <a:buNone/>
            </a:pPr>
            <a:endParaRPr lang="en-US" altLang="ja-JP" sz="100" b="1" dirty="0" smtClean="0"/>
          </a:p>
          <a:p>
            <a:pPr marL="0" indent="0">
              <a:buNone/>
            </a:pPr>
            <a:r>
              <a:rPr lang="ja-JP" altLang="en-US" sz="2800" b="1" dirty="0" smtClean="0"/>
              <a:t>　</a:t>
            </a:r>
            <a:r>
              <a:rPr lang="en-US" altLang="ja-JP" sz="2800" b="1" dirty="0" smtClean="0"/>
              <a:t>A2</a:t>
            </a:r>
            <a:r>
              <a:rPr lang="en-US" altLang="ja-JP" sz="2800" b="1" dirty="0"/>
              <a:t>.</a:t>
            </a:r>
            <a:r>
              <a:rPr lang="ja-JP" altLang="en-US" sz="2800" b="1" dirty="0"/>
              <a:t>ある程度して</a:t>
            </a:r>
            <a:r>
              <a:rPr lang="ja-JP" altLang="en-US" sz="2800" b="1" dirty="0" smtClean="0"/>
              <a:t>いた</a:t>
            </a:r>
            <a:endParaRPr lang="ja-JP" altLang="en-US" sz="2800" b="1" dirty="0"/>
          </a:p>
        </p:txBody>
      </p:sp>
    </p:spTree>
    <p:extLst>
      <p:ext uri="{BB962C8B-B14F-4D97-AF65-F5344CB8AC3E}">
        <p14:creationId xmlns:p14="http://schemas.microsoft.com/office/powerpoint/2010/main" val="24971973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8692" y="5054600"/>
            <a:ext cx="12230692" cy="888999"/>
          </a:xfrm>
          <a:prstGeom prst="rect">
            <a:avLst/>
          </a:prstGeom>
        </p:spPr>
      </p:pic>
      <p:sp>
        <p:nvSpPr>
          <p:cNvPr id="5" name="角丸四角形 4"/>
          <p:cNvSpPr/>
          <p:nvPr/>
        </p:nvSpPr>
        <p:spPr>
          <a:xfrm>
            <a:off x="-19346" y="2108200"/>
            <a:ext cx="12211346" cy="8890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165100" y="1600200"/>
            <a:ext cx="9652000" cy="6477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p:nvPicPr>
        <p:blipFill>
          <a:blip r:embed="rId3"/>
          <a:stretch>
            <a:fillRect/>
          </a:stretch>
        </p:blipFill>
        <p:spPr>
          <a:xfrm>
            <a:off x="165100" y="4509915"/>
            <a:ext cx="10312400" cy="682972"/>
          </a:xfrm>
          <a:prstGeom prst="rect">
            <a:avLst/>
          </a:prstGeom>
        </p:spPr>
      </p:pic>
      <p:sp>
        <p:nvSpPr>
          <p:cNvPr id="3" name="コンテンツ プレースホルダー 2"/>
          <p:cNvSpPr>
            <a:spLocks noGrp="1"/>
          </p:cNvSpPr>
          <p:nvPr>
            <p:ph idx="1"/>
          </p:nvPr>
        </p:nvSpPr>
        <p:spPr>
          <a:xfrm>
            <a:off x="0" y="1130300"/>
            <a:ext cx="12192000" cy="5727700"/>
          </a:xfrm>
        </p:spPr>
        <p:txBody>
          <a:bodyPr/>
          <a:lstStyle/>
          <a:p>
            <a:pPr marL="0" indent="0">
              <a:buNone/>
            </a:pPr>
            <a:endParaRPr lang="en-US" altLang="ja-JP" sz="2800" dirty="0"/>
          </a:p>
          <a:p>
            <a:pPr marL="0" indent="0">
              <a:buNone/>
            </a:pPr>
            <a:r>
              <a:rPr lang="ja-JP" altLang="en-US" sz="2800" dirty="0" smtClean="0"/>
              <a:t>　</a:t>
            </a:r>
            <a:r>
              <a:rPr lang="en-US" altLang="ja-JP" sz="2800" b="1" dirty="0"/>
              <a:t>Q3.</a:t>
            </a:r>
            <a:r>
              <a:rPr lang="ja-JP" altLang="en-US" sz="2800" b="1" dirty="0"/>
              <a:t>豊田市のスマートシティ計画の成果はどうだったか</a:t>
            </a:r>
            <a:r>
              <a:rPr lang="ja-JP" altLang="en-US" sz="2800" b="1" dirty="0" smtClean="0"/>
              <a:t>？</a:t>
            </a:r>
            <a:endParaRPr lang="en-US" altLang="ja-JP" sz="2800" b="1" dirty="0" smtClean="0"/>
          </a:p>
          <a:p>
            <a:pPr marL="0" indent="0">
              <a:buNone/>
            </a:pPr>
            <a:endParaRPr lang="en-US" altLang="ja-JP" sz="100" b="1" dirty="0" smtClean="0"/>
          </a:p>
          <a:p>
            <a:pPr marL="0" indent="0">
              <a:buNone/>
            </a:pPr>
            <a:r>
              <a:rPr lang="ja-JP" altLang="en-US" sz="2800" b="1" dirty="0" smtClean="0"/>
              <a:t>　</a:t>
            </a:r>
            <a:r>
              <a:rPr lang="en-US" altLang="ja-JP" sz="2800" b="1" dirty="0" smtClean="0"/>
              <a:t>A3</a:t>
            </a:r>
            <a:r>
              <a:rPr lang="en-US" altLang="ja-JP" sz="2800" b="1" dirty="0"/>
              <a:t>.</a:t>
            </a:r>
            <a:r>
              <a:rPr lang="ja-JP" altLang="en-US" sz="2800" b="1" dirty="0"/>
              <a:t>ある程度あった</a:t>
            </a:r>
          </a:p>
          <a:p>
            <a:pPr marL="0" indent="0">
              <a:buNone/>
            </a:pPr>
            <a:endParaRPr lang="en-US" altLang="ja-JP" sz="2800" b="1" dirty="0" smtClean="0"/>
          </a:p>
          <a:p>
            <a:pPr marL="0" indent="0">
              <a:buNone/>
            </a:pPr>
            <a:endParaRPr lang="en-US" altLang="ja-JP" sz="2800" b="1" dirty="0" smtClean="0"/>
          </a:p>
          <a:p>
            <a:pPr marL="0" indent="0">
              <a:buNone/>
            </a:pPr>
            <a:endParaRPr lang="ja-JP" altLang="en-US" sz="2800" b="1" dirty="0"/>
          </a:p>
          <a:p>
            <a:pPr marL="0" indent="0">
              <a:buNone/>
            </a:pPr>
            <a:r>
              <a:rPr lang="ja-JP" altLang="en-US" sz="2800" b="1" dirty="0" smtClean="0"/>
              <a:t>　</a:t>
            </a:r>
            <a:r>
              <a:rPr lang="en-US" altLang="ja-JP" sz="2800" b="1" dirty="0"/>
              <a:t>Q4.</a:t>
            </a:r>
            <a:r>
              <a:rPr lang="ja-JP" altLang="en-US" sz="2800" b="1" dirty="0"/>
              <a:t>豊田市のスマートシティ計画について、今後の見通しは</a:t>
            </a:r>
            <a:r>
              <a:rPr lang="ja-JP" altLang="en-US" sz="2800" b="1" dirty="0" smtClean="0"/>
              <a:t>？</a:t>
            </a:r>
            <a:endParaRPr lang="en-US" altLang="ja-JP" sz="2800" b="1" dirty="0" smtClean="0"/>
          </a:p>
          <a:p>
            <a:pPr marL="0" indent="0">
              <a:buNone/>
            </a:pPr>
            <a:endParaRPr lang="ja-JP" altLang="en-US" sz="100" b="1" dirty="0"/>
          </a:p>
          <a:p>
            <a:pPr marL="0" indent="0">
              <a:buNone/>
            </a:pPr>
            <a:r>
              <a:rPr lang="ja-JP" altLang="en-US" sz="2800" b="1" dirty="0" smtClean="0"/>
              <a:t>　</a:t>
            </a:r>
            <a:r>
              <a:rPr lang="en-US" altLang="ja-JP" sz="2800" b="1" dirty="0" smtClean="0"/>
              <a:t>A4</a:t>
            </a:r>
            <a:r>
              <a:rPr lang="en-US" altLang="ja-JP" sz="2800" b="1" dirty="0"/>
              <a:t>.</a:t>
            </a:r>
            <a:r>
              <a:rPr lang="ja-JP" altLang="en-US" sz="2800" b="1" dirty="0"/>
              <a:t>徐々に増やす計画</a:t>
            </a:r>
          </a:p>
          <a:p>
            <a:pPr marL="0" indent="0">
              <a:buNone/>
            </a:pPr>
            <a:endParaRPr lang="en-US" altLang="ja-JP" sz="2800" dirty="0" smtClean="0"/>
          </a:p>
        </p:txBody>
      </p:sp>
    </p:spTree>
    <p:extLst>
      <p:ext uri="{BB962C8B-B14F-4D97-AF65-F5344CB8AC3E}">
        <p14:creationId xmlns:p14="http://schemas.microsoft.com/office/powerpoint/2010/main" val="112005157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8692" y="4889500"/>
            <a:ext cx="12230692" cy="1346200"/>
          </a:xfrm>
          <a:prstGeom prst="rect">
            <a:avLst/>
          </a:prstGeom>
        </p:spPr>
      </p:pic>
      <p:sp>
        <p:nvSpPr>
          <p:cNvPr id="5" name="角丸四角形 4"/>
          <p:cNvSpPr/>
          <p:nvPr/>
        </p:nvSpPr>
        <p:spPr>
          <a:xfrm>
            <a:off x="-19346" y="2108200"/>
            <a:ext cx="12211346" cy="12700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165100" y="1600200"/>
            <a:ext cx="5295900" cy="6477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p:nvPicPr>
        <p:blipFill>
          <a:blip r:embed="rId3"/>
          <a:stretch>
            <a:fillRect/>
          </a:stretch>
        </p:blipFill>
        <p:spPr>
          <a:xfrm>
            <a:off x="165100" y="4394199"/>
            <a:ext cx="10312400" cy="635001"/>
          </a:xfrm>
          <a:prstGeom prst="rect">
            <a:avLst/>
          </a:prstGeom>
        </p:spPr>
      </p:pic>
      <p:sp>
        <p:nvSpPr>
          <p:cNvPr id="3" name="コンテンツ プレースホルダー 2"/>
          <p:cNvSpPr>
            <a:spLocks noGrp="1"/>
          </p:cNvSpPr>
          <p:nvPr>
            <p:ph idx="1"/>
          </p:nvPr>
        </p:nvSpPr>
        <p:spPr>
          <a:xfrm>
            <a:off x="0" y="1130300"/>
            <a:ext cx="12192000" cy="5727700"/>
          </a:xfrm>
        </p:spPr>
        <p:txBody>
          <a:bodyPr>
            <a:noAutofit/>
          </a:bodyPr>
          <a:lstStyle/>
          <a:p>
            <a:pPr marL="0" indent="0">
              <a:buNone/>
            </a:pPr>
            <a:endParaRPr lang="en-US" altLang="ja-JP" sz="2800" dirty="0"/>
          </a:p>
          <a:p>
            <a:pPr marL="0" indent="0">
              <a:buNone/>
            </a:pPr>
            <a:r>
              <a:rPr lang="ja-JP" altLang="en-US" sz="2800" dirty="0" smtClean="0"/>
              <a:t>　</a:t>
            </a:r>
            <a:r>
              <a:rPr lang="en-US" altLang="ja-JP" sz="2800" b="1" dirty="0"/>
              <a:t>Q5.</a:t>
            </a:r>
            <a:r>
              <a:rPr lang="ja-JP" altLang="en-US" sz="2800" b="1" dirty="0"/>
              <a:t>成果があった理由は</a:t>
            </a:r>
            <a:r>
              <a:rPr lang="ja-JP" altLang="en-US" sz="2800" b="1" dirty="0" smtClean="0"/>
              <a:t>？</a:t>
            </a:r>
            <a:endParaRPr lang="en-US" altLang="ja-JP" sz="2800" b="1" dirty="0" smtClean="0"/>
          </a:p>
          <a:p>
            <a:pPr marL="0" indent="0">
              <a:buNone/>
            </a:pPr>
            <a:endParaRPr lang="ja-JP" altLang="en-US" sz="100" b="1" dirty="0"/>
          </a:p>
          <a:p>
            <a:pPr marL="0" indent="0">
              <a:buNone/>
            </a:pPr>
            <a:r>
              <a:rPr lang="ja-JP" altLang="en-US" sz="2800" b="1" dirty="0" smtClean="0"/>
              <a:t>　</a:t>
            </a:r>
            <a:r>
              <a:rPr lang="en-US" altLang="ja-JP" sz="2800" b="1" dirty="0" smtClean="0"/>
              <a:t>A5</a:t>
            </a:r>
            <a:r>
              <a:rPr lang="en-US" altLang="ja-JP" sz="2800" b="1" dirty="0"/>
              <a:t>.</a:t>
            </a:r>
            <a:r>
              <a:rPr lang="ja-JP" altLang="en-US" sz="2800" b="1" dirty="0"/>
              <a:t>スマートハウスを条件にした市の土地の売却、スマートハウスの</a:t>
            </a:r>
            <a:r>
              <a:rPr lang="ja-JP" altLang="en-US" sz="2800" b="1" dirty="0" smtClean="0"/>
              <a:t>建設　に</a:t>
            </a:r>
            <a:r>
              <a:rPr lang="ja-JP" altLang="en-US" sz="2800" b="1" dirty="0"/>
              <a:t>つながった。</a:t>
            </a:r>
          </a:p>
          <a:p>
            <a:pPr marL="0" indent="0">
              <a:buNone/>
            </a:pPr>
            <a:endParaRPr lang="en-US" altLang="ja-JP" sz="2800" b="1" dirty="0" smtClean="0"/>
          </a:p>
          <a:p>
            <a:pPr marL="0" indent="0">
              <a:buNone/>
            </a:pPr>
            <a:endParaRPr lang="en-US" altLang="ja-JP" sz="2800" b="1" dirty="0" smtClean="0"/>
          </a:p>
          <a:p>
            <a:pPr marL="0" indent="0">
              <a:buNone/>
            </a:pPr>
            <a:r>
              <a:rPr lang="ja-JP" altLang="en-US" sz="2800" b="1" dirty="0" smtClean="0"/>
              <a:t>　</a:t>
            </a:r>
            <a:r>
              <a:rPr lang="en-US" altLang="ja-JP" sz="2800" b="1" dirty="0" smtClean="0"/>
              <a:t>Q6</a:t>
            </a:r>
            <a:r>
              <a:rPr lang="en-US" altLang="ja-JP" sz="2800" b="1" dirty="0"/>
              <a:t>.</a:t>
            </a:r>
            <a:r>
              <a:rPr lang="ja-JP" altLang="en-US" sz="2800" b="1" dirty="0"/>
              <a:t>今後、実証事業を全国に展開する可能性と課題は</a:t>
            </a:r>
            <a:r>
              <a:rPr lang="ja-JP" altLang="en-US" sz="2800" b="1" dirty="0" smtClean="0"/>
              <a:t>？</a:t>
            </a:r>
            <a:endParaRPr lang="en-US" altLang="ja-JP" sz="2800" b="1" dirty="0" smtClean="0"/>
          </a:p>
          <a:p>
            <a:pPr marL="0" indent="0">
              <a:buNone/>
            </a:pPr>
            <a:endParaRPr lang="ja-JP" altLang="en-US" sz="100" b="1" dirty="0"/>
          </a:p>
          <a:p>
            <a:pPr marL="0" indent="0">
              <a:buNone/>
            </a:pPr>
            <a:r>
              <a:rPr lang="ja-JP" altLang="en-US" sz="2800" b="1" dirty="0" smtClean="0"/>
              <a:t>　</a:t>
            </a:r>
            <a:r>
              <a:rPr lang="en-US" altLang="ja-JP" sz="2800" b="1" dirty="0" smtClean="0"/>
              <a:t>A6</a:t>
            </a:r>
            <a:r>
              <a:rPr lang="en-US" altLang="ja-JP" sz="2800" b="1" dirty="0"/>
              <a:t>.</a:t>
            </a:r>
            <a:r>
              <a:rPr lang="ja-JP" altLang="en-US" sz="2800" b="1" dirty="0"/>
              <a:t>環境によい街づくりに住民や行政が積極的であれば全国に展開することができる。課題は初期投資の高さ</a:t>
            </a:r>
            <a:r>
              <a:rPr lang="ja-JP" altLang="en-US" sz="2800" b="1" dirty="0" smtClean="0"/>
              <a:t>。</a:t>
            </a:r>
            <a:endParaRPr lang="en-US" altLang="ja-JP" sz="2800" dirty="0" smtClean="0"/>
          </a:p>
        </p:txBody>
      </p:sp>
    </p:spTree>
    <p:extLst>
      <p:ext uri="{BB962C8B-B14F-4D97-AF65-F5344CB8AC3E}">
        <p14:creationId xmlns:p14="http://schemas.microsoft.com/office/powerpoint/2010/main" val="34534169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第</a:t>
            </a:r>
            <a:r>
              <a:rPr lang="en-US" altLang="ja-JP" dirty="0" smtClean="0"/>
              <a:t>1</a:t>
            </a:r>
            <a:r>
              <a:rPr lang="ja-JP" altLang="en-US" dirty="0" smtClean="0"/>
              <a:t>章　スマートシティとは</a:t>
            </a:r>
            <a:endParaRPr lang="ja-JP" altLang="en-US" dirty="0"/>
          </a:p>
        </p:txBody>
      </p:sp>
    </p:spTree>
    <p:extLst>
      <p:ext uri="{BB962C8B-B14F-4D97-AF65-F5344CB8AC3E}">
        <p14:creationId xmlns:p14="http://schemas.microsoft.com/office/powerpoint/2010/main" val="235023228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0" y="3305175"/>
            <a:ext cx="12192000" cy="1403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角丸四角形 3"/>
          <p:cNvSpPr/>
          <p:nvPr/>
        </p:nvSpPr>
        <p:spPr>
          <a:xfrm>
            <a:off x="317500" y="2222500"/>
            <a:ext cx="9626600" cy="11811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0" y="1155700"/>
            <a:ext cx="12192000" cy="5702300"/>
          </a:xfrm>
        </p:spPr>
        <p:txBody>
          <a:bodyPr>
            <a:normAutofit/>
          </a:bodyPr>
          <a:lstStyle/>
          <a:p>
            <a:pPr marL="0" indent="0">
              <a:buNone/>
            </a:pPr>
            <a:endParaRPr lang="en-US" altLang="ja-JP" sz="2800" dirty="0" smtClean="0"/>
          </a:p>
          <a:p>
            <a:pPr marL="0" indent="0">
              <a:buNone/>
            </a:pPr>
            <a:endParaRPr lang="en-US" altLang="ja-JP" sz="2800" dirty="0" smtClean="0"/>
          </a:p>
          <a:p>
            <a:pPr marL="0" indent="0">
              <a:buNone/>
            </a:pPr>
            <a:r>
              <a:rPr lang="ja-JP" altLang="en-US" sz="2800" dirty="0" smtClean="0"/>
              <a:t>　</a:t>
            </a:r>
            <a:r>
              <a:rPr lang="en-US" altLang="ja-JP" sz="2800" b="1" dirty="0" smtClean="0"/>
              <a:t>Q7</a:t>
            </a:r>
            <a:r>
              <a:rPr lang="en-US" altLang="ja-JP" sz="2800" b="1" dirty="0"/>
              <a:t>.</a:t>
            </a:r>
            <a:r>
              <a:rPr lang="ja-JP" altLang="en-US" sz="2800" b="1" dirty="0"/>
              <a:t>今後、もっと環境によい街づくりやスマートシティ</a:t>
            </a:r>
            <a:r>
              <a:rPr lang="ja-JP" altLang="en-US" sz="2800" b="1" dirty="0" smtClean="0"/>
              <a:t>が</a:t>
            </a:r>
            <a:endParaRPr lang="en-US" altLang="ja-JP" sz="2800" b="1" dirty="0" smtClean="0"/>
          </a:p>
          <a:p>
            <a:pPr marL="0" indent="0">
              <a:buNone/>
            </a:pPr>
            <a:r>
              <a:rPr lang="ja-JP" altLang="en-US" sz="2800" b="1" dirty="0" smtClean="0"/>
              <a:t>　　  普及</a:t>
            </a:r>
            <a:r>
              <a:rPr lang="ja-JP" altLang="en-US" sz="2800" b="1" dirty="0"/>
              <a:t>するには何が必要か</a:t>
            </a:r>
            <a:r>
              <a:rPr lang="ja-JP" altLang="en-US" sz="2800" b="1" dirty="0" smtClean="0"/>
              <a:t>？</a:t>
            </a:r>
            <a:endParaRPr lang="en-US" altLang="ja-JP" sz="2800" b="1" dirty="0" smtClean="0"/>
          </a:p>
          <a:p>
            <a:pPr marL="0" indent="0">
              <a:buNone/>
            </a:pPr>
            <a:endParaRPr lang="ja-JP" altLang="en-US" sz="100" b="1" dirty="0"/>
          </a:p>
          <a:p>
            <a:pPr marL="0" indent="0">
              <a:buNone/>
            </a:pPr>
            <a:r>
              <a:rPr lang="ja-JP" altLang="en-US" sz="2800" b="1" dirty="0"/>
              <a:t>　</a:t>
            </a:r>
            <a:r>
              <a:rPr lang="en-US" altLang="ja-JP" sz="2800" b="1" dirty="0" smtClean="0"/>
              <a:t>A7</a:t>
            </a:r>
            <a:r>
              <a:rPr lang="en-US" altLang="ja-JP" sz="2800" b="1" dirty="0"/>
              <a:t>.</a:t>
            </a:r>
            <a:r>
              <a:rPr lang="ja-JP" altLang="en-US" sz="2800" b="1" dirty="0"/>
              <a:t>街を作っても人が住まない、家が売れないでは意味がないため、ノウハウをもった住宅関連企業の協力が必要</a:t>
            </a:r>
            <a:r>
              <a:rPr lang="ja-JP" altLang="en-US" sz="2800" b="1" dirty="0" smtClean="0"/>
              <a:t>。</a:t>
            </a:r>
            <a:endParaRPr lang="ja-JP" altLang="en-US" sz="2800" b="1" dirty="0"/>
          </a:p>
        </p:txBody>
      </p:sp>
    </p:spTree>
    <p:extLst>
      <p:ext uri="{BB962C8B-B14F-4D97-AF65-F5344CB8AC3E}">
        <p14:creationId xmlns:p14="http://schemas.microsoft.com/office/powerpoint/2010/main" val="263105555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要約</a:t>
            </a:r>
            <a:r>
              <a:rPr kumimoji="1" lang="ja-JP" altLang="en-US" dirty="0" smtClean="0"/>
              <a:t>　課題</a:t>
            </a:r>
            <a:endParaRPr kumimoji="1" lang="ja-JP" altLang="en-US" dirty="0"/>
          </a:p>
        </p:txBody>
      </p:sp>
      <p:sp>
        <p:nvSpPr>
          <p:cNvPr id="4" name="角丸四角形 3"/>
          <p:cNvSpPr/>
          <p:nvPr/>
        </p:nvSpPr>
        <p:spPr>
          <a:xfrm>
            <a:off x="613954" y="1678090"/>
            <a:ext cx="9853879" cy="103196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13954" y="2920621"/>
            <a:ext cx="9853879" cy="116005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13953" y="4230806"/>
            <a:ext cx="9853879" cy="60050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13952" y="5773003"/>
            <a:ext cx="9853879" cy="6209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646112" y="1173707"/>
            <a:ext cx="11545888" cy="5684293"/>
          </a:xfrm>
        </p:spPr>
        <p:txBody>
          <a:bodyPr anchor="t"/>
          <a:lstStyle/>
          <a:p>
            <a:pPr marL="0" indent="0">
              <a:buNone/>
            </a:pPr>
            <a:endParaRPr kumimoji="1" lang="en-US" altLang="ja-JP" sz="2800" b="1" dirty="0" smtClean="0"/>
          </a:p>
          <a:p>
            <a:pPr marL="0" indent="0">
              <a:buNone/>
            </a:pPr>
            <a:r>
              <a:rPr kumimoji="1" lang="ja-JP" altLang="en-US" sz="2800" b="1" dirty="0" smtClean="0"/>
              <a:t>初期費用の高さ</a:t>
            </a:r>
            <a:endParaRPr kumimoji="1" lang="en-US" altLang="ja-JP" sz="2800" b="1" dirty="0" smtClean="0"/>
          </a:p>
          <a:p>
            <a:pPr marL="457200" lvl="1" indent="0">
              <a:buNone/>
            </a:pPr>
            <a:r>
              <a:rPr lang="en-US" altLang="ja-JP" sz="2400" b="1" dirty="0"/>
              <a:t>e</a:t>
            </a:r>
            <a:r>
              <a:rPr lang="en-US" altLang="ja-JP" sz="2400" b="1" dirty="0" smtClean="0"/>
              <a:t>x.</a:t>
            </a:r>
            <a:r>
              <a:rPr lang="ja-JP" altLang="en-US" sz="2400" b="1" dirty="0" smtClean="0"/>
              <a:t>住宅</a:t>
            </a:r>
            <a:r>
              <a:rPr lang="ja-JP" altLang="en-US" sz="2400" b="1" dirty="0"/>
              <a:t>をスマートハウスにする</a:t>
            </a:r>
            <a:r>
              <a:rPr lang="ja-JP" altLang="en-US" sz="2400" b="1" dirty="0" smtClean="0"/>
              <a:t>には何百万円もの</a:t>
            </a:r>
            <a:r>
              <a:rPr lang="ja-JP" altLang="en-US" sz="2400" b="1" dirty="0"/>
              <a:t>追加投資が</a:t>
            </a:r>
            <a:r>
              <a:rPr lang="ja-JP" altLang="en-US" sz="2400" b="1" dirty="0" smtClean="0"/>
              <a:t>必要</a:t>
            </a:r>
            <a:endParaRPr lang="en-US" altLang="ja-JP" sz="2400" b="1" dirty="0" smtClean="0"/>
          </a:p>
          <a:p>
            <a:pPr marL="457200" lvl="1" indent="0">
              <a:buNone/>
            </a:pPr>
            <a:endParaRPr lang="en-US" altLang="ja-JP" sz="800" b="1" dirty="0" smtClean="0"/>
          </a:p>
          <a:p>
            <a:pPr marL="0" indent="0">
              <a:buNone/>
            </a:pPr>
            <a:r>
              <a:rPr lang="ja-JP" altLang="en-US" sz="2800" b="1" dirty="0"/>
              <a:t>住民自身の環境に対する</a:t>
            </a:r>
            <a:r>
              <a:rPr lang="ja-JP" altLang="en-US" sz="2800" b="1" dirty="0" smtClean="0"/>
              <a:t>意識</a:t>
            </a:r>
            <a:endParaRPr lang="en-US" altLang="ja-JP" sz="2800" b="1" dirty="0" smtClean="0"/>
          </a:p>
          <a:p>
            <a:pPr marL="457200" lvl="1" indent="0">
              <a:buNone/>
            </a:pPr>
            <a:r>
              <a:rPr lang="ja-JP" altLang="en-US" sz="2400" b="1" dirty="0" smtClean="0"/>
              <a:t>住民がメリットを見出せない</a:t>
            </a:r>
            <a:endParaRPr lang="en-US" altLang="ja-JP" sz="2400" b="1" dirty="0" smtClean="0"/>
          </a:p>
          <a:p>
            <a:pPr marL="457200" lvl="1" indent="0">
              <a:buNone/>
            </a:pPr>
            <a:endParaRPr lang="en-US" altLang="ja-JP" sz="800" b="1" dirty="0"/>
          </a:p>
          <a:p>
            <a:pPr marL="0" indent="0">
              <a:buNone/>
            </a:pPr>
            <a:r>
              <a:rPr lang="ja-JP" altLang="en-US" sz="2800" b="1" dirty="0" smtClean="0"/>
              <a:t>企業間の連携・協力</a:t>
            </a:r>
            <a:endParaRPr lang="en-US" altLang="ja-JP" sz="2800" b="1" dirty="0" smtClean="0"/>
          </a:p>
          <a:p>
            <a:pPr marL="0" indent="0">
              <a:buNone/>
            </a:pPr>
            <a:endParaRPr lang="en-US" altLang="ja-JP" sz="2400" b="1" dirty="0" smtClean="0"/>
          </a:p>
          <a:p>
            <a:pPr marL="0" indent="0">
              <a:buNone/>
            </a:pPr>
            <a:endParaRPr lang="en-US" altLang="ja-JP" sz="2400" b="1" dirty="0" smtClean="0"/>
          </a:p>
          <a:p>
            <a:pPr marL="0" indent="0">
              <a:buNone/>
            </a:pPr>
            <a:r>
              <a:rPr lang="ja-JP" altLang="en-US" sz="2800" b="1" dirty="0" smtClean="0"/>
              <a:t>これらの課題は世界共通！！</a:t>
            </a:r>
            <a:endParaRPr lang="en-US" altLang="ja-JP" sz="2800" b="1" dirty="0" smtClean="0"/>
          </a:p>
        </p:txBody>
      </p:sp>
      <p:sp>
        <p:nvSpPr>
          <p:cNvPr id="5" name="下矢印 4"/>
          <p:cNvSpPr/>
          <p:nvPr/>
        </p:nvSpPr>
        <p:spPr>
          <a:xfrm>
            <a:off x="4885800" y="4858603"/>
            <a:ext cx="1310185" cy="9144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247654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要約　まとめ　</a:t>
            </a:r>
            <a:endParaRPr kumimoji="1" lang="ja-JP" altLang="en-US" dirty="0"/>
          </a:p>
        </p:txBody>
      </p:sp>
      <p:sp>
        <p:nvSpPr>
          <p:cNvPr id="4" name="角丸四角形 3"/>
          <p:cNvSpPr/>
          <p:nvPr/>
        </p:nvSpPr>
        <p:spPr>
          <a:xfrm>
            <a:off x="613954" y="1596788"/>
            <a:ext cx="10986642" cy="68238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613954" y="2447498"/>
            <a:ext cx="10986642" cy="58230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13953" y="3179928"/>
            <a:ext cx="10986643" cy="70058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13952" y="4032913"/>
            <a:ext cx="10986643" cy="60732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13951" y="4792638"/>
            <a:ext cx="10986643" cy="70058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646110" y="1160060"/>
            <a:ext cx="11545889" cy="5697940"/>
          </a:xfrm>
        </p:spPr>
        <p:txBody>
          <a:bodyPr>
            <a:normAutofit/>
          </a:bodyPr>
          <a:lstStyle/>
          <a:p>
            <a:pPr marL="0" indent="0">
              <a:buNone/>
            </a:pPr>
            <a:endParaRPr kumimoji="1" lang="en-US" altLang="ja-JP" sz="2800" b="1" dirty="0" smtClean="0"/>
          </a:p>
          <a:p>
            <a:pPr marL="0" indent="0">
              <a:buNone/>
            </a:pPr>
            <a:r>
              <a:rPr kumimoji="1" lang="ja-JP" altLang="en-US" sz="2800" b="1" dirty="0" smtClean="0"/>
              <a:t>スマートコミュニティの補助制度の普及</a:t>
            </a:r>
            <a:endParaRPr kumimoji="1" lang="en-US" altLang="ja-JP" sz="2800" b="1" dirty="0" smtClean="0"/>
          </a:p>
          <a:p>
            <a:pPr marL="0" indent="0">
              <a:buNone/>
            </a:pPr>
            <a:endParaRPr kumimoji="1" lang="en-US" altLang="ja-JP" sz="800" b="1" dirty="0" smtClean="0"/>
          </a:p>
          <a:p>
            <a:pPr marL="0" indent="0">
              <a:buNone/>
            </a:pPr>
            <a:r>
              <a:rPr lang="ja-JP" altLang="en-US" sz="2800" b="1" dirty="0"/>
              <a:t>技術や製品の</a:t>
            </a:r>
            <a:r>
              <a:rPr lang="ja-JP" altLang="en-US" sz="2800" b="1" dirty="0" smtClean="0"/>
              <a:t>コストダウン（技術開発）</a:t>
            </a:r>
            <a:endParaRPr lang="en-US" altLang="ja-JP" sz="2800" b="1" dirty="0" smtClean="0"/>
          </a:p>
          <a:p>
            <a:pPr marL="0" indent="0">
              <a:buNone/>
            </a:pPr>
            <a:endParaRPr lang="ja-JP" altLang="en-US" sz="800" b="1" dirty="0"/>
          </a:p>
          <a:p>
            <a:pPr marL="0" indent="0">
              <a:buNone/>
            </a:pPr>
            <a:r>
              <a:rPr lang="ja-JP" altLang="en-US" sz="2800" b="1" dirty="0" smtClean="0"/>
              <a:t>住民に対してのスマートコミュニティ</a:t>
            </a:r>
            <a:r>
              <a:rPr lang="ja-JP" altLang="en-US" sz="2800" b="1" dirty="0"/>
              <a:t>事業</a:t>
            </a:r>
            <a:r>
              <a:rPr lang="ja-JP" altLang="en-US" sz="2800" b="1" dirty="0" smtClean="0"/>
              <a:t>の成果</a:t>
            </a:r>
            <a:r>
              <a:rPr lang="ja-JP" altLang="en-US" sz="2800" b="1" dirty="0"/>
              <a:t>の公開や広報</a:t>
            </a:r>
            <a:r>
              <a:rPr lang="ja-JP" altLang="en-US" sz="2800" b="1" dirty="0" smtClean="0"/>
              <a:t>活動</a:t>
            </a:r>
            <a:endParaRPr lang="en-US" altLang="ja-JP" sz="2800" b="1" dirty="0" smtClean="0"/>
          </a:p>
          <a:p>
            <a:pPr marL="0" indent="0">
              <a:buNone/>
            </a:pPr>
            <a:endParaRPr lang="en-US" altLang="ja-JP" sz="800" b="1" dirty="0" smtClean="0"/>
          </a:p>
          <a:p>
            <a:pPr marL="0" indent="0">
              <a:buNone/>
            </a:pPr>
            <a:r>
              <a:rPr lang="ja-JP" altLang="en-US" sz="2800" b="1" dirty="0"/>
              <a:t>市民・行政・企業の</a:t>
            </a:r>
            <a:r>
              <a:rPr lang="ja-JP" altLang="en-US" sz="2800" b="1" dirty="0" smtClean="0"/>
              <a:t>連携</a:t>
            </a:r>
            <a:endParaRPr lang="en-US" altLang="ja-JP" sz="2800" b="1" dirty="0" smtClean="0"/>
          </a:p>
          <a:p>
            <a:pPr marL="0" indent="0">
              <a:buNone/>
            </a:pPr>
            <a:endParaRPr lang="ja-JP" altLang="en-US" sz="800" b="1" dirty="0"/>
          </a:p>
          <a:p>
            <a:pPr marL="0" indent="0">
              <a:buNone/>
            </a:pPr>
            <a:r>
              <a:rPr lang="ja-JP" altLang="en-US" sz="2800" b="1" dirty="0"/>
              <a:t>世界各国がスマートシティの発展のために</a:t>
            </a:r>
            <a:r>
              <a:rPr lang="ja-JP" altLang="en-US" sz="2800" b="1" dirty="0" smtClean="0"/>
              <a:t>連携</a:t>
            </a:r>
            <a:endParaRPr lang="en-US" altLang="ja-JP" sz="2800" b="1" dirty="0" smtClean="0"/>
          </a:p>
        </p:txBody>
      </p:sp>
    </p:spTree>
    <p:extLst>
      <p:ext uri="{BB962C8B-B14F-4D97-AF65-F5344CB8AC3E}">
        <p14:creationId xmlns:p14="http://schemas.microsoft.com/office/powerpoint/2010/main" val="204858832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2" y="0"/>
            <a:ext cx="9404723" cy="1400530"/>
          </a:xfrm>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a:xfrm>
            <a:off x="646112" y="1025236"/>
            <a:ext cx="11545888" cy="5832764"/>
          </a:xfrm>
        </p:spPr>
        <p:txBody>
          <a:bodyPr>
            <a:normAutofit/>
          </a:bodyPr>
          <a:lstStyle/>
          <a:p>
            <a:r>
              <a:rPr lang="ja-JP" altLang="en-US" sz="1800" dirty="0"/>
              <a:t>スマートシティ（</a:t>
            </a:r>
            <a:r>
              <a:rPr lang="en-US" altLang="ja-JP" sz="1800" dirty="0"/>
              <a:t>Smart City</a:t>
            </a:r>
            <a:r>
              <a:rPr lang="ja-JP" altLang="en-US" sz="1800" dirty="0"/>
              <a:t>） とは </a:t>
            </a:r>
            <a:r>
              <a:rPr lang="en-US" altLang="ja-JP" sz="1800" dirty="0"/>
              <a:t>| IoT</a:t>
            </a:r>
            <a:r>
              <a:rPr lang="ja-JP" altLang="en-US" sz="1800" dirty="0"/>
              <a:t>ニュース：</a:t>
            </a:r>
            <a:r>
              <a:rPr lang="en-US" altLang="ja-JP" sz="1800" dirty="0"/>
              <a:t>IoT </a:t>
            </a:r>
            <a:r>
              <a:rPr lang="en-US" altLang="ja-JP" sz="1800" dirty="0" smtClean="0"/>
              <a:t>NEWS</a:t>
            </a:r>
          </a:p>
          <a:p>
            <a:r>
              <a:rPr lang="en-US" altLang="ja-JP" sz="1800" dirty="0" smtClean="0">
                <a:hlinkClick r:id="rId2"/>
              </a:rPr>
              <a:t>https://iotnews.jp/archives/1218</a:t>
            </a:r>
            <a:endParaRPr lang="en-US" altLang="ja-JP" sz="1800" dirty="0" smtClean="0"/>
          </a:p>
          <a:p>
            <a:r>
              <a:rPr lang="en-US" altLang="ja-JP" sz="1800" dirty="0" smtClean="0"/>
              <a:t>【</a:t>
            </a:r>
            <a:r>
              <a:rPr lang="ja-JP" altLang="en-US" sz="1800" dirty="0" smtClean="0"/>
              <a:t>連載企画</a:t>
            </a:r>
            <a:r>
              <a:rPr lang="en-US" altLang="ja-JP" sz="1800" dirty="0" smtClean="0"/>
              <a:t>】</a:t>
            </a:r>
            <a:r>
              <a:rPr lang="ja-JP" altLang="en-US" sz="1800" dirty="0" smtClean="0"/>
              <a:t>日本のスマートシティプロジェクトから持続可能な未来を考える</a:t>
            </a:r>
            <a:endParaRPr lang="en-US" altLang="ja-JP" sz="1800" dirty="0" smtClean="0"/>
          </a:p>
          <a:p>
            <a:r>
              <a:rPr lang="en-US" altLang="ja-JP" sz="1800" dirty="0" smtClean="0">
                <a:hlinkClick r:id="rId3"/>
              </a:rPr>
              <a:t>https://www.abeja.asia/o2o/leading-edge-technology/post-8202/</a:t>
            </a:r>
            <a:endParaRPr lang="en-US" altLang="ja-JP" sz="1800" dirty="0"/>
          </a:p>
          <a:p>
            <a:r>
              <a:rPr lang="ja-JP" altLang="en-US" sz="1800" dirty="0"/>
              <a:t>国内のスマートシティ構想はどこまで進んでいるか？ </a:t>
            </a:r>
            <a:r>
              <a:rPr lang="en-US" altLang="ja-JP" sz="1800" dirty="0"/>
              <a:t>| </a:t>
            </a:r>
            <a:r>
              <a:rPr lang="en-US" altLang="ja-JP" sz="1800" dirty="0" smtClean="0"/>
              <a:t>CHANGE-MAKERS</a:t>
            </a:r>
          </a:p>
          <a:p>
            <a:r>
              <a:rPr lang="en-US" altLang="ja-JP" sz="1800" dirty="0">
                <a:hlinkClick r:id="rId4"/>
              </a:rPr>
              <a:t>https://</a:t>
            </a:r>
            <a:r>
              <a:rPr lang="en-US" altLang="ja-JP" sz="1800" dirty="0" smtClean="0">
                <a:hlinkClick r:id="rId4"/>
              </a:rPr>
              <a:t>www.change-makers.jp/technology/11277</a:t>
            </a:r>
            <a:endParaRPr lang="en-US" altLang="ja-JP" sz="1800" dirty="0" smtClean="0"/>
          </a:p>
          <a:p>
            <a:r>
              <a:rPr lang="ja-JP" altLang="en-US" sz="1800" dirty="0" smtClean="0"/>
              <a:t>スマートグリッド</a:t>
            </a:r>
            <a:r>
              <a:rPr lang="en-US" altLang="ja-JP" sz="1800" dirty="0"/>
              <a:t>.</a:t>
            </a:r>
            <a:r>
              <a:rPr lang="en-US" altLang="ja-JP" sz="1800" dirty="0" smtClean="0"/>
              <a:t>net</a:t>
            </a:r>
          </a:p>
          <a:p>
            <a:r>
              <a:rPr lang="en-US" altLang="ja-JP" sz="1800" dirty="0">
                <a:hlinkClick r:id="rId5"/>
              </a:rPr>
              <a:t>http://xn--qckr5ash6jrdvg.net</a:t>
            </a:r>
            <a:r>
              <a:rPr lang="en-US" altLang="ja-JP" sz="1800" dirty="0" smtClean="0">
                <a:hlinkClick r:id="rId5"/>
              </a:rPr>
              <a:t>/</a:t>
            </a:r>
            <a:endParaRPr lang="en-US" altLang="ja-JP" sz="1800" dirty="0" smtClean="0"/>
          </a:p>
          <a:p>
            <a:r>
              <a:rPr lang="ja-JP" altLang="en-US" sz="1800" dirty="0"/>
              <a:t>スマートグリッド・</a:t>
            </a:r>
            <a:r>
              <a:rPr lang="ja-JP" altLang="en-US" sz="1800" dirty="0" smtClean="0"/>
              <a:t>スマートコミュニティ</a:t>
            </a:r>
            <a:endParaRPr lang="en-US" altLang="ja-JP" sz="1800" dirty="0" smtClean="0"/>
          </a:p>
          <a:p>
            <a:r>
              <a:rPr lang="en-US" altLang="ja-JP" sz="1800" dirty="0">
                <a:hlinkClick r:id="rId6"/>
              </a:rPr>
              <a:t>http://www.meti.go.jp/policy/energy_environment/smart_community</a:t>
            </a:r>
            <a:r>
              <a:rPr lang="en-US" altLang="ja-JP" sz="1800" dirty="0" smtClean="0">
                <a:hlinkClick r:id="rId6"/>
              </a:rPr>
              <a:t>/</a:t>
            </a:r>
            <a:endParaRPr lang="en-US" altLang="ja-JP" sz="1800" dirty="0" smtClean="0"/>
          </a:p>
          <a:p>
            <a:r>
              <a:rPr lang="ja-JP" altLang="en-US" sz="1800" dirty="0"/>
              <a:t>一般社団法人新エネルギー導入促進協議会のスマートコミュニティ関連施策</a:t>
            </a:r>
            <a:endParaRPr lang="en-US" altLang="ja-JP" sz="1800" dirty="0">
              <a:hlinkClick r:id="rId7"/>
            </a:endParaRPr>
          </a:p>
          <a:p>
            <a:r>
              <a:rPr lang="en-US" altLang="ja-JP" sz="1800" dirty="0">
                <a:hlinkClick r:id="rId7"/>
              </a:rPr>
              <a:t>http://www.nepc.or.jp/smartcommunity/index.html</a:t>
            </a:r>
            <a:endParaRPr lang="en-US" altLang="ja-JP" sz="1800" dirty="0"/>
          </a:p>
          <a:p>
            <a:r>
              <a:rPr lang="ja-JP" altLang="en-US" sz="1800" dirty="0"/>
              <a:t>米国におけるスマートシティに関する取り組みの現状 </a:t>
            </a:r>
            <a:r>
              <a:rPr lang="en-US" altLang="ja-JP" sz="1800" dirty="0"/>
              <a:t>- </a:t>
            </a:r>
            <a:r>
              <a:rPr lang="ja-JP" altLang="en-US" sz="1800" dirty="0"/>
              <a:t>ジェトロ</a:t>
            </a:r>
            <a:endParaRPr lang="en-US" altLang="ja-JP" sz="1800" dirty="0"/>
          </a:p>
          <a:p>
            <a:r>
              <a:rPr lang="en-US" altLang="ja-JP" sz="1800" dirty="0">
                <a:hlinkClick r:id="rId8"/>
              </a:rPr>
              <a:t>https://www.jetro.go.jp/ext_images/_Reports/02/bbaea2a997300b76/reportsNY_201510.pdf</a:t>
            </a:r>
            <a:endParaRPr lang="en-US" altLang="ja-JP" sz="1800" dirty="0"/>
          </a:p>
          <a:p>
            <a:endParaRPr lang="en-US" altLang="ja-JP" dirty="0" smtClean="0"/>
          </a:p>
          <a:p>
            <a:pPr lvl="1"/>
            <a:endParaRPr lang="en-US" altLang="ja-JP" dirty="0" smtClean="0"/>
          </a:p>
          <a:p>
            <a:pPr lvl="1"/>
            <a:endParaRPr lang="en-US" altLang="ja-JP" dirty="0" smtClean="0"/>
          </a:p>
          <a:p>
            <a:endParaRPr lang="en-US" altLang="ja-JP" dirty="0"/>
          </a:p>
          <a:p>
            <a:pPr lvl="1"/>
            <a:endParaRPr lang="en-US" altLang="ja-JP" dirty="0"/>
          </a:p>
          <a:p>
            <a:pPr lvl="1"/>
            <a:endParaRPr lang="en-US" altLang="ja-JP" dirty="0" smtClean="0"/>
          </a:p>
          <a:p>
            <a:endParaRPr lang="en-US" altLang="ja-JP" dirty="0" smtClean="0"/>
          </a:p>
          <a:p>
            <a:pPr lvl="1"/>
            <a:endParaRPr lang="en-US" altLang="ja-JP" dirty="0" smtClean="0"/>
          </a:p>
        </p:txBody>
      </p:sp>
    </p:spTree>
    <p:extLst>
      <p:ext uri="{BB962C8B-B14F-4D97-AF65-F5344CB8AC3E}">
        <p14:creationId xmlns:p14="http://schemas.microsoft.com/office/powerpoint/2010/main" val="111809930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2" y="0"/>
            <a:ext cx="9404723" cy="1400530"/>
          </a:xfrm>
        </p:spPr>
        <p:txBody>
          <a:bodyPr/>
          <a:lstStyle/>
          <a:p>
            <a:r>
              <a:rPr lang="ja-JP" altLang="en-US" dirty="0"/>
              <a:t>参考文献</a:t>
            </a:r>
            <a:endParaRPr kumimoji="1" lang="ja-JP" altLang="en-US" dirty="0"/>
          </a:p>
        </p:txBody>
      </p:sp>
      <p:sp>
        <p:nvSpPr>
          <p:cNvPr id="3" name="コンテンツ プレースホルダー 2"/>
          <p:cNvSpPr>
            <a:spLocks noGrp="1"/>
          </p:cNvSpPr>
          <p:nvPr>
            <p:ph idx="1"/>
          </p:nvPr>
        </p:nvSpPr>
        <p:spPr>
          <a:xfrm>
            <a:off x="646112" y="1025236"/>
            <a:ext cx="11545888" cy="5832764"/>
          </a:xfrm>
        </p:spPr>
        <p:txBody>
          <a:bodyPr>
            <a:normAutofit/>
          </a:bodyPr>
          <a:lstStyle/>
          <a:p>
            <a:r>
              <a:rPr lang="ja-JP" altLang="en-US" sz="1800" dirty="0" smtClean="0"/>
              <a:t>スマートシティの特徴 </a:t>
            </a:r>
            <a:r>
              <a:rPr lang="en-US" altLang="ja-JP" sz="1800" dirty="0" smtClean="0"/>
              <a:t>| </a:t>
            </a:r>
            <a:r>
              <a:rPr lang="ja-JP" altLang="en-US" sz="1800" dirty="0" smtClean="0"/>
              <a:t>メリットデメリット</a:t>
            </a:r>
            <a:r>
              <a:rPr lang="en-US" altLang="ja-JP" sz="1800" dirty="0" smtClean="0"/>
              <a:t>.com</a:t>
            </a:r>
          </a:p>
          <a:p>
            <a:r>
              <a:rPr lang="en-US" altLang="ja-JP" sz="1800" dirty="0" smtClean="0">
                <a:hlinkClick r:id="rId3"/>
              </a:rPr>
              <a:t>http://xn--9ckaldc9ld2ee.com/energy/smartcity.html</a:t>
            </a:r>
            <a:endParaRPr lang="en-US" altLang="ja-JP" sz="1800" dirty="0" smtClean="0"/>
          </a:p>
          <a:p>
            <a:r>
              <a:rPr lang="ja-JP" altLang="en-US" sz="1800" dirty="0" smtClean="0"/>
              <a:t>世界</a:t>
            </a:r>
            <a:r>
              <a:rPr lang="en-US" altLang="ja-JP" sz="1800" dirty="0" smtClean="0"/>
              <a:t>400</a:t>
            </a:r>
            <a:r>
              <a:rPr lang="ja-JP" altLang="en-US" sz="1800" dirty="0" smtClean="0"/>
              <a:t>カ所のスマートシティ・プロジェクトを分析して見えたこと</a:t>
            </a:r>
            <a:endParaRPr lang="en-US" altLang="ja-JP" sz="1800" dirty="0" smtClean="0"/>
          </a:p>
          <a:p>
            <a:r>
              <a:rPr lang="en-US" altLang="ja-JP" sz="1800" dirty="0" smtClean="0">
                <a:hlinkClick r:id="rId4"/>
              </a:rPr>
              <a:t>http://www.nikkei.com/article/DGXNASFK17040_X11C11A1000000/</a:t>
            </a:r>
            <a:endParaRPr lang="en-US" altLang="ja-JP" sz="1800" dirty="0" smtClean="0"/>
          </a:p>
          <a:p>
            <a:r>
              <a:rPr lang="ja-JP" altLang="en-US" sz="1800" dirty="0"/>
              <a:t>すべての公衆電話を</a:t>
            </a:r>
            <a:r>
              <a:rPr lang="en-US" altLang="ja-JP" sz="1800" dirty="0"/>
              <a:t>Wi-Fi</a:t>
            </a:r>
            <a:r>
              <a:rPr lang="ja-JP" altLang="en-US" sz="1800" dirty="0"/>
              <a:t>キヨスクにする「</a:t>
            </a:r>
            <a:r>
              <a:rPr lang="en-US" altLang="ja-JP" sz="1800" dirty="0"/>
              <a:t>LinkNYC</a:t>
            </a:r>
            <a:r>
              <a:rPr lang="ja-JP" altLang="en-US" sz="1800" dirty="0"/>
              <a:t>」、次なる都市に向けた動きへ</a:t>
            </a:r>
            <a:endParaRPr lang="en-US" altLang="ja-JP" sz="1800" dirty="0" smtClean="0"/>
          </a:p>
          <a:p>
            <a:r>
              <a:rPr lang="en-US" altLang="ja-JP" sz="1800" dirty="0" smtClean="0">
                <a:hlinkClick r:id="rId5"/>
              </a:rPr>
              <a:t>http</a:t>
            </a:r>
            <a:r>
              <a:rPr lang="en-US" altLang="ja-JP" sz="1800" dirty="0">
                <a:hlinkClick r:id="rId5"/>
              </a:rPr>
              <a:t>://</a:t>
            </a:r>
            <a:r>
              <a:rPr lang="en-US" altLang="ja-JP" sz="1800" dirty="0" smtClean="0">
                <a:hlinkClick r:id="rId5"/>
              </a:rPr>
              <a:t>www.huffingtonpost.jp/shintaro-eguchi/wifilinknyc_b_11216230.html</a:t>
            </a:r>
            <a:endParaRPr lang="en-US" altLang="ja-JP" sz="1800" dirty="0" smtClean="0"/>
          </a:p>
          <a:p>
            <a:r>
              <a:rPr lang="ja-JP" altLang="en-US" sz="1800" dirty="0"/>
              <a:t>スマートシティに関する 世界の最新ベストプラクティス</a:t>
            </a:r>
            <a:r>
              <a:rPr lang="ja-JP" altLang="en-US" sz="1800" dirty="0" smtClean="0"/>
              <a:t>ご紹介</a:t>
            </a:r>
            <a:endParaRPr lang="en-US" altLang="ja-JP" sz="1800" dirty="0" smtClean="0"/>
          </a:p>
          <a:p>
            <a:r>
              <a:rPr lang="en-US" altLang="ja-JP" sz="1800" dirty="0">
                <a:hlinkClick r:id="rId6"/>
              </a:rPr>
              <a:t>http://</a:t>
            </a:r>
            <a:r>
              <a:rPr lang="en-US" altLang="ja-JP" sz="1800" dirty="0" smtClean="0">
                <a:hlinkClick r:id="rId6"/>
              </a:rPr>
              <a:t>www.ipsj.or.jp/event/sj/sj2015/l2ist800000004av-img/Session1.pdf</a:t>
            </a:r>
            <a:endParaRPr lang="en-US" altLang="ja-JP" sz="1800" dirty="0" smtClean="0"/>
          </a:p>
          <a:p>
            <a:r>
              <a:rPr lang="ja-JP" altLang="en-US" sz="1800" dirty="0"/>
              <a:t>経済産業省：次世代エネルギー・社会システム協議会（第</a:t>
            </a:r>
            <a:r>
              <a:rPr lang="en-US" altLang="ja-JP" sz="1800" dirty="0"/>
              <a:t>18</a:t>
            </a:r>
            <a:r>
              <a:rPr lang="ja-JP" altLang="en-US" sz="1800" dirty="0"/>
              <a:t>回）配布</a:t>
            </a:r>
            <a:r>
              <a:rPr lang="ja-JP" altLang="en-US" sz="1800" dirty="0" smtClean="0"/>
              <a:t>資料</a:t>
            </a:r>
            <a:endParaRPr lang="en-US" altLang="ja-JP" sz="1800" dirty="0" smtClean="0"/>
          </a:p>
          <a:p>
            <a:r>
              <a:rPr lang="en-US" altLang="ja-JP" sz="1800" dirty="0">
                <a:hlinkClick r:id="rId7"/>
              </a:rPr>
              <a:t>http://</a:t>
            </a:r>
            <a:r>
              <a:rPr lang="en-US" altLang="ja-JP" sz="1800" dirty="0" smtClean="0">
                <a:hlinkClick r:id="rId7"/>
              </a:rPr>
              <a:t>www.meti.go.jp/committee/summary/0004633/pdf/018_06_02.pdf</a:t>
            </a:r>
            <a:endParaRPr lang="en-US" altLang="ja-JP" sz="1800" dirty="0" smtClean="0"/>
          </a:p>
          <a:p>
            <a:r>
              <a:rPr lang="ja-JP" altLang="en-US" sz="1800" dirty="0"/>
              <a:t>次世代エネルギー・社会システム実証事業成果</a:t>
            </a:r>
            <a:r>
              <a:rPr lang="ja-JP" altLang="en-US" sz="1800" dirty="0" smtClean="0"/>
              <a:t>報告</a:t>
            </a:r>
            <a:r>
              <a:rPr lang="en-US" altLang="ja-JP" sz="1800" dirty="0" smtClean="0"/>
              <a:t>【</a:t>
            </a:r>
            <a:r>
              <a:rPr lang="ja-JP" altLang="en-US" sz="1800" dirty="0"/>
              <a:t>平成２６年度報告</a:t>
            </a:r>
            <a:r>
              <a:rPr lang="en-US" altLang="ja-JP" sz="1800" dirty="0"/>
              <a:t>】</a:t>
            </a:r>
          </a:p>
          <a:p>
            <a:r>
              <a:rPr lang="en-US" altLang="ja-JP" sz="1800" dirty="0">
                <a:hlinkClick r:id="rId8"/>
              </a:rPr>
              <a:t>http://</a:t>
            </a:r>
            <a:r>
              <a:rPr lang="en-US" altLang="ja-JP" sz="1800" dirty="0" smtClean="0">
                <a:hlinkClick r:id="rId8"/>
              </a:rPr>
              <a:t>www.nepc.or.jp/topics/pdf/150330/150330_2.pdf</a:t>
            </a:r>
            <a:endParaRPr lang="en-US" altLang="ja-JP" sz="1800" dirty="0" smtClean="0"/>
          </a:p>
          <a:p>
            <a:r>
              <a:rPr lang="en-US" altLang="ja-JP" sz="1800" dirty="0"/>
              <a:t>Smart Nation </a:t>
            </a:r>
            <a:r>
              <a:rPr lang="en-US" altLang="ja-JP" sz="1800" dirty="0" smtClean="0"/>
              <a:t>Singapore</a:t>
            </a:r>
          </a:p>
          <a:p>
            <a:r>
              <a:rPr lang="en-US" altLang="ja-JP" sz="1800" dirty="0">
                <a:hlinkClick r:id="rId9"/>
              </a:rPr>
              <a:t>https://www.smartnation.sg</a:t>
            </a:r>
            <a:r>
              <a:rPr lang="en-US" altLang="ja-JP" sz="1800" dirty="0" smtClean="0">
                <a:hlinkClick r:id="rId9"/>
              </a:rPr>
              <a:t>/</a:t>
            </a:r>
            <a:endParaRPr lang="en-US" altLang="ja-JP" sz="1800" dirty="0" smtClean="0"/>
          </a:p>
          <a:p>
            <a:endParaRPr lang="en-US" altLang="ja-JP" dirty="0" smtClean="0"/>
          </a:p>
          <a:p>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11696054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　</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436712904"/>
              </p:ext>
            </p:extLst>
          </p:nvPr>
        </p:nvGraphicFramePr>
        <p:xfrm>
          <a:off x="838200" y="1423410"/>
          <a:ext cx="11353800" cy="543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5151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3"/>
          <a:stretch>
            <a:fillRect/>
          </a:stretch>
        </p:blipFill>
        <p:spPr>
          <a:xfrm>
            <a:off x="1946996" y="0"/>
            <a:ext cx="8443912" cy="6858000"/>
          </a:xfrm>
          <a:prstGeom prst="rect">
            <a:avLst/>
          </a:prstGeom>
        </p:spPr>
      </p:pic>
    </p:spTree>
    <p:extLst>
      <p:ext uri="{BB962C8B-B14F-4D97-AF65-F5344CB8AC3E}">
        <p14:creationId xmlns:p14="http://schemas.microsoft.com/office/powerpoint/2010/main" val="15326064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a:xfrm>
            <a:off x="677334" y="1717964"/>
            <a:ext cx="11514666" cy="5361709"/>
          </a:xfrm>
        </p:spPr>
        <p:txBody>
          <a:bodyPr>
            <a:normAutofit/>
          </a:bodyPr>
          <a:lstStyle/>
          <a:p>
            <a:r>
              <a:rPr lang="ja-JP" altLang="en-US" sz="2800" b="1" dirty="0">
                <a:latin typeface="+mn-ea"/>
                <a:ea typeface="+mn-ea"/>
              </a:rPr>
              <a:t>スマートシティは「</a:t>
            </a:r>
            <a:r>
              <a:rPr lang="en-US" altLang="ja-JP" sz="2800" b="1" dirty="0">
                <a:latin typeface="+mn-ea"/>
                <a:ea typeface="+mn-ea"/>
              </a:rPr>
              <a:t>6</a:t>
            </a:r>
            <a:r>
              <a:rPr lang="ja-JP" altLang="en-US" sz="2800" b="1" dirty="0">
                <a:latin typeface="+mn-ea"/>
                <a:ea typeface="+mn-ea"/>
              </a:rPr>
              <a:t>つのスマート」の</a:t>
            </a:r>
            <a:r>
              <a:rPr lang="ja-JP" altLang="en-US" sz="2800" b="1" dirty="0" smtClean="0">
                <a:latin typeface="+mn-ea"/>
                <a:ea typeface="+mn-ea"/>
              </a:rPr>
              <a:t>集合体で構成されている。</a:t>
            </a:r>
            <a:endParaRPr lang="en-US" altLang="ja-JP" sz="2800" b="1" dirty="0" smtClean="0">
              <a:latin typeface="+mn-ea"/>
              <a:ea typeface="+mn-ea"/>
            </a:endParaRPr>
          </a:p>
          <a:p>
            <a:pPr lvl="1"/>
            <a:r>
              <a:rPr lang="en-US" altLang="ja-JP" sz="2400" dirty="0" smtClean="0">
                <a:latin typeface="+mn-ea"/>
                <a:ea typeface="+mn-ea"/>
              </a:rPr>
              <a:t>Smart Living(</a:t>
            </a:r>
            <a:r>
              <a:rPr lang="ja-JP" altLang="en-US" sz="2400" dirty="0" smtClean="0">
                <a:latin typeface="+mn-ea"/>
                <a:ea typeface="+mn-ea"/>
              </a:rPr>
              <a:t>スマートリビング・生活</a:t>
            </a:r>
            <a:r>
              <a:rPr lang="en-US" altLang="ja-JP" sz="2400" dirty="0" smtClean="0">
                <a:latin typeface="+mn-ea"/>
                <a:ea typeface="+mn-ea"/>
              </a:rPr>
              <a:t>)</a:t>
            </a:r>
            <a:endParaRPr lang="ja-JP" altLang="en-US" sz="2400" dirty="0" smtClean="0">
              <a:latin typeface="+mn-ea"/>
              <a:ea typeface="+mn-ea"/>
            </a:endParaRPr>
          </a:p>
          <a:p>
            <a:pPr lvl="1"/>
            <a:r>
              <a:rPr lang="en-US" altLang="ja-JP" sz="2400" dirty="0" smtClean="0">
                <a:latin typeface="+mn-ea"/>
                <a:ea typeface="+mn-ea"/>
              </a:rPr>
              <a:t>Smart Energy</a:t>
            </a:r>
            <a:r>
              <a:rPr lang="en-US" altLang="ja-JP" sz="2400" dirty="0">
                <a:latin typeface="+mn-ea"/>
                <a:ea typeface="+mn-ea"/>
              </a:rPr>
              <a:t>(</a:t>
            </a:r>
            <a:r>
              <a:rPr lang="ja-JP" altLang="en-US" sz="2400" dirty="0" smtClean="0">
                <a:latin typeface="+mn-ea"/>
                <a:ea typeface="+mn-ea"/>
              </a:rPr>
              <a:t>スマートエネルギー・環境</a:t>
            </a:r>
            <a:r>
              <a:rPr lang="en-US" altLang="ja-JP" sz="2400" dirty="0" smtClean="0">
                <a:latin typeface="+mn-ea"/>
                <a:ea typeface="+mn-ea"/>
              </a:rPr>
              <a:t>)</a:t>
            </a:r>
            <a:endParaRPr lang="ja-JP" altLang="en-US" sz="2400" dirty="0" smtClean="0">
              <a:latin typeface="+mn-ea"/>
              <a:ea typeface="+mn-ea"/>
            </a:endParaRPr>
          </a:p>
          <a:p>
            <a:pPr lvl="1"/>
            <a:r>
              <a:rPr lang="en-US" altLang="ja-JP" sz="2400" dirty="0" smtClean="0">
                <a:latin typeface="+mn-ea"/>
                <a:ea typeface="+mn-ea"/>
              </a:rPr>
              <a:t>Smart Economy</a:t>
            </a:r>
            <a:r>
              <a:rPr lang="en-US" altLang="ja-JP" sz="2400" dirty="0">
                <a:latin typeface="+mn-ea"/>
                <a:ea typeface="+mn-ea"/>
              </a:rPr>
              <a:t>(</a:t>
            </a:r>
            <a:r>
              <a:rPr lang="ja-JP" altLang="en-US" sz="2400" dirty="0" smtClean="0">
                <a:latin typeface="+mn-ea"/>
                <a:ea typeface="+mn-ea"/>
              </a:rPr>
              <a:t>スマートエコノミー・経済</a:t>
            </a:r>
            <a:r>
              <a:rPr lang="en-US" altLang="ja-JP" sz="2400" dirty="0" smtClean="0">
                <a:latin typeface="+mn-ea"/>
                <a:ea typeface="+mn-ea"/>
              </a:rPr>
              <a:t>)</a:t>
            </a:r>
            <a:endParaRPr lang="ja-JP" altLang="en-US" sz="2400" dirty="0" smtClean="0">
              <a:latin typeface="+mn-ea"/>
              <a:ea typeface="+mn-ea"/>
            </a:endParaRPr>
          </a:p>
          <a:p>
            <a:pPr lvl="1"/>
            <a:r>
              <a:rPr lang="en-US" altLang="ja-JP" sz="2400" dirty="0" smtClean="0">
                <a:latin typeface="+mn-ea"/>
                <a:ea typeface="+mn-ea"/>
              </a:rPr>
              <a:t>Smart Learning</a:t>
            </a:r>
            <a:r>
              <a:rPr lang="en-US" altLang="ja-JP" sz="2400" dirty="0">
                <a:latin typeface="+mn-ea"/>
                <a:ea typeface="+mn-ea"/>
              </a:rPr>
              <a:t>(</a:t>
            </a:r>
            <a:r>
              <a:rPr lang="ja-JP" altLang="en-US" sz="2400" dirty="0" smtClean="0">
                <a:latin typeface="+mn-ea"/>
                <a:ea typeface="+mn-ea"/>
              </a:rPr>
              <a:t>スマートラーニング・教育</a:t>
            </a:r>
            <a:r>
              <a:rPr lang="en-US" altLang="ja-JP" sz="2400" dirty="0" smtClean="0">
                <a:latin typeface="+mn-ea"/>
                <a:ea typeface="+mn-ea"/>
              </a:rPr>
              <a:t>)</a:t>
            </a:r>
            <a:endParaRPr lang="ja-JP" altLang="en-US" sz="2400" dirty="0" smtClean="0">
              <a:latin typeface="+mn-ea"/>
              <a:ea typeface="+mn-ea"/>
            </a:endParaRPr>
          </a:p>
          <a:p>
            <a:pPr lvl="1"/>
            <a:r>
              <a:rPr lang="en-US" altLang="ja-JP" sz="2400" dirty="0" smtClean="0">
                <a:latin typeface="+mn-ea"/>
                <a:ea typeface="+mn-ea"/>
              </a:rPr>
              <a:t>Smart Mobility(</a:t>
            </a:r>
            <a:r>
              <a:rPr lang="ja-JP" altLang="en-US" sz="2400" dirty="0" smtClean="0">
                <a:latin typeface="+mn-ea"/>
                <a:ea typeface="+mn-ea"/>
              </a:rPr>
              <a:t>スマートモビリティ・交通</a:t>
            </a:r>
            <a:r>
              <a:rPr lang="en-US" altLang="ja-JP" sz="2400" dirty="0" smtClean="0">
                <a:latin typeface="+mn-ea"/>
                <a:ea typeface="+mn-ea"/>
              </a:rPr>
              <a:t>)</a:t>
            </a:r>
            <a:endParaRPr lang="ja-JP" altLang="en-US" sz="2400" dirty="0" smtClean="0">
              <a:latin typeface="+mn-ea"/>
              <a:ea typeface="+mn-ea"/>
            </a:endParaRPr>
          </a:p>
          <a:p>
            <a:pPr lvl="1"/>
            <a:r>
              <a:rPr lang="en-US" altLang="ja-JP" sz="2400" dirty="0" smtClean="0">
                <a:latin typeface="+mn-ea"/>
                <a:ea typeface="+mn-ea"/>
              </a:rPr>
              <a:t>Smart Governance(</a:t>
            </a:r>
            <a:r>
              <a:rPr lang="ja-JP" altLang="en-US" sz="2400" dirty="0" smtClean="0">
                <a:latin typeface="+mn-ea"/>
                <a:ea typeface="+mn-ea"/>
              </a:rPr>
              <a:t>スマートガバナンス・行政</a:t>
            </a:r>
            <a:r>
              <a:rPr lang="en-US" altLang="ja-JP" sz="2400" dirty="0">
                <a:latin typeface="+mn-ea"/>
                <a:ea typeface="+mn-ea"/>
              </a:rPr>
              <a:t>)</a:t>
            </a:r>
            <a:endParaRPr lang="ja-JP" altLang="en-US" sz="2400" dirty="0" smtClean="0">
              <a:latin typeface="+mn-ea"/>
              <a:ea typeface="+mn-ea"/>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046" y="2286001"/>
            <a:ext cx="3948953" cy="4572000"/>
          </a:xfrm>
          <a:prstGeom prst="rect">
            <a:avLst/>
          </a:prstGeom>
        </p:spPr>
      </p:pic>
    </p:spTree>
    <p:extLst>
      <p:ext uri="{BB962C8B-B14F-4D97-AF65-F5344CB8AC3E}">
        <p14:creationId xmlns:p14="http://schemas.microsoft.com/office/powerpoint/2010/main" val="4128684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7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7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7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7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75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1"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8)">
                                      <p:cBhvr>
                                        <p:cTn id="3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2</a:t>
            </a:r>
            <a:r>
              <a:rPr kumimoji="1" lang="ja-JP" altLang="en-US" dirty="0" smtClean="0"/>
              <a:t>章　詳細</a:t>
            </a:r>
            <a:endParaRPr kumimoji="1" lang="ja-JP" altLang="en-US" dirty="0"/>
          </a:p>
        </p:txBody>
      </p:sp>
    </p:spTree>
    <p:extLst>
      <p:ext uri="{BB962C8B-B14F-4D97-AF65-F5344CB8AC3E}">
        <p14:creationId xmlns:p14="http://schemas.microsoft.com/office/powerpoint/2010/main" val="22251700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2718"/>
            <a:ext cx="12191999" cy="1400530"/>
          </a:xfrm>
        </p:spPr>
        <p:txBody>
          <a:bodyPr/>
          <a:lstStyle/>
          <a:p>
            <a:r>
              <a:rPr kumimoji="1" lang="ja-JP" altLang="en-US" dirty="0" smtClean="0"/>
              <a:t>スマートシティの実現により可能になること　</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181176118"/>
              </p:ext>
            </p:extLst>
          </p:nvPr>
        </p:nvGraphicFramePr>
        <p:xfrm>
          <a:off x="0" y="1237129"/>
          <a:ext cx="12192000" cy="562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710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graphicEl>
                                              <a:dgm id="{65663C61-12B0-4C80-B132-E054749FDC24}"/>
                                            </p:graphicEl>
                                          </p:spTgt>
                                        </p:tgtEl>
                                        <p:attrNameLst>
                                          <p:attrName>style.visibility</p:attrName>
                                        </p:attrNameLst>
                                      </p:cBhvr>
                                      <p:to>
                                        <p:strVal val="visible"/>
                                      </p:to>
                                    </p:set>
                                    <p:animEffect transition="in" filter="barn(outVertical)">
                                      <p:cBhvr>
                                        <p:cTn id="7" dur="500"/>
                                        <p:tgtEl>
                                          <p:spTgt spid="5">
                                            <p:graphicEl>
                                              <a:dgm id="{65663C61-12B0-4C80-B132-E054749FDC24}"/>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graphicEl>
                                              <a:dgm id="{ABDA3F7B-4240-4626-9FA2-4F7248FCB875}"/>
                                            </p:graphicEl>
                                          </p:spTgt>
                                        </p:tgtEl>
                                        <p:attrNameLst>
                                          <p:attrName>style.visibility</p:attrName>
                                        </p:attrNameLst>
                                      </p:cBhvr>
                                      <p:to>
                                        <p:strVal val="visible"/>
                                      </p:to>
                                    </p:set>
                                    <p:animEffect transition="in" filter="barn(outVertical)">
                                      <p:cBhvr>
                                        <p:cTn id="10" dur="500"/>
                                        <p:tgtEl>
                                          <p:spTgt spid="5">
                                            <p:graphicEl>
                                              <a:dgm id="{ABDA3F7B-4240-4626-9FA2-4F7248FCB87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graphicEl>
                                              <a:dgm id="{B95BCDED-24A8-4261-A6C5-8253FC932EE7}"/>
                                            </p:graphicEl>
                                          </p:spTgt>
                                        </p:tgtEl>
                                        <p:attrNameLst>
                                          <p:attrName>style.visibility</p:attrName>
                                        </p:attrNameLst>
                                      </p:cBhvr>
                                      <p:to>
                                        <p:strVal val="visible"/>
                                      </p:to>
                                    </p:set>
                                    <p:animEffect transition="in" filter="barn(outVertical)">
                                      <p:cBhvr>
                                        <p:cTn id="15" dur="500"/>
                                        <p:tgtEl>
                                          <p:spTgt spid="5">
                                            <p:graphicEl>
                                              <a:dgm id="{B95BCDED-24A8-4261-A6C5-8253FC932EE7}"/>
                                            </p:graphic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5">
                                            <p:graphicEl>
                                              <a:dgm id="{F41C5861-4E0B-4049-9EE2-56FE67D43F3D}"/>
                                            </p:graphicEl>
                                          </p:spTgt>
                                        </p:tgtEl>
                                        <p:attrNameLst>
                                          <p:attrName>style.visibility</p:attrName>
                                        </p:attrNameLst>
                                      </p:cBhvr>
                                      <p:to>
                                        <p:strVal val="visible"/>
                                      </p:to>
                                    </p:set>
                                    <p:animEffect transition="in" filter="barn(outVertical)">
                                      <p:cBhvr>
                                        <p:cTn id="18" dur="500"/>
                                        <p:tgtEl>
                                          <p:spTgt spid="5">
                                            <p:graphicEl>
                                              <a:dgm id="{F41C5861-4E0B-4049-9EE2-56FE67D43F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2151</TotalTime>
  <Words>3267</Words>
  <Application>Microsoft Office PowerPoint</Application>
  <PresentationFormat>ワイド画面</PresentationFormat>
  <Paragraphs>379</Paragraphs>
  <Slides>44</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44</vt:i4>
      </vt:variant>
    </vt:vector>
  </HeadingPairs>
  <TitlesOfParts>
    <vt:vector size="56" baseType="lpstr">
      <vt:lpstr>Gothic Medium BBB</vt:lpstr>
      <vt:lpstr>ＭＳ Ｐゴシック</vt:lpstr>
      <vt:lpstr>新細明體</vt:lpstr>
      <vt:lpstr>メイリオ</vt:lpstr>
      <vt:lpstr>Arial</vt:lpstr>
      <vt:lpstr>Calibri</vt:lpstr>
      <vt:lpstr>Calibri Light</vt:lpstr>
      <vt:lpstr>Century Gothic</vt:lpstr>
      <vt:lpstr>Wingdings 2</vt:lpstr>
      <vt:lpstr>Wingdings 3</vt:lpstr>
      <vt:lpstr>HDOfficeLightV0</vt:lpstr>
      <vt:lpstr>イオン</vt:lpstr>
      <vt:lpstr>スマートシティの実現と課題</vt:lpstr>
      <vt:lpstr>目次</vt:lpstr>
      <vt:lpstr>本研究の背景・目的 </vt:lpstr>
      <vt:lpstr>第1章　スマートシティとは</vt:lpstr>
      <vt:lpstr>概要　</vt:lpstr>
      <vt:lpstr>PowerPoint プレゼンテーション</vt:lpstr>
      <vt:lpstr>概要</vt:lpstr>
      <vt:lpstr>第2章　詳細</vt:lpstr>
      <vt:lpstr>スマートシティの実現により可能になること　</vt:lpstr>
      <vt:lpstr>スマートシティの実現により可能になること　</vt:lpstr>
      <vt:lpstr>メリット</vt:lpstr>
      <vt:lpstr>デメリット</vt:lpstr>
      <vt:lpstr>課題　</vt:lpstr>
      <vt:lpstr>課題</vt:lpstr>
      <vt:lpstr>スマートコミュニティ構想普及支援事業費補助金 </vt:lpstr>
      <vt:lpstr>次世代エネルギー技術実証事業費補助金 </vt:lpstr>
      <vt:lpstr>第3章　日本の事例　</vt:lpstr>
      <vt:lpstr>豊田市 次世代エネルギー・社会システム実証事業</vt:lpstr>
      <vt:lpstr>PowerPoint プレゼンテーション</vt:lpstr>
      <vt:lpstr>成果</vt:lpstr>
      <vt:lpstr>PowerPoint プレゼンテーション</vt:lpstr>
      <vt:lpstr>課題</vt:lpstr>
      <vt:lpstr>市民の声</vt:lpstr>
      <vt:lpstr>PowerPoint プレゼンテーション</vt:lpstr>
      <vt:lpstr>事例①　千葉県柏市・柏の葉地区</vt:lpstr>
      <vt:lpstr>事例②　けいはんな学研都市 　　　 （関西文化学術研究都市）  </vt:lpstr>
      <vt:lpstr>第4章　世界から見て</vt:lpstr>
      <vt:lpstr>事例③　ニューヨーク</vt:lpstr>
      <vt:lpstr>事例④　シンガポール</vt:lpstr>
      <vt:lpstr>スマートシティ・プロジェクト</vt:lpstr>
      <vt:lpstr>　</vt:lpstr>
      <vt:lpstr>世界のスマートシティ市場の規模は2030年 までに4000兆円に達すると予想されている。</vt:lpstr>
      <vt:lpstr>経済効果　</vt:lpstr>
      <vt:lpstr>スマートシティ・プロジェクト </vt:lpstr>
      <vt:lpstr>スマートシティ・プロジェクト</vt:lpstr>
      <vt:lpstr>第5章　ヒアリング</vt:lpstr>
      <vt:lpstr>PowerPoint プレゼンテーション</vt:lpstr>
      <vt:lpstr>PowerPoint プレゼンテーション</vt:lpstr>
      <vt:lpstr>PowerPoint プレゼンテーション</vt:lpstr>
      <vt:lpstr>PowerPoint プレゼンテーション</vt:lpstr>
      <vt:lpstr>要約　課題</vt:lpstr>
      <vt:lpstr>要約　まとめ　</vt:lpstr>
      <vt:lpstr>参考文献</vt:lpstr>
      <vt:lpstr>参考文献</vt:lpstr>
    </vt:vector>
  </TitlesOfParts>
  <Company>名城大学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スマートシティ</dc:title>
  <dc:creator>150322033</dc:creator>
  <cp:lastModifiedBy>李すぅちょる</cp:lastModifiedBy>
  <cp:revision>348</cp:revision>
  <dcterms:created xsi:type="dcterms:W3CDTF">2017-05-23T05:19:21Z</dcterms:created>
  <dcterms:modified xsi:type="dcterms:W3CDTF">2017-12-03T15:10:54Z</dcterms:modified>
</cp:coreProperties>
</file>