
<file path=[Content_Types].xml><?xml version="1.0" encoding="utf-8"?>
<Types xmlns="http://schemas.openxmlformats.org/package/2006/content-types">
  <Default Extension="tmp" ContentType="image/png"/>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5" r:id="rId1"/>
    <p:sldMasterId id="2147484141" r:id="rId2"/>
  </p:sldMasterIdLst>
  <p:notesMasterIdLst>
    <p:notesMasterId r:id="rId46"/>
  </p:notesMasterIdLst>
  <p:sldIdLst>
    <p:sldId id="393" r:id="rId3"/>
    <p:sldId id="394" r:id="rId4"/>
    <p:sldId id="345" r:id="rId5"/>
    <p:sldId id="352" r:id="rId6"/>
    <p:sldId id="335" r:id="rId7"/>
    <p:sldId id="289" r:id="rId8"/>
    <p:sldId id="321" r:id="rId9"/>
    <p:sldId id="357" r:id="rId10"/>
    <p:sldId id="290" r:id="rId11"/>
    <p:sldId id="271" r:id="rId12"/>
    <p:sldId id="275" r:id="rId13"/>
    <p:sldId id="326" r:id="rId14"/>
    <p:sldId id="325" r:id="rId15"/>
    <p:sldId id="317" r:id="rId16"/>
    <p:sldId id="327" r:id="rId17"/>
    <p:sldId id="342" r:id="rId18"/>
    <p:sldId id="336" r:id="rId19"/>
    <p:sldId id="362" r:id="rId20"/>
    <p:sldId id="285" r:id="rId21"/>
    <p:sldId id="295" r:id="rId22"/>
    <p:sldId id="305" r:id="rId23"/>
    <p:sldId id="300" r:id="rId24"/>
    <p:sldId id="311" r:id="rId25"/>
    <p:sldId id="398" r:id="rId26"/>
    <p:sldId id="324" r:id="rId27"/>
    <p:sldId id="379" r:id="rId28"/>
    <p:sldId id="381" r:id="rId29"/>
    <p:sldId id="359" r:id="rId30"/>
    <p:sldId id="360" r:id="rId31"/>
    <p:sldId id="400" r:id="rId32"/>
    <p:sldId id="401" r:id="rId33"/>
    <p:sldId id="319" r:id="rId34"/>
    <p:sldId id="385" r:id="rId35"/>
    <p:sldId id="386" r:id="rId36"/>
    <p:sldId id="387" r:id="rId37"/>
    <p:sldId id="388" r:id="rId38"/>
    <p:sldId id="392" r:id="rId39"/>
    <p:sldId id="384" r:id="rId40"/>
    <p:sldId id="397" r:id="rId41"/>
    <p:sldId id="395" r:id="rId42"/>
    <p:sldId id="272" r:id="rId43"/>
    <p:sldId id="303" r:id="rId44"/>
    <p:sldId id="361" r:id="rId4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0E5"/>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35" autoAdjust="0"/>
    <p:restoredTop sz="73837" autoAdjust="0"/>
  </p:normalViewPr>
  <p:slideViewPr>
    <p:cSldViewPr snapToGrid="0">
      <p:cViewPr varScale="1">
        <p:scale>
          <a:sx n="65" d="100"/>
          <a:sy n="65" d="100"/>
        </p:scale>
        <p:origin x="1464" y="58"/>
      </p:cViewPr>
      <p:guideLst>
        <p:guide orient="horz" pos="2160"/>
        <p:guide pos="3840"/>
      </p:guideLst>
    </p:cSldViewPr>
  </p:slideViewPr>
  <p:outlineViewPr>
    <p:cViewPr>
      <p:scale>
        <a:sx n="33" d="100"/>
        <a:sy n="33" d="100"/>
      </p:scale>
      <p:origin x="0" y="-540"/>
    </p:cViewPr>
  </p:outlineViewPr>
  <p:notesTextViewPr>
    <p:cViewPr>
      <p:scale>
        <a:sx n="1" d="1"/>
        <a:sy n="1" d="1"/>
      </p:scale>
      <p:origin x="0" y="0"/>
    </p:cViewPr>
  </p:notesTextViewPr>
  <p:notesViewPr>
    <p:cSldViewPr snapToGrid="0">
      <p:cViewPr varScale="1">
        <p:scale>
          <a:sx n="70" d="100"/>
          <a:sy n="70" d="100"/>
        </p:scale>
        <p:origin x="324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1.xlsx"/></Relationships>
</file>

<file path=ppt/charts/_rels/chart10.xml.rels><?xml version="1.0" encoding="UTF-8" standalone="yes"?>
<Relationships xmlns="http://schemas.openxmlformats.org/package/2006/relationships"><Relationship Id="rId3" Type="http://schemas.openxmlformats.org/officeDocument/2006/relationships/oleObject" Target="file:///F:\&#12476;&#12511;\Book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F:\&#12476;&#12511;\Book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F:\&#12476;&#12511;\Book1.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___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___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12476;&#12511;\Book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12476;&#12511;\Book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F:\&#12476;&#12511;\Book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F:\&#12476;&#12511;\Book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F:\&#12476;&#12511;\Book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sng" strike="noStrike" kern="1200" baseline="0">
                <a:solidFill>
                  <a:schemeClr val="dk1">
                    <a:lumMod val="75000"/>
                    <a:lumOff val="25000"/>
                  </a:schemeClr>
                </a:solidFill>
                <a:latin typeface="+mn-lt"/>
                <a:ea typeface="+mn-ea"/>
                <a:cs typeface="+mn-cs"/>
              </a:defRPr>
            </a:pPr>
            <a:r>
              <a:rPr lang="en-US" sz="2000" u="sng" dirty="0"/>
              <a:t>2016</a:t>
            </a:r>
            <a:endParaRPr lang="ja-JP" sz="2000" u="sng" dirty="0"/>
          </a:p>
        </c:rich>
      </c:tx>
      <c:layout>
        <c:manualLayout>
          <c:xMode val="edge"/>
          <c:yMode val="edge"/>
          <c:x val="0.47586001404316064"/>
          <c:y val="2.8162399722268968E-2"/>
        </c:manualLayout>
      </c:layout>
      <c:overlay val="0"/>
      <c:spPr>
        <a:noFill/>
        <a:ln>
          <a:noFill/>
        </a:ln>
        <a:effectLst/>
      </c:spPr>
      <c:txPr>
        <a:bodyPr rot="0" spcFirstLastPara="1" vertOverflow="ellipsis" vert="horz" wrap="square" anchor="ctr" anchorCtr="1"/>
        <a:lstStyle/>
        <a:p>
          <a:pPr>
            <a:defRPr sz="2000" b="1" i="0" u="sng" strike="noStrike" kern="1200" baseline="0">
              <a:solidFill>
                <a:schemeClr val="dk1">
                  <a:lumMod val="75000"/>
                  <a:lumOff val="25000"/>
                </a:schemeClr>
              </a:solidFill>
              <a:latin typeface="+mn-lt"/>
              <a:ea typeface="+mn-ea"/>
              <a:cs typeface="+mn-cs"/>
            </a:defRPr>
          </a:pPr>
          <a:endParaRPr lang="ja-JP"/>
        </a:p>
      </c:txPr>
    </c:title>
    <c:autoTitleDeleted val="0"/>
    <c:plotArea>
      <c:layout>
        <c:manualLayout>
          <c:layoutTarget val="inner"/>
          <c:xMode val="edge"/>
          <c:yMode val="edge"/>
          <c:x val="0.14537910056405831"/>
          <c:y val="0.15150237655666249"/>
          <c:w val="0.82451470489265766"/>
          <c:h val="0.75466016262245905"/>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Lbls>
            <c:dLbl>
              <c:idx val="1"/>
              <c:layout/>
              <c:tx>
                <c:rich>
                  <a:bodyPr/>
                  <a:lstStyle/>
                  <a:p>
                    <a:r>
                      <a:rPr lang="en-US" altLang="ja-JP" dirty="0"/>
                      <a:t>8.4%</a:t>
                    </a:r>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2"/>
              <c:layout/>
              <c:tx>
                <c:rich>
                  <a:bodyPr/>
                  <a:lstStyle/>
                  <a:p>
                    <a:r>
                      <a:rPr lang="en-US" altLang="ja-JP" dirty="0"/>
                      <a:t>25.9%</a:t>
                    </a:r>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6.1482161977362559E-2"/>
                  <c:y val="0.18114114635011108"/>
                </c:manualLayout>
              </c:layout>
              <c:tx>
                <c:rich>
                  <a:bodyPr/>
                  <a:lstStyle/>
                  <a:p>
                    <a:r>
                      <a:rPr lang="en-US" altLang="ja-JP" dirty="0"/>
                      <a:t>4.7%</a:t>
                    </a:r>
                  </a:p>
                </c:rich>
              </c:tx>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Sheet1!$W$66:$W$70</c:f>
              <c:strCache>
                <c:ptCount val="5"/>
                <c:pt idx="0">
                  <c:v>中国</c:v>
                </c:pt>
                <c:pt idx="1">
                  <c:v>ドイツ</c:v>
                </c:pt>
                <c:pt idx="2">
                  <c:v>アメリカ</c:v>
                </c:pt>
                <c:pt idx="3">
                  <c:v>日本　</c:v>
                </c:pt>
                <c:pt idx="4">
                  <c:v>フランス</c:v>
                </c:pt>
              </c:strCache>
            </c:strRef>
          </c:cat>
          <c:val>
            <c:numRef>
              <c:f>Sheet1!$X$66:$X$70</c:f>
              <c:numCache>
                <c:formatCode>#,##0_);[Red]\(#,##0\)</c:formatCode>
                <c:ptCount val="5"/>
                <c:pt idx="0">
                  <c:v>205055</c:v>
                </c:pt>
                <c:pt idx="1">
                  <c:v>39180</c:v>
                </c:pt>
                <c:pt idx="2">
                  <c:v>120548</c:v>
                </c:pt>
                <c:pt idx="3">
                  <c:v>79204</c:v>
                </c:pt>
                <c:pt idx="4">
                  <c:v>22009</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ja-JP"/>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baseline="0">
                <a:solidFill>
                  <a:schemeClr val="dk1">
                    <a:lumMod val="65000"/>
                    <a:lumOff val="35000"/>
                  </a:schemeClr>
                </a:solidFill>
                <a:latin typeface="+mn-lt"/>
                <a:ea typeface="+mn-ea"/>
                <a:cs typeface="+mn-cs"/>
              </a:defRPr>
            </a:pPr>
            <a:r>
              <a:rPr lang="ja-JP"/>
              <a:t>値段を考えるなら、どれを選ぶか</a:t>
            </a:r>
          </a:p>
        </c:rich>
      </c:tx>
      <c:layout/>
      <c:overlay val="0"/>
      <c:spPr>
        <a:noFill/>
        <a:ln>
          <a:noFill/>
        </a:ln>
        <a:effectLst/>
      </c:spPr>
      <c:txPr>
        <a:bodyPr rot="0" spcFirstLastPara="1" vertOverflow="ellipsis" vert="horz" wrap="square" anchor="ctr" anchorCtr="1"/>
        <a:lstStyle/>
        <a:p>
          <a:pPr>
            <a:defRPr sz="1320" b="1" i="0" u="none" strike="noStrike" kern="1200" baseline="0">
              <a:solidFill>
                <a:schemeClr val="dk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45A2-4A63-8D66-803AEDF45CED}"/>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45A2-4A63-8D66-803AEDF45CED}"/>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45A2-4A63-8D66-803AEDF45CED}"/>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7-45A2-4A63-8D66-803AEDF45CED}"/>
              </c:ext>
            </c:extLst>
          </c:dPt>
          <c:dLbls>
            <c:dLbl>
              <c:idx val="0"/>
              <c:spPr>
                <a:solidFill>
                  <a:schemeClr val="bg1"/>
                </a:solidFill>
                <a:ln>
                  <a:noFill/>
                </a:ln>
                <a:effectLst/>
              </c:spPr>
              <c:txPr>
                <a:bodyPr rot="0" spcFirstLastPara="1" vertOverflow="ellipsis" vert="horz" wrap="square" anchor="ctr" anchorCtr="1"/>
                <a:lstStyle/>
                <a:p>
                  <a:pPr>
                    <a:defRPr sz="2400" b="1" i="0" u="none" strike="noStrike" kern="1200" baseline="0">
                      <a:solidFill>
                        <a:srgbClr val="FF0000"/>
                      </a:solidFill>
                      <a:latin typeface="+mn-lt"/>
                      <a:ea typeface="+mn-ea"/>
                      <a:cs typeface="+mn-cs"/>
                    </a:defRPr>
                  </a:pPr>
                  <a:endParaRPr lang="ja-JP"/>
                </a:p>
              </c:txPr>
              <c:dLblPos val="inEnd"/>
              <c:showLegendKey val="0"/>
              <c:showVal val="0"/>
              <c:showCatName val="0"/>
              <c:showSerName val="0"/>
              <c:showPercent val="1"/>
              <c:showBubbleSize val="0"/>
            </c:dLbl>
            <c:spPr>
              <a:solidFill>
                <a:schemeClr val="bg1"/>
              </a:solid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Sheet1!$AC$64:$AF$64</c:f>
              <c:strCache>
                <c:ptCount val="4"/>
                <c:pt idx="0">
                  <c:v>FIT（ハイブリッド車）200万円</c:v>
                </c:pt>
                <c:pt idx="1">
                  <c:v>プリウスPHV（プラグインハイブリッド）400万円</c:v>
                </c:pt>
                <c:pt idx="2">
                  <c:v>リーフ（電気自動車）350万円</c:v>
                </c:pt>
                <c:pt idx="3">
                  <c:v>ミライ（水素自動車）700万円</c:v>
                </c:pt>
              </c:strCache>
            </c:strRef>
          </c:cat>
          <c:val>
            <c:numRef>
              <c:f>Sheet1!$AC$65:$AF$65</c:f>
              <c:numCache>
                <c:formatCode>General</c:formatCode>
                <c:ptCount val="4"/>
                <c:pt idx="0">
                  <c:v>10</c:v>
                </c:pt>
                <c:pt idx="1">
                  <c:v>6</c:v>
                </c:pt>
                <c:pt idx="2">
                  <c:v>2</c:v>
                </c:pt>
              </c:numCache>
            </c:numRef>
          </c:val>
          <c:extLst xmlns:c16r2="http://schemas.microsoft.com/office/drawing/2015/06/chart">
            <c:ext xmlns:c16="http://schemas.microsoft.com/office/drawing/2014/chart" uri="{C3380CC4-5D6E-409C-BE32-E72D297353CC}">
              <c16:uniqueId val="{00000008-45A2-4A63-8D66-803AEDF45CED}"/>
            </c:ext>
          </c:extLst>
        </c:ser>
        <c:ser>
          <c:idx val="1"/>
          <c:order val="1"/>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A-45A2-4A63-8D66-803AEDF45CED}"/>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C-45A2-4A63-8D66-803AEDF45CED}"/>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E-45A2-4A63-8D66-803AEDF45CED}"/>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0-45A2-4A63-8D66-803AEDF45CED}"/>
              </c:ext>
            </c:extLst>
          </c:dPt>
          <c:dLbls>
            <c:spPr>
              <a:noFill/>
              <a:ln>
                <a:noFill/>
              </a:ln>
              <a:effectLst/>
            </c:spPr>
            <c:txPr>
              <a:bodyPr rot="0" spcFirstLastPara="1" vertOverflow="ellipsis" vert="horz" wrap="square" anchor="ctr" anchorCtr="1"/>
              <a:lstStyle/>
              <a:p>
                <a:pPr>
                  <a:defRPr sz="11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Sheet1!$AC$64:$AF$64</c:f>
              <c:strCache>
                <c:ptCount val="4"/>
                <c:pt idx="0">
                  <c:v>FIT（ハイブリッド車）200万円</c:v>
                </c:pt>
                <c:pt idx="1">
                  <c:v>プリウスPHV（プラグインハイブリッド）400万円</c:v>
                </c:pt>
                <c:pt idx="2">
                  <c:v>リーフ（電気自動車）350万円</c:v>
                </c:pt>
                <c:pt idx="3">
                  <c:v>ミライ（水素自動車）700万円</c:v>
                </c:pt>
              </c:strCache>
            </c:strRef>
          </c:cat>
          <c:val>
            <c:numRef>
              <c:f>Sheet1!$AC$66:$AF$66</c:f>
              <c:numCache>
                <c:formatCode>General</c:formatCode>
                <c:ptCount val="4"/>
                <c:pt idx="0">
                  <c:v>1</c:v>
                </c:pt>
                <c:pt idx="1">
                  <c:v>15</c:v>
                </c:pt>
                <c:pt idx="2">
                  <c:v>8</c:v>
                </c:pt>
                <c:pt idx="3">
                  <c:v>1</c:v>
                </c:pt>
              </c:numCache>
            </c:numRef>
          </c:val>
          <c:extLst xmlns:c16r2="http://schemas.microsoft.com/office/drawing/2015/06/chart">
            <c:ext xmlns:c16="http://schemas.microsoft.com/office/drawing/2014/chart" uri="{C3380CC4-5D6E-409C-BE32-E72D297353CC}">
              <c16:uniqueId val="{00000011-45A2-4A63-8D66-803AEDF45CED}"/>
            </c:ext>
          </c:extLst>
        </c:ser>
        <c:ser>
          <c:idx val="2"/>
          <c:order val="2"/>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3-45A2-4A63-8D66-803AEDF45CED}"/>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5-45A2-4A63-8D66-803AEDF45CED}"/>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7-45A2-4A63-8D66-803AEDF45CED}"/>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9-45A2-4A63-8D66-803AEDF45CED}"/>
              </c:ext>
            </c:extLst>
          </c:dPt>
          <c:dLbls>
            <c:spPr>
              <a:noFill/>
              <a:ln>
                <a:noFill/>
              </a:ln>
              <a:effectLst/>
            </c:spPr>
            <c:txPr>
              <a:bodyPr rot="0" spcFirstLastPara="1" vertOverflow="ellipsis" vert="horz" wrap="square" anchor="ctr" anchorCtr="1"/>
              <a:lstStyle/>
              <a:p>
                <a:pPr>
                  <a:defRPr sz="11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Sheet1!$AC$64:$AF$64</c:f>
              <c:strCache>
                <c:ptCount val="4"/>
                <c:pt idx="0">
                  <c:v>FIT（ハイブリッド車）200万円</c:v>
                </c:pt>
                <c:pt idx="1">
                  <c:v>プリウスPHV（プラグインハイブリッド）400万円</c:v>
                </c:pt>
                <c:pt idx="2">
                  <c:v>リーフ（電気自動車）350万円</c:v>
                </c:pt>
                <c:pt idx="3">
                  <c:v>ミライ（水素自動車）700万円</c:v>
                </c:pt>
              </c:strCache>
            </c:strRef>
          </c:cat>
          <c:val>
            <c:numRef>
              <c:f>Sheet1!$AC$67:$AF$67</c:f>
              <c:numCache>
                <c:formatCode>General</c:formatCode>
                <c:ptCount val="4"/>
                <c:pt idx="0">
                  <c:v>1</c:v>
                </c:pt>
                <c:pt idx="1">
                  <c:v>1</c:v>
                </c:pt>
                <c:pt idx="3">
                  <c:v>2</c:v>
                </c:pt>
              </c:numCache>
            </c:numRef>
          </c:val>
          <c:extLst xmlns:c16r2="http://schemas.microsoft.com/office/drawing/2015/06/chart">
            <c:ext xmlns:c16="http://schemas.microsoft.com/office/drawing/2014/chart" uri="{C3380CC4-5D6E-409C-BE32-E72D297353CC}">
              <c16:uniqueId val="{0000001A-45A2-4A63-8D66-803AEDF45CED}"/>
            </c:ext>
          </c:extLst>
        </c:ser>
        <c:ser>
          <c:idx val="3"/>
          <c:order val="3"/>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C-45A2-4A63-8D66-803AEDF45CED}"/>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E-45A2-4A63-8D66-803AEDF45CED}"/>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0-45A2-4A63-8D66-803AEDF45CED}"/>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2-45A2-4A63-8D66-803AEDF45CED}"/>
              </c:ext>
            </c:extLst>
          </c:dPt>
          <c:dLbls>
            <c:spPr>
              <a:noFill/>
              <a:ln>
                <a:noFill/>
              </a:ln>
              <a:effectLst/>
            </c:spPr>
            <c:txPr>
              <a:bodyPr rot="0" spcFirstLastPara="1" vertOverflow="ellipsis" vert="horz" wrap="square" anchor="ctr" anchorCtr="1"/>
              <a:lstStyle/>
              <a:p>
                <a:pPr>
                  <a:defRPr sz="11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Sheet1!$AC$64:$AF$64</c:f>
              <c:strCache>
                <c:ptCount val="4"/>
                <c:pt idx="0">
                  <c:v>FIT（ハイブリッド車）200万円</c:v>
                </c:pt>
                <c:pt idx="1">
                  <c:v>プリウスPHV（プラグインハイブリッド）400万円</c:v>
                </c:pt>
                <c:pt idx="2">
                  <c:v>リーフ（電気自動車）350万円</c:v>
                </c:pt>
                <c:pt idx="3">
                  <c:v>ミライ（水素自動車）700万円</c:v>
                </c:pt>
              </c:strCache>
            </c:strRef>
          </c:cat>
          <c:val>
            <c:numRef>
              <c:f>Sheet1!$AC$68:$AF$68</c:f>
              <c:numCache>
                <c:formatCode>General</c:formatCode>
                <c:ptCount val="4"/>
                <c:pt idx="1">
                  <c:v>1</c:v>
                </c:pt>
                <c:pt idx="3">
                  <c:v>1</c:v>
                </c:pt>
              </c:numCache>
            </c:numRef>
          </c:val>
          <c:extLst xmlns:c16r2="http://schemas.microsoft.com/office/drawing/2015/06/chart">
            <c:ext xmlns:c16="http://schemas.microsoft.com/office/drawing/2014/chart" uri="{C3380CC4-5D6E-409C-BE32-E72D297353CC}">
              <c16:uniqueId val="{00000023-45A2-4A63-8D66-803AEDF45CED}"/>
            </c:ext>
          </c:extLst>
        </c:ser>
        <c:ser>
          <c:idx val="4"/>
          <c:order val="4"/>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5-45A2-4A63-8D66-803AEDF45CED}"/>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7-45A2-4A63-8D66-803AEDF45CED}"/>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9-45A2-4A63-8D66-803AEDF45CED}"/>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B-45A2-4A63-8D66-803AEDF45CED}"/>
              </c:ext>
            </c:extLst>
          </c:dPt>
          <c:dLbls>
            <c:spPr>
              <a:noFill/>
              <a:ln>
                <a:noFill/>
              </a:ln>
              <a:effectLst/>
            </c:spPr>
            <c:txPr>
              <a:bodyPr rot="0" spcFirstLastPara="1" vertOverflow="ellipsis" vert="horz" wrap="square" anchor="ctr" anchorCtr="1"/>
              <a:lstStyle/>
              <a:p>
                <a:pPr>
                  <a:defRPr sz="11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Sheet1!$AC$64:$AF$64</c:f>
              <c:strCache>
                <c:ptCount val="4"/>
                <c:pt idx="0">
                  <c:v>FIT（ハイブリッド車）200万円</c:v>
                </c:pt>
                <c:pt idx="1">
                  <c:v>プリウスPHV（プラグインハイブリッド）400万円</c:v>
                </c:pt>
                <c:pt idx="2">
                  <c:v>リーフ（電気自動車）350万円</c:v>
                </c:pt>
                <c:pt idx="3">
                  <c:v>ミライ（水素自動車）700万円</c:v>
                </c:pt>
              </c:strCache>
            </c:strRef>
          </c:cat>
          <c:val>
            <c:numRef>
              <c:f>Sheet1!$AC$69:$AF$69</c:f>
              <c:numCache>
                <c:formatCode>General</c:formatCode>
                <c:ptCount val="4"/>
                <c:pt idx="0">
                  <c:v>1</c:v>
                </c:pt>
              </c:numCache>
            </c:numRef>
          </c:val>
          <c:extLst xmlns:c16r2="http://schemas.microsoft.com/office/drawing/2015/06/chart">
            <c:ext xmlns:c16="http://schemas.microsoft.com/office/drawing/2014/chart" uri="{C3380CC4-5D6E-409C-BE32-E72D297353CC}">
              <c16:uniqueId val="{0000002C-45A2-4A63-8D66-803AEDF45CE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1100" b="1" i="0" u="none" strike="noStrike" kern="1200" baseline="0">
              <a:solidFill>
                <a:schemeClr val="dk1">
                  <a:lumMod val="65000"/>
                  <a:lumOff val="35000"/>
                </a:schemeClr>
              </a:solidFill>
              <a:latin typeface="+mn-lt"/>
              <a:ea typeface="+mn-ea"/>
              <a:cs typeface="+mn-cs"/>
            </a:defRPr>
          </a:pPr>
          <a:endParaRPr lang="ja-JP"/>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sz="1100" b="1"/>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4BC1-46AD-9F0B-539A7BD426D8}"/>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4BC1-46AD-9F0B-539A7BD426D8}"/>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4BC1-46AD-9F0B-539A7BD426D8}"/>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7-4BC1-46AD-9F0B-539A7BD426D8}"/>
              </c:ext>
            </c:extLst>
          </c:dPt>
          <c:dLbls>
            <c:dLbl>
              <c:idx val="0"/>
              <c:spPr>
                <a:solidFill>
                  <a:schemeClr val="bg1"/>
                </a:solidFill>
                <a:ln>
                  <a:noFill/>
                </a:ln>
                <a:effectLst/>
              </c:spPr>
              <c:txPr>
                <a:bodyPr rot="0" spcFirstLastPara="1" vertOverflow="ellipsis" vert="horz" wrap="square" anchor="ctr" anchorCtr="1"/>
                <a:lstStyle/>
                <a:p>
                  <a:pPr>
                    <a:defRPr sz="2400" b="1" i="0" u="none" strike="noStrike" kern="1200" baseline="0">
                      <a:solidFill>
                        <a:srgbClr val="FF0000"/>
                      </a:solidFill>
                      <a:latin typeface="+mn-lt"/>
                      <a:ea typeface="+mn-ea"/>
                      <a:cs typeface="+mn-cs"/>
                    </a:defRPr>
                  </a:pPr>
                  <a:endParaRPr lang="ja-JP"/>
                </a:p>
              </c:txPr>
              <c:dLblPos val="inEnd"/>
              <c:showLegendKey val="0"/>
              <c:showVal val="0"/>
              <c:showCatName val="0"/>
              <c:showSerName val="0"/>
              <c:showPercent val="1"/>
              <c:showBubbleSize val="0"/>
            </c:dLbl>
            <c:spPr>
              <a:solidFill>
                <a:schemeClr val="bg1"/>
              </a:solid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Sheet1!$N$64:$Q$64</c:f>
              <c:strCache>
                <c:ptCount val="4"/>
                <c:pt idx="0">
                  <c:v>燃費</c:v>
                </c:pt>
                <c:pt idx="1">
                  <c:v>CO2削減</c:v>
                </c:pt>
                <c:pt idx="2">
                  <c:v>PM、大気汚染</c:v>
                </c:pt>
                <c:pt idx="3">
                  <c:v>今後の新ビジネスを育成</c:v>
                </c:pt>
              </c:strCache>
            </c:strRef>
          </c:cat>
          <c:val>
            <c:numRef>
              <c:f>Sheet1!$N$65:$Q$65</c:f>
              <c:numCache>
                <c:formatCode>General</c:formatCode>
                <c:ptCount val="4"/>
                <c:pt idx="0">
                  <c:v>11</c:v>
                </c:pt>
                <c:pt idx="1">
                  <c:v>6</c:v>
                </c:pt>
                <c:pt idx="3">
                  <c:v>1</c:v>
                </c:pt>
              </c:numCache>
            </c:numRef>
          </c:val>
          <c:extLst xmlns:c16r2="http://schemas.microsoft.com/office/drawing/2015/06/chart">
            <c:ext xmlns:c16="http://schemas.microsoft.com/office/drawing/2014/chart" uri="{C3380CC4-5D6E-409C-BE32-E72D297353CC}">
              <c16:uniqueId val="{00000008-4BC1-46AD-9F0B-539A7BD426D8}"/>
            </c:ext>
          </c:extLst>
        </c:ser>
        <c:ser>
          <c:idx val="1"/>
          <c:order val="1"/>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A-4BC1-46AD-9F0B-539A7BD426D8}"/>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C-4BC1-46AD-9F0B-539A7BD426D8}"/>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E-4BC1-46AD-9F0B-539A7BD426D8}"/>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0-4BC1-46AD-9F0B-539A7BD426D8}"/>
              </c:ext>
            </c:extLst>
          </c:dPt>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Sheet1!$N$64:$Q$64</c:f>
              <c:strCache>
                <c:ptCount val="4"/>
                <c:pt idx="0">
                  <c:v>燃費</c:v>
                </c:pt>
                <c:pt idx="1">
                  <c:v>CO2削減</c:v>
                </c:pt>
                <c:pt idx="2">
                  <c:v>PM、大気汚染</c:v>
                </c:pt>
                <c:pt idx="3">
                  <c:v>今後の新ビジネスを育成</c:v>
                </c:pt>
              </c:strCache>
            </c:strRef>
          </c:cat>
          <c:val>
            <c:numRef>
              <c:f>Sheet1!$N$66:$Q$66</c:f>
              <c:numCache>
                <c:formatCode>General</c:formatCode>
                <c:ptCount val="4"/>
                <c:pt idx="0">
                  <c:v>11</c:v>
                </c:pt>
                <c:pt idx="1">
                  <c:v>12</c:v>
                </c:pt>
                <c:pt idx="2">
                  <c:v>1</c:v>
                </c:pt>
                <c:pt idx="3">
                  <c:v>1</c:v>
                </c:pt>
              </c:numCache>
            </c:numRef>
          </c:val>
          <c:extLst xmlns:c16r2="http://schemas.microsoft.com/office/drawing/2015/06/chart">
            <c:ext xmlns:c16="http://schemas.microsoft.com/office/drawing/2014/chart" uri="{C3380CC4-5D6E-409C-BE32-E72D297353CC}">
              <c16:uniqueId val="{00000011-4BC1-46AD-9F0B-539A7BD426D8}"/>
            </c:ext>
          </c:extLst>
        </c:ser>
        <c:ser>
          <c:idx val="2"/>
          <c:order val="2"/>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3-4BC1-46AD-9F0B-539A7BD426D8}"/>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5-4BC1-46AD-9F0B-539A7BD426D8}"/>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7-4BC1-46AD-9F0B-539A7BD426D8}"/>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9-4BC1-46AD-9F0B-539A7BD426D8}"/>
              </c:ext>
            </c:extLst>
          </c:dPt>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Sheet1!$N$64:$Q$64</c:f>
              <c:strCache>
                <c:ptCount val="4"/>
                <c:pt idx="0">
                  <c:v>燃費</c:v>
                </c:pt>
                <c:pt idx="1">
                  <c:v>CO2削減</c:v>
                </c:pt>
                <c:pt idx="2">
                  <c:v>PM、大気汚染</c:v>
                </c:pt>
                <c:pt idx="3">
                  <c:v>今後の新ビジネスを育成</c:v>
                </c:pt>
              </c:strCache>
            </c:strRef>
          </c:cat>
          <c:val>
            <c:numRef>
              <c:f>Sheet1!$N$67:$Q$67</c:f>
              <c:numCache>
                <c:formatCode>General</c:formatCode>
                <c:ptCount val="4"/>
                <c:pt idx="0">
                  <c:v>1</c:v>
                </c:pt>
                <c:pt idx="1">
                  <c:v>1</c:v>
                </c:pt>
                <c:pt idx="2">
                  <c:v>1</c:v>
                </c:pt>
                <c:pt idx="3">
                  <c:v>1</c:v>
                </c:pt>
              </c:numCache>
            </c:numRef>
          </c:val>
          <c:extLst xmlns:c16r2="http://schemas.microsoft.com/office/drawing/2015/06/chart">
            <c:ext xmlns:c16="http://schemas.microsoft.com/office/drawing/2014/chart" uri="{C3380CC4-5D6E-409C-BE32-E72D297353CC}">
              <c16:uniqueId val="{0000001A-4BC1-46AD-9F0B-539A7BD426D8}"/>
            </c:ext>
          </c:extLst>
        </c:ser>
        <c:ser>
          <c:idx val="3"/>
          <c:order val="3"/>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C-4BC1-46AD-9F0B-539A7BD426D8}"/>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E-4BC1-46AD-9F0B-539A7BD426D8}"/>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0-4BC1-46AD-9F0B-539A7BD426D8}"/>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2-4BC1-46AD-9F0B-539A7BD426D8}"/>
              </c:ext>
            </c:extLst>
          </c:dPt>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Sheet1!$N$64:$Q$64</c:f>
              <c:strCache>
                <c:ptCount val="4"/>
                <c:pt idx="0">
                  <c:v>燃費</c:v>
                </c:pt>
                <c:pt idx="1">
                  <c:v>CO2削減</c:v>
                </c:pt>
                <c:pt idx="2">
                  <c:v>PM、大気汚染</c:v>
                </c:pt>
                <c:pt idx="3">
                  <c:v>今後の新ビジネスを育成</c:v>
                </c:pt>
              </c:strCache>
            </c:strRef>
          </c:cat>
          <c:val>
            <c:numRef>
              <c:f>Sheet1!$N$68:$Q$68</c:f>
              <c:numCache>
                <c:formatCode>General</c:formatCode>
                <c:ptCount val="4"/>
                <c:pt idx="0">
                  <c:v>1</c:v>
                </c:pt>
                <c:pt idx="1">
                  <c:v>1</c:v>
                </c:pt>
              </c:numCache>
            </c:numRef>
          </c:val>
          <c:extLst xmlns:c16r2="http://schemas.microsoft.com/office/drawing/2015/06/chart">
            <c:ext xmlns:c16="http://schemas.microsoft.com/office/drawing/2014/chart" uri="{C3380CC4-5D6E-409C-BE32-E72D297353CC}">
              <c16:uniqueId val="{00000023-4BC1-46AD-9F0B-539A7BD426D8}"/>
            </c:ext>
          </c:extLst>
        </c:ser>
        <c:ser>
          <c:idx val="4"/>
          <c:order val="4"/>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5-4BC1-46AD-9F0B-539A7BD426D8}"/>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7-4BC1-46AD-9F0B-539A7BD426D8}"/>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9-4BC1-46AD-9F0B-539A7BD426D8}"/>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B-4BC1-46AD-9F0B-539A7BD426D8}"/>
              </c:ext>
            </c:extLst>
          </c:dPt>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Sheet1!$N$64:$Q$64</c:f>
              <c:strCache>
                <c:ptCount val="4"/>
                <c:pt idx="0">
                  <c:v>燃費</c:v>
                </c:pt>
                <c:pt idx="1">
                  <c:v>CO2削減</c:v>
                </c:pt>
                <c:pt idx="2">
                  <c:v>PM、大気汚染</c:v>
                </c:pt>
                <c:pt idx="3">
                  <c:v>今後の新ビジネスを育成</c:v>
                </c:pt>
              </c:strCache>
            </c:strRef>
          </c:cat>
          <c:val>
            <c:numRef>
              <c:f>Sheet1!$N$69:$Q$69</c:f>
              <c:numCache>
                <c:formatCode>General</c:formatCode>
                <c:ptCount val="4"/>
                <c:pt idx="0">
                  <c:v>1</c:v>
                </c:pt>
              </c:numCache>
            </c:numRef>
          </c:val>
          <c:extLst xmlns:c16r2="http://schemas.microsoft.com/office/drawing/2015/06/chart">
            <c:ext xmlns:c16="http://schemas.microsoft.com/office/drawing/2014/chart" uri="{C3380CC4-5D6E-409C-BE32-E72D297353CC}">
              <c16:uniqueId val="{0000002C-4BC1-46AD-9F0B-539A7BD426D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endParaRPr lang="ja-JP"/>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sz="1600" b="1"/>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92E0-4231-A37F-B5F85D1E02DF}"/>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92E0-4231-A37F-B5F85D1E02DF}"/>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92E0-4231-A37F-B5F85D1E02DF}"/>
              </c:ext>
            </c:extLst>
          </c:dPt>
          <c:dLbls>
            <c:dLbl>
              <c:idx val="1"/>
              <c:spPr>
                <a:solidFill>
                  <a:schemeClr val="bg1"/>
                </a:solidFill>
                <a:ln>
                  <a:noFill/>
                </a:ln>
                <a:effectLst/>
              </c:spPr>
              <c:txPr>
                <a:bodyPr rot="0" spcFirstLastPara="1" vertOverflow="ellipsis" vert="horz" wrap="square" anchor="ctr" anchorCtr="1"/>
                <a:lstStyle/>
                <a:p>
                  <a:pPr>
                    <a:defRPr sz="2400" b="1" i="0" u="none" strike="noStrike" kern="1200" baseline="0">
                      <a:solidFill>
                        <a:srgbClr val="FF0000"/>
                      </a:solidFill>
                      <a:latin typeface="+mn-lt"/>
                      <a:ea typeface="+mn-ea"/>
                      <a:cs typeface="+mn-cs"/>
                    </a:defRPr>
                  </a:pPr>
                  <a:endParaRPr lang="ja-JP"/>
                </a:p>
              </c:txPr>
              <c:dLblPos val="inEnd"/>
              <c:showLegendKey val="0"/>
              <c:showVal val="0"/>
              <c:showCatName val="0"/>
              <c:showSerName val="0"/>
              <c:showPercent val="1"/>
              <c:showBubbleSize val="0"/>
            </c:dLbl>
            <c:spPr>
              <a:solidFill>
                <a:schemeClr val="bg1"/>
              </a:solid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Sheet1!$AN$64:$AP$64</c:f>
              <c:strCache>
                <c:ptCount val="3"/>
                <c:pt idx="0">
                  <c:v>補助金</c:v>
                </c:pt>
                <c:pt idx="1">
                  <c:v>消費者意識の価格</c:v>
                </c:pt>
                <c:pt idx="2">
                  <c:v>燃費をあげる</c:v>
                </c:pt>
              </c:strCache>
            </c:strRef>
          </c:cat>
          <c:val>
            <c:numRef>
              <c:f>Sheet1!$AN$65:$AP$65</c:f>
              <c:numCache>
                <c:formatCode>General</c:formatCode>
                <c:ptCount val="3"/>
                <c:pt idx="0">
                  <c:v>3</c:v>
                </c:pt>
                <c:pt idx="1">
                  <c:v>9</c:v>
                </c:pt>
                <c:pt idx="2">
                  <c:v>6</c:v>
                </c:pt>
              </c:numCache>
            </c:numRef>
          </c:val>
          <c:extLst xmlns:c16r2="http://schemas.microsoft.com/office/drawing/2015/06/chart">
            <c:ext xmlns:c16="http://schemas.microsoft.com/office/drawing/2014/chart" uri="{C3380CC4-5D6E-409C-BE32-E72D297353CC}">
              <c16:uniqueId val="{00000006-92E0-4231-A37F-B5F85D1E02DF}"/>
            </c:ext>
          </c:extLst>
        </c:ser>
        <c:ser>
          <c:idx val="1"/>
          <c:order val="1"/>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8-92E0-4231-A37F-B5F85D1E02DF}"/>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A-92E0-4231-A37F-B5F85D1E02DF}"/>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C-92E0-4231-A37F-B5F85D1E02DF}"/>
              </c:ext>
            </c:extLst>
          </c:dPt>
          <c:dLbls>
            <c:spPr>
              <a:noFill/>
              <a:ln>
                <a:noFill/>
              </a:ln>
              <a:effectLst/>
            </c:spPr>
            <c:txPr>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Sheet1!$AN$64:$AP$64</c:f>
              <c:strCache>
                <c:ptCount val="3"/>
                <c:pt idx="0">
                  <c:v>補助金</c:v>
                </c:pt>
                <c:pt idx="1">
                  <c:v>消費者意識の価格</c:v>
                </c:pt>
                <c:pt idx="2">
                  <c:v>燃費をあげる</c:v>
                </c:pt>
              </c:strCache>
            </c:strRef>
          </c:cat>
          <c:val>
            <c:numRef>
              <c:f>Sheet1!$AN$66:$AP$66</c:f>
              <c:numCache>
                <c:formatCode>General</c:formatCode>
                <c:ptCount val="3"/>
                <c:pt idx="0">
                  <c:v>7</c:v>
                </c:pt>
                <c:pt idx="1">
                  <c:v>13</c:v>
                </c:pt>
                <c:pt idx="2">
                  <c:v>5</c:v>
                </c:pt>
              </c:numCache>
            </c:numRef>
          </c:val>
          <c:extLst xmlns:c16r2="http://schemas.microsoft.com/office/drawing/2015/06/chart">
            <c:ext xmlns:c16="http://schemas.microsoft.com/office/drawing/2014/chart" uri="{C3380CC4-5D6E-409C-BE32-E72D297353CC}">
              <c16:uniqueId val="{0000000D-92E0-4231-A37F-B5F85D1E02DF}"/>
            </c:ext>
          </c:extLst>
        </c:ser>
        <c:ser>
          <c:idx val="2"/>
          <c:order val="2"/>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F-92E0-4231-A37F-B5F85D1E02DF}"/>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1-92E0-4231-A37F-B5F85D1E02DF}"/>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3-92E0-4231-A37F-B5F85D1E02DF}"/>
              </c:ext>
            </c:extLst>
          </c:dPt>
          <c:dLbls>
            <c:spPr>
              <a:noFill/>
              <a:ln>
                <a:noFill/>
              </a:ln>
              <a:effectLst/>
            </c:spPr>
            <c:txPr>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Sheet1!$AN$64:$AP$64</c:f>
              <c:strCache>
                <c:ptCount val="3"/>
                <c:pt idx="0">
                  <c:v>補助金</c:v>
                </c:pt>
                <c:pt idx="1">
                  <c:v>消費者意識の価格</c:v>
                </c:pt>
                <c:pt idx="2">
                  <c:v>燃費をあげる</c:v>
                </c:pt>
              </c:strCache>
            </c:strRef>
          </c:cat>
          <c:val>
            <c:numRef>
              <c:f>Sheet1!$AN$67:$AP$67</c:f>
              <c:numCache>
                <c:formatCode>General</c:formatCode>
                <c:ptCount val="3"/>
                <c:pt idx="0">
                  <c:v>1</c:v>
                </c:pt>
                <c:pt idx="1">
                  <c:v>2</c:v>
                </c:pt>
                <c:pt idx="2">
                  <c:v>1</c:v>
                </c:pt>
              </c:numCache>
            </c:numRef>
          </c:val>
          <c:extLst xmlns:c16r2="http://schemas.microsoft.com/office/drawing/2015/06/chart">
            <c:ext xmlns:c16="http://schemas.microsoft.com/office/drawing/2014/chart" uri="{C3380CC4-5D6E-409C-BE32-E72D297353CC}">
              <c16:uniqueId val="{00000014-92E0-4231-A37F-B5F85D1E02DF}"/>
            </c:ext>
          </c:extLst>
        </c:ser>
        <c:ser>
          <c:idx val="3"/>
          <c:order val="3"/>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6-92E0-4231-A37F-B5F85D1E02DF}"/>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8-92E0-4231-A37F-B5F85D1E02DF}"/>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A-92E0-4231-A37F-B5F85D1E02DF}"/>
              </c:ext>
            </c:extLst>
          </c:dPt>
          <c:dLbls>
            <c:spPr>
              <a:noFill/>
              <a:ln>
                <a:noFill/>
              </a:ln>
              <a:effectLst/>
            </c:spPr>
            <c:txPr>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Sheet1!$AN$64:$AP$64</c:f>
              <c:strCache>
                <c:ptCount val="3"/>
                <c:pt idx="0">
                  <c:v>補助金</c:v>
                </c:pt>
                <c:pt idx="1">
                  <c:v>消費者意識の価格</c:v>
                </c:pt>
                <c:pt idx="2">
                  <c:v>燃費をあげる</c:v>
                </c:pt>
              </c:strCache>
            </c:strRef>
          </c:cat>
          <c:val>
            <c:numRef>
              <c:f>Sheet1!$AN$68:$AP$68</c:f>
              <c:numCache>
                <c:formatCode>General</c:formatCode>
                <c:ptCount val="3"/>
                <c:pt idx="1">
                  <c:v>2</c:v>
                </c:pt>
              </c:numCache>
            </c:numRef>
          </c:val>
          <c:extLst xmlns:c16r2="http://schemas.microsoft.com/office/drawing/2015/06/chart">
            <c:ext xmlns:c16="http://schemas.microsoft.com/office/drawing/2014/chart" uri="{C3380CC4-5D6E-409C-BE32-E72D297353CC}">
              <c16:uniqueId val="{0000001B-92E0-4231-A37F-B5F85D1E02DF}"/>
            </c:ext>
          </c:extLst>
        </c:ser>
        <c:ser>
          <c:idx val="4"/>
          <c:order val="4"/>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D-92E0-4231-A37F-B5F85D1E02DF}"/>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F-92E0-4231-A37F-B5F85D1E02DF}"/>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1-92E0-4231-A37F-B5F85D1E02DF}"/>
              </c:ext>
            </c:extLst>
          </c:dPt>
          <c:dLbls>
            <c:spPr>
              <a:noFill/>
              <a:ln>
                <a:noFill/>
              </a:ln>
              <a:effectLst/>
            </c:spPr>
            <c:txPr>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Sheet1!$AN$64:$AP$64</c:f>
              <c:strCache>
                <c:ptCount val="3"/>
                <c:pt idx="0">
                  <c:v>補助金</c:v>
                </c:pt>
                <c:pt idx="1">
                  <c:v>消費者意識の価格</c:v>
                </c:pt>
                <c:pt idx="2">
                  <c:v>燃費をあげる</c:v>
                </c:pt>
              </c:strCache>
            </c:strRef>
          </c:cat>
          <c:val>
            <c:numRef>
              <c:f>Sheet1!$AN$69:$AP$69</c:f>
              <c:numCache>
                <c:formatCode>General</c:formatCode>
                <c:ptCount val="3"/>
                <c:pt idx="0">
                  <c:v>1</c:v>
                </c:pt>
              </c:numCache>
            </c:numRef>
          </c:val>
          <c:extLst xmlns:c16r2="http://schemas.microsoft.com/office/drawing/2015/06/chart">
            <c:ext xmlns:c16="http://schemas.microsoft.com/office/drawing/2014/chart" uri="{C3380CC4-5D6E-409C-BE32-E72D297353CC}">
              <c16:uniqueId val="{00000022-92E0-4231-A37F-B5F85D1E02DF}"/>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2000" b="1" i="0" u="none" strike="noStrike" kern="1200" baseline="0">
              <a:solidFill>
                <a:schemeClr val="dk1">
                  <a:lumMod val="65000"/>
                  <a:lumOff val="35000"/>
                </a:schemeClr>
              </a:solidFill>
              <a:latin typeface="+mn-lt"/>
              <a:ea typeface="+mn-ea"/>
              <a:cs typeface="+mn-cs"/>
            </a:defRPr>
          </a:pPr>
          <a:endParaRPr lang="ja-JP"/>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sz="2000" b="1"/>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FC91-4F8C-B77F-22237AB19DD4}"/>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FC91-4F8C-B77F-22237AB19DD4}"/>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FC91-4F8C-B77F-22237AB19DD4}"/>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7-FC91-4F8C-B77F-22237AB19DD4}"/>
              </c:ext>
            </c:extLst>
          </c:dPt>
          <c:dLbls>
            <c:dLbl>
              <c:idx val="0"/>
              <c:layout>
                <c:manualLayout>
                  <c:x val="6.262042310039467E-3"/>
                  <c:y val="-0.15024417805805901"/>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solidFill>
                <a:schemeClr val="bg1"/>
              </a:solid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Sheet1!$AS$64:$AV$64</c:f>
              <c:strCache>
                <c:ptCount val="4"/>
                <c:pt idx="0">
                  <c:v>ハイブリッド車</c:v>
                </c:pt>
                <c:pt idx="1">
                  <c:v>プラグインハイブリッド</c:v>
                </c:pt>
                <c:pt idx="2">
                  <c:v>電気自動車</c:v>
                </c:pt>
                <c:pt idx="3">
                  <c:v>水素自動車</c:v>
                </c:pt>
              </c:strCache>
            </c:strRef>
          </c:cat>
          <c:val>
            <c:numRef>
              <c:f>Sheet1!$AS$65:$AV$65</c:f>
              <c:numCache>
                <c:formatCode>General</c:formatCode>
                <c:ptCount val="4"/>
                <c:pt idx="0">
                  <c:v>1</c:v>
                </c:pt>
              </c:numCache>
            </c:numRef>
          </c:val>
          <c:extLst xmlns:c16r2="http://schemas.microsoft.com/office/drawing/2015/06/chart">
            <c:ext xmlns:c16="http://schemas.microsoft.com/office/drawing/2014/chart" uri="{C3380CC4-5D6E-409C-BE32-E72D297353CC}">
              <c16:uniqueId val="{00000008-FC91-4F8C-B77F-22237AB19DD4}"/>
            </c:ext>
          </c:extLst>
        </c:ser>
        <c:ser>
          <c:idx val="1"/>
          <c:order val="1"/>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A-FC91-4F8C-B77F-22237AB19DD4}"/>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C-FC91-4F8C-B77F-22237AB19DD4}"/>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E-FC91-4F8C-B77F-22237AB19DD4}"/>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0-FC91-4F8C-B77F-22237AB19DD4}"/>
              </c:ext>
            </c:extLst>
          </c:dPt>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Sheet1!$AS$64:$AV$64</c:f>
              <c:strCache>
                <c:ptCount val="4"/>
                <c:pt idx="0">
                  <c:v>ハイブリッド車</c:v>
                </c:pt>
                <c:pt idx="1">
                  <c:v>プラグインハイブリッド</c:v>
                </c:pt>
                <c:pt idx="2">
                  <c:v>電気自動車</c:v>
                </c:pt>
                <c:pt idx="3">
                  <c:v>水素自動車</c:v>
                </c:pt>
              </c:strCache>
            </c:strRef>
          </c:cat>
          <c:val>
            <c:numRef>
              <c:f>Sheet1!$AS$66:$AV$66</c:f>
              <c:numCache>
                <c:formatCode>General</c:formatCode>
                <c:ptCount val="4"/>
                <c:pt idx="1">
                  <c:v>1</c:v>
                </c:pt>
              </c:numCache>
            </c:numRef>
          </c:val>
          <c:extLst xmlns:c16r2="http://schemas.microsoft.com/office/drawing/2015/06/chart">
            <c:ext xmlns:c16="http://schemas.microsoft.com/office/drawing/2014/chart" uri="{C3380CC4-5D6E-409C-BE32-E72D297353CC}">
              <c16:uniqueId val="{00000011-FC91-4F8C-B77F-22237AB19DD4}"/>
            </c:ext>
          </c:extLst>
        </c:ser>
        <c:ser>
          <c:idx val="2"/>
          <c:order val="2"/>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3-FC91-4F8C-B77F-22237AB19DD4}"/>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5-FC91-4F8C-B77F-22237AB19DD4}"/>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7-FC91-4F8C-B77F-22237AB19DD4}"/>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9-FC91-4F8C-B77F-22237AB19DD4}"/>
              </c:ext>
            </c:extLst>
          </c:dPt>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Sheet1!$AS$64:$AV$64</c:f>
              <c:strCache>
                <c:ptCount val="4"/>
                <c:pt idx="0">
                  <c:v>ハイブリッド車</c:v>
                </c:pt>
                <c:pt idx="1">
                  <c:v>プラグインハイブリッド</c:v>
                </c:pt>
                <c:pt idx="2">
                  <c:v>電気自動車</c:v>
                </c:pt>
                <c:pt idx="3">
                  <c:v>水素自動車</c:v>
                </c:pt>
              </c:strCache>
            </c:strRef>
          </c:cat>
          <c:val>
            <c:numRef>
              <c:f>Sheet1!$AS$67:$AV$67</c:f>
              <c:numCache>
                <c:formatCode>General</c:formatCode>
                <c:ptCount val="4"/>
                <c:pt idx="0">
                  <c:v>1</c:v>
                </c:pt>
              </c:numCache>
            </c:numRef>
          </c:val>
          <c:extLst xmlns:c16r2="http://schemas.microsoft.com/office/drawing/2015/06/chart">
            <c:ext xmlns:c16="http://schemas.microsoft.com/office/drawing/2014/chart" uri="{C3380CC4-5D6E-409C-BE32-E72D297353CC}">
              <c16:uniqueId val="{0000001A-FC91-4F8C-B77F-22237AB19DD4}"/>
            </c:ext>
          </c:extLst>
        </c:ser>
        <c:ser>
          <c:idx val="3"/>
          <c:order val="3"/>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C-FC91-4F8C-B77F-22237AB19DD4}"/>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E-FC91-4F8C-B77F-22237AB19DD4}"/>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0-FC91-4F8C-B77F-22237AB19DD4}"/>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2-FC91-4F8C-B77F-22237AB19DD4}"/>
              </c:ext>
            </c:extLst>
          </c:dPt>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Sheet1!$AS$64:$AV$64</c:f>
              <c:strCache>
                <c:ptCount val="4"/>
                <c:pt idx="0">
                  <c:v>ハイブリッド車</c:v>
                </c:pt>
                <c:pt idx="1">
                  <c:v>プラグインハイブリッド</c:v>
                </c:pt>
                <c:pt idx="2">
                  <c:v>電気自動車</c:v>
                </c:pt>
                <c:pt idx="3">
                  <c:v>水素自動車</c:v>
                </c:pt>
              </c:strCache>
            </c:strRef>
          </c:cat>
          <c:val>
            <c:numRef>
              <c:f>Sheet1!$AS$68:$AV$68</c:f>
              <c:numCache>
                <c:formatCode>General</c:formatCode>
                <c:ptCount val="4"/>
              </c:numCache>
            </c:numRef>
          </c:val>
          <c:extLst xmlns:c16r2="http://schemas.microsoft.com/office/drawing/2015/06/chart">
            <c:ext xmlns:c16="http://schemas.microsoft.com/office/drawing/2014/chart" uri="{C3380CC4-5D6E-409C-BE32-E72D297353CC}">
              <c16:uniqueId val="{00000023-FC91-4F8C-B77F-22237AB19DD4}"/>
            </c:ext>
          </c:extLst>
        </c:ser>
        <c:ser>
          <c:idx val="4"/>
          <c:order val="4"/>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5-FC91-4F8C-B77F-22237AB19DD4}"/>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7-FC91-4F8C-B77F-22237AB19DD4}"/>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9-FC91-4F8C-B77F-22237AB19DD4}"/>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B-FC91-4F8C-B77F-22237AB19DD4}"/>
              </c:ext>
            </c:extLst>
          </c:dPt>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Sheet1!$AS$64:$AV$64</c:f>
              <c:strCache>
                <c:ptCount val="4"/>
                <c:pt idx="0">
                  <c:v>ハイブリッド車</c:v>
                </c:pt>
                <c:pt idx="1">
                  <c:v>プラグインハイブリッド</c:v>
                </c:pt>
                <c:pt idx="2">
                  <c:v>電気自動車</c:v>
                </c:pt>
                <c:pt idx="3">
                  <c:v>水素自動車</c:v>
                </c:pt>
              </c:strCache>
            </c:strRef>
          </c:cat>
          <c:val>
            <c:numRef>
              <c:f>Sheet1!$AS$69:$AV$69</c:f>
              <c:numCache>
                <c:formatCode>General</c:formatCode>
                <c:ptCount val="4"/>
              </c:numCache>
            </c:numRef>
          </c:val>
          <c:extLst xmlns:c16r2="http://schemas.microsoft.com/office/drawing/2015/06/chart">
            <c:ext xmlns:c16="http://schemas.microsoft.com/office/drawing/2014/chart" uri="{C3380CC4-5D6E-409C-BE32-E72D297353CC}">
              <c16:uniqueId val="{0000002C-FC91-4F8C-B77F-22237AB19DD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ja-JP"/>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sz="1600"/>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2EE0-4AAD-8F72-57EEBDFF3CEA}"/>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2EE0-4AAD-8F72-57EEBDFF3CEA}"/>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2EE0-4AAD-8F72-57EEBDFF3CEA}"/>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7-2EE0-4AAD-8F72-57EEBDFF3CEA}"/>
              </c:ext>
            </c:extLst>
          </c:dPt>
          <c:dLbls>
            <c:dLbl>
              <c:idx val="2"/>
              <c:layout>
                <c:manualLayout>
                  <c:x val="6.2380039173354782E-3"/>
                  <c:y val="-0.16593038830468579"/>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solidFill>
                <a:schemeClr val="bg1"/>
              </a:solid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Sheet1!$AX$64:$BA$64</c:f>
              <c:strCache>
                <c:ptCount val="4"/>
                <c:pt idx="0">
                  <c:v>ハイブリッド車</c:v>
                </c:pt>
                <c:pt idx="1">
                  <c:v>プラグインハイブリッド</c:v>
                </c:pt>
                <c:pt idx="2">
                  <c:v>電気自動車</c:v>
                </c:pt>
                <c:pt idx="3">
                  <c:v>水素自動車</c:v>
                </c:pt>
              </c:strCache>
            </c:strRef>
          </c:cat>
          <c:val>
            <c:numRef>
              <c:f>Sheet1!$AX$65:$BA$65</c:f>
              <c:numCache>
                <c:formatCode>General</c:formatCode>
                <c:ptCount val="4"/>
                <c:pt idx="2">
                  <c:v>1</c:v>
                </c:pt>
              </c:numCache>
            </c:numRef>
          </c:val>
          <c:extLst xmlns:c16r2="http://schemas.microsoft.com/office/drawing/2015/06/chart">
            <c:ext xmlns:c16="http://schemas.microsoft.com/office/drawing/2014/chart" uri="{C3380CC4-5D6E-409C-BE32-E72D297353CC}">
              <c16:uniqueId val="{00000008-2EE0-4AAD-8F72-57EEBDFF3CEA}"/>
            </c:ext>
          </c:extLst>
        </c:ser>
        <c:ser>
          <c:idx val="1"/>
          <c:order val="1"/>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A-2EE0-4AAD-8F72-57EEBDFF3CEA}"/>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C-2EE0-4AAD-8F72-57EEBDFF3CEA}"/>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E-2EE0-4AAD-8F72-57EEBDFF3CEA}"/>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0-2EE0-4AAD-8F72-57EEBDFF3CEA}"/>
              </c:ext>
            </c:extLst>
          </c:dPt>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Sheet1!$AX$64:$BA$64</c:f>
              <c:strCache>
                <c:ptCount val="4"/>
                <c:pt idx="0">
                  <c:v>ハイブリッド車</c:v>
                </c:pt>
                <c:pt idx="1">
                  <c:v>プラグインハイブリッド</c:v>
                </c:pt>
                <c:pt idx="2">
                  <c:v>電気自動車</c:v>
                </c:pt>
                <c:pt idx="3">
                  <c:v>水素自動車</c:v>
                </c:pt>
              </c:strCache>
            </c:strRef>
          </c:cat>
          <c:val>
            <c:numRef>
              <c:f>Sheet1!$AX$66:$BA$66</c:f>
              <c:numCache>
                <c:formatCode>General</c:formatCode>
                <c:ptCount val="4"/>
                <c:pt idx="2">
                  <c:v>1</c:v>
                </c:pt>
              </c:numCache>
            </c:numRef>
          </c:val>
          <c:extLst xmlns:c16r2="http://schemas.microsoft.com/office/drawing/2015/06/chart">
            <c:ext xmlns:c16="http://schemas.microsoft.com/office/drawing/2014/chart" uri="{C3380CC4-5D6E-409C-BE32-E72D297353CC}">
              <c16:uniqueId val="{00000011-2EE0-4AAD-8F72-57EEBDFF3CEA}"/>
            </c:ext>
          </c:extLst>
        </c:ser>
        <c:ser>
          <c:idx val="2"/>
          <c:order val="2"/>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3-2EE0-4AAD-8F72-57EEBDFF3CEA}"/>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5-2EE0-4AAD-8F72-57EEBDFF3CEA}"/>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7-2EE0-4AAD-8F72-57EEBDFF3CEA}"/>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9-2EE0-4AAD-8F72-57EEBDFF3CEA}"/>
              </c:ext>
            </c:extLst>
          </c:dPt>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Sheet1!$AX$64:$BA$64</c:f>
              <c:strCache>
                <c:ptCount val="4"/>
                <c:pt idx="0">
                  <c:v>ハイブリッド車</c:v>
                </c:pt>
                <c:pt idx="1">
                  <c:v>プラグインハイブリッド</c:v>
                </c:pt>
                <c:pt idx="2">
                  <c:v>電気自動車</c:v>
                </c:pt>
                <c:pt idx="3">
                  <c:v>水素自動車</c:v>
                </c:pt>
              </c:strCache>
            </c:strRef>
          </c:cat>
          <c:val>
            <c:numRef>
              <c:f>Sheet1!$AX$67:$BA$67</c:f>
              <c:numCache>
                <c:formatCode>General</c:formatCode>
                <c:ptCount val="4"/>
                <c:pt idx="1">
                  <c:v>1</c:v>
                </c:pt>
              </c:numCache>
            </c:numRef>
          </c:val>
          <c:extLst xmlns:c16r2="http://schemas.microsoft.com/office/drawing/2015/06/chart">
            <c:ext xmlns:c16="http://schemas.microsoft.com/office/drawing/2014/chart" uri="{C3380CC4-5D6E-409C-BE32-E72D297353CC}">
              <c16:uniqueId val="{0000001A-2EE0-4AAD-8F72-57EEBDFF3CEA}"/>
            </c:ext>
          </c:extLst>
        </c:ser>
        <c:ser>
          <c:idx val="3"/>
          <c:order val="3"/>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C-2EE0-4AAD-8F72-57EEBDFF3CEA}"/>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E-2EE0-4AAD-8F72-57EEBDFF3CEA}"/>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0-2EE0-4AAD-8F72-57EEBDFF3CEA}"/>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2-2EE0-4AAD-8F72-57EEBDFF3CEA}"/>
              </c:ext>
            </c:extLst>
          </c:dPt>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Sheet1!$AX$64:$BA$64</c:f>
              <c:strCache>
                <c:ptCount val="4"/>
                <c:pt idx="0">
                  <c:v>ハイブリッド車</c:v>
                </c:pt>
                <c:pt idx="1">
                  <c:v>プラグインハイブリッド</c:v>
                </c:pt>
                <c:pt idx="2">
                  <c:v>電気自動車</c:v>
                </c:pt>
                <c:pt idx="3">
                  <c:v>水素自動車</c:v>
                </c:pt>
              </c:strCache>
            </c:strRef>
          </c:cat>
          <c:val>
            <c:numRef>
              <c:f>Sheet1!$AX$68:$BA$68</c:f>
              <c:numCache>
                <c:formatCode>General</c:formatCode>
                <c:ptCount val="4"/>
              </c:numCache>
            </c:numRef>
          </c:val>
          <c:extLst xmlns:c16r2="http://schemas.microsoft.com/office/drawing/2015/06/chart">
            <c:ext xmlns:c16="http://schemas.microsoft.com/office/drawing/2014/chart" uri="{C3380CC4-5D6E-409C-BE32-E72D297353CC}">
              <c16:uniqueId val="{00000023-2EE0-4AAD-8F72-57EEBDFF3CEA}"/>
            </c:ext>
          </c:extLst>
        </c:ser>
        <c:ser>
          <c:idx val="4"/>
          <c:order val="4"/>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5-2EE0-4AAD-8F72-57EEBDFF3CEA}"/>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7-2EE0-4AAD-8F72-57EEBDFF3CEA}"/>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9-2EE0-4AAD-8F72-57EEBDFF3CEA}"/>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B-2EE0-4AAD-8F72-57EEBDFF3CEA}"/>
              </c:ext>
            </c:extLst>
          </c:dPt>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Sheet1!$AX$64:$BA$64</c:f>
              <c:strCache>
                <c:ptCount val="4"/>
                <c:pt idx="0">
                  <c:v>ハイブリッド車</c:v>
                </c:pt>
                <c:pt idx="1">
                  <c:v>プラグインハイブリッド</c:v>
                </c:pt>
                <c:pt idx="2">
                  <c:v>電気自動車</c:v>
                </c:pt>
                <c:pt idx="3">
                  <c:v>水素自動車</c:v>
                </c:pt>
              </c:strCache>
            </c:strRef>
          </c:cat>
          <c:val>
            <c:numRef>
              <c:f>Sheet1!$AX$69:$BA$69</c:f>
              <c:numCache>
                <c:formatCode>General</c:formatCode>
                <c:ptCount val="4"/>
              </c:numCache>
            </c:numRef>
          </c:val>
          <c:extLst xmlns:c16r2="http://schemas.microsoft.com/office/drawing/2015/06/chart">
            <c:ext xmlns:c16="http://schemas.microsoft.com/office/drawing/2014/chart" uri="{C3380CC4-5D6E-409C-BE32-E72D297353CC}">
              <c16:uniqueId val="{0000002C-2EE0-4AAD-8F72-57EEBDFF3CE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ja-JP"/>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sz="1600"/>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sng" strike="noStrike" kern="1200" baseline="0">
                <a:solidFill>
                  <a:schemeClr val="dk1">
                    <a:lumMod val="75000"/>
                    <a:lumOff val="25000"/>
                  </a:schemeClr>
                </a:solidFill>
                <a:latin typeface="+mn-lt"/>
                <a:ea typeface="+mn-ea"/>
                <a:cs typeface="+mn-cs"/>
              </a:defRPr>
            </a:pPr>
            <a:r>
              <a:rPr lang="en-US" sz="2000" u="sng" dirty="0"/>
              <a:t>2015</a:t>
            </a:r>
            <a:endParaRPr lang="ja-JP" sz="2000" u="sng" dirty="0"/>
          </a:p>
        </c:rich>
      </c:tx>
      <c:layout>
        <c:manualLayout>
          <c:xMode val="edge"/>
          <c:yMode val="edge"/>
          <c:x val="0.50235428286690109"/>
          <c:y val="3.4420710771662075E-2"/>
        </c:manualLayout>
      </c:layout>
      <c:overlay val="0"/>
      <c:spPr>
        <a:noFill/>
        <a:ln>
          <a:noFill/>
        </a:ln>
        <a:effectLst/>
      </c:spPr>
      <c:txPr>
        <a:bodyPr rot="0" spcFirstLastPara="1" vertOverflow="ellipsis" vert="horz" wrap="square" anchor="ctr" anchorCtr="1"/>
        <a:lstStyle/>
        <a:p>
          <a:pPr>
            <a:defRPr sz="2000" b="1" i="0" u="sng" strike="noStrike" kern="1200" baseline="0">
              <a:solidFill>
                <a:schemeClr val="dk1">
                  <a:lumMod val="75000"/>
                  <a:lumOff val="25000"/>
                </a:schemeClr>
              </a:solidFill>
              <a:latin typeface="+mn-lt"/>
              <a:ea typeface="+mn-ea"/>
              <a:cs typeface="+mn-cs"/>
            </a:defRPr>
          </a:pPr>
          <a:endParaRPr lang="ja-JP"/>
        </a:p>
      </c:txPr>
    </c:title>
    <c:autoTitleDeleted val="0"/>
    <c:plotArea>
      <c:layout>
        <c:manualLayout>
          <c:layoutTarget val="inner"/>
          <c:xMode val="edge"/>
          <c:yMode val="edge"/>
          <c:x val="0.19929863379914767"/>
          <c:y val="0.15837518476185034"/>
          <c:w val="0.74383495102887787"/>
          <c:h val="0.74932014784397494"/>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rgbClr val="7030A0"/>
              </a:solidFill>
              <a:ln>
                <a:noFill/>
              </a:ln>
              <a:effectLst>
                <a:outerShdw blurRad="254000" sx="102000" sy="102000" algn="ctr" rotWithShape="0">
                  <a:prstClr val="black">
                    <a:alpha val="20000"/>
                  </a:prstClr>
                </a:outerShdw>
              </a:effectLst>
            </c:spPr>
          </c:dPt>
          <c:dLbls>
            <c:dLbl>
              <c:idx val="0"/>
              <c:layout/>
              <c:tx>
                <c:rich>
                  <a:bodyPr/>
                  <a:lstStyle/>
                  <a:p>
                    <a:r>
                      <a:rPr lang="en-US" altLang="ja-JP" dirty="0"/>
                      <a:t>32.7%</a:t>
                    </a:r>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1"/>
              <c:layout/>
              <c:tx>
                <c:rich>
                  <a:bodyPr/>
                  <a:lstStyle/>
                  <a:p>
                    <a:r>
                      <a:rPr lang="en-US" altLang="ja-JP" dirty="0"/>
                      <a:t>17.1%</a:t>
                    </a:r>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3"/>
              <c:layout/>
              <c:tx>
                <c:rich>
                  <a:bodyPr/>
                  <a:lstStyle/>
                  <a:p>
                    <a:r>
                      <a:rPr lang="en-US" altLang="ja-JP" dirty="0"/>
                      <a:t>21.7%</a:t>
                    </a:r>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4"/>
              <c:layout/>
              <c:tx>
                <c:rich>
                  <a:bodyPr/>
                  <a:lstStyle/>
                  <a:p>
                    <a:r>
                      <a:rPr lang="en-US" altLang="ja-JP" dirty="0"/>
                      <a:t>4.7%</a:t>
                    </a:r>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5"/>
              <c:layout>
                <c:manualLayout>
                  <c:x val="1.3356496627033299E-2"/>
                  <c:y val="0.1518901168744041"/>
                </c:manualLayout>
              </c:layout>
              <c:tx>
                <c:rich>
                  <a:bodyPr/>
                  <a:lstStyle/>
                  <a:p>
                    <a:r>
                      <a:rPr lang="en-US" altLang="ja-JP" dirty="0"/>
                      <a:t>1.9%</a:t>
                    </a:r>
                  </a:p>
                </c:rich>
              </c:tx>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Sheet1!$W$59:$W$64</c:f>
              <c:strCache>
                <c:ptCount val="6"/>
                <c:pt idx="0">
                  <c:v>中国</c:v>
                </c:pt>
                <c:pt idx="1">
                  <c:v>ドイツ</c:v>
                </c:pt>
                <c:pt idx="2">
                  <c:v>アメリカ</c:v>
                </c:pt>
                <c:pt idx="3">
                  <c:v>日本　</c:v>
                </c:pt>
                <c:pt idx="4">
                  <c:v>フランス</c:v>
                </c:pt>
                <c:pt idx="5">
                  <c:v>韓国</c:v>
                </c:pt>
              </c:strCache>
            </c:strRef>
          </c:cat>
          <c:val>
            <c:numRef>
              <c:f>Sheet1!$X$59:$X$64</c:f>
              <c:numCache>
                <c:formatCode>#,##0_);[Red]\(#,##0\)</c:formatCode>
                <c:ptCount val="6"/>
                <c:pt idx="0">
                  <c:v>131414</c:v>
                </c:pt>
                <c:pt idx="1">
                  <c:v>68683</c:v>
                </c:pt>
                <c:pt idx="2">
                  <c:v>88435</c:v>
                </c:pt>
                <c:pt idx="3">
                  <c:v>87129</c:v>
                </c:pt>
                <c:pt idx="4">
                  <c:v>18846</c:v>
                </c:pt>
                <c:pt idx="5">
                  <c:v>7510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6089449541284403"/>
          <c:y val="2.8162392783331412E-2"/>
        </c:manualLayout>
      </c:layout>
      <c:overlay val="0"/>
      <c:spPr>
        <a:noFill/>
        <a:ln>
          <a:noFill/>
        </a:ln>
        <a:effectLst/>
      </c:spPr>
      <c:txPr>
        <a:bodyPr rot="0" spcFirstLastPara="1" vertOverflow="ellipsis" vert="horz" wrap="square" anchor="ctr" anchorCtr="1"/>
        <a:lstStyle/>
        <a:p>
          <a:pPr>
            <a:defRPr sz="2000" b="1" i="0" u="sng" strike="noStrike" kern="1200" baseline="0">
              <a:solidFill>
                <a:schemeClr val="dk1">
                  <a:lumMod val="75000"/>
                  <a:lumOff val="25000"/>
                </a:schemeClr>
              </a:solidFill>
              <a:latin typeface="+mn-lt"/>
              <a:ea typeface="+mn-ea"/>
              <a:cs typeface="+mn-cs"/>
            </a:defRPr>
          </a:pPr>
          <a:endParaRPr lang="ja-JP"/>
        </a:p>
      </c:txPr>
    </c:title>
    <c:autoTitleDeleted val="0"/>
    <c:plotArea>
      <c:layout>
        <c:manualLayout>
          <c:layoutTarget val="inner"/>
          <c:xMode val="edge"/>
          <c:yMode val="edge"/>
          <c:x val="0.36541151966095975"/>
          <c:y val="0.16034700601487609"/>
          <c:w val="0.59651789512549458"/>
          <c:h val="0.73245258714572792"/>
        </c:manualLayout>
      </c:layout>
      <c:pieChart>
        <c:varyColors val="1"/>
        <c:ser>
          <c:idx val="0"/>
          <c:order val="0"/>
          <c:tx>
            <c:strRef>
              <c:f>Sheet1!$Y$41</c:f>
              <c:strCache>
                <c:ptCount val="1"/>
                <c:pt idx="0">
                  <c:v>2014</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rgbClr val="7030A0"/>
              </a:solidFill>
              <a:ln>
                <a:noFill/>
              </a:ln>
              <a:effectLst>
                <a:outerShdw blurRad="254000" sx="102000" sy="102000" algn="ctr" rotWithShape="0">
                  <a:prstClr val="black">
                    <a:alpha val="20000"/>
                  </a:prstClr>
                </a:outerShdw>
              </a:effectLst>
            </c:spPr>
          </c:dPt>
          <c:dLbls>
            <c:dLbl>
              <c:idx val="0"/>
              <c:layout>
                <c:manualLayout>
                  <c:x val="-0.12516614895615122"/>
                  <c:y val="0.19966569786064364"/>
                </c:manualLayout>
              </c:layout>
              <c:tx>
                <c:rich>
                  <a:bodyPr/>
                  <a:lstStyle/>
                  <a:p>
                    <a:r>
                      <a:rPr lang="en-US" altLang="ja-JP" dirty="0"/>
                      <a:t>17.1%</a:t>
                    </a:r>
                  </a:p>
                </c:rich>
              </c:tx>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tx>
                <c:rich>
                  <a:bodyPr/>
                  <a:lstStyle/>
                  <a:p>
                    <a:r>
                      <a:rPr lang="en-US" altLang="ja-JP" dirty="0"/>
                      <a:t>9.6%</a:t>
                    </a:r>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2"/>
              <c:layout/>
              <c:tx>
                <c:rich>
                  <a:bodyPr/>
                  <a:lstStyle/>
                  <a:p>
                    <a:r>
                      <a:rPr lang="en-US" altLang="ja-JP" dirty="0"/>
                      <a:t>25.7%</a:t>
                    </a:r>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3"/>
              <c:layout/>
              <c:tx>
                <c:rich>
                  <a:bodyPr/>
                  <a:lstStyle/>
                  <a:p>
                    <a:r>
                      <a:rPr lang="en-US" altLang="ja-JP" dirty="0"/>
                      <a:t>40.5%</a:t>
                    </a:r>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6.8676908505702836E-2"/>
                  <c:y val="0.22889520633202945"/>
                </c:manualLayout>
              </c:layout>
              <c:tx>
                <c:rich>
                  <a:bodyPr/>
                  <a:lstStyle/>
                  <a:p>
                    <a:r>
                      <a:rPr lang="en-US" altLang="ja-JP" dirty="0"/>
                      <a:t>5.4%</a:t>
                    </a:r>
                  </a:p>
                </c:rich>
              </c:tx>
              <c:dLblPos val="bestFit"/>
              <c:showLegendKey val="0"/>
              <c:showVal val="0"/>
              <c:showCatName val="0"/>
              <c:showSerName val="0"/>
              <c:showPercent val="1"/>
              <c:showBubbleSize val="0"/>
              <c:extLst>
                <c:ext xmlns:c15="http://schemas.microsoft.com/office/drawing/2012/chart" uri="{CE6537A1-D6FC-4f65-9D91-7224C49458BB}">
                  <c15:layout/>
                </c:ext>
              </c:extLst>
            </c:dLbl>
            <c:dLbl>
              <c:idx val="5"/>
              <c:layout>
                <c:manualLayout>
                  <c:x val="1.1471784776902888E-2"/>
                  <c:y val="0.13217082239720029"/>
                </c:manualLayout>
              </c:layout>
              <c:tx>
                <c:rich>
                  <a:bodyPr/>
                  <a:lstStyle/>
                  <a:p>
                    <a:r>
                      <a:rPr lang="en-US" altLang="ja-JP" dirty="0"/>
                      <a:t>1.8%</a:t>
                    </a:r>
                  </a:p>
                </c:rich>
              </c:tx>
              <c:dLblPos val="bestFit"/>
              <c:showLegendKey val="0"/>
              <c:showVal val="0"/>
              <c:showCatName val="0"/>
              <c:showSerName val="0"/>
              <c:showPercent val="1"/>
              <c:showBubbleSize val="0"/>
              <c:extLst>
                <c:ext xmlns:c15="http://schemas.microsoft.com/office/drawing/2012/chart" uri="{CE6537A1-D6FC-4f65-9D91-7224C49458BB}">
                  <c15:layout/>
                </c:ext>
              </c:extLst>
            </c:dLbl>
            <c:dLbl>
              <c:idx val="6"/>
              <c:delete val="1"/>
              <c:extLst>
                <c:ext xmlns:c15="http://schemas.microsoft.com/office/drawing/2012/chart" uri="{CE6537A1-D6FC-4f65-9D91-7224C49458BB}"/>
              </c:extLst>
            </c:dLbl>
            <c:numFmt formatCode="General"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Sheet1!$X$42:$X$48</c:f>
              <c:strCache>
                <c:ptCount val="7"/>
                <c:pt idx="0">
                  <c:v>中国</c:v>
                </c:pt>
                <c:pt idx="1">
                  <c:v>ドイツ</c:v>
                </c:pt>
                <c:pt idx="2">
                  <c:v>アメリカ</c:v>
                </c:pt>
                <c:pt idx="3">
                  <c:v>日本　</c:v>
                </c:pt>
                <c:pt idx="4">
                  <c:v>フランス</c:v>
                </c:pt>
                <c:pt idx="5">
                  <c:v>スウェーデン</c:v>
                </c:pt>
                <c:pt idx="6">
                  <c:v>韓国</c:v>
                </c:pt>
              </c:strCache>
            </c:strRef>
          </c:cat>
          <c:val>
            <c:numRef>
              <c:f>Sheet1!$Y$42:$Y$48</c:f>
              <c:numCache>
                <c:formatCode>#,##0_);[Red]\(#,##0\)</c:formatCode>
                <c:ptCount val="7"/>
                <c:pt idx="0">
                  <c:v>48821</c:v>
                </c:pt>
                <c:pt idx="1">
                  <c:v>27324</c:v>
                </c:pt>
                <c:pt idx="2">
                  <c:v>73340</c:v>
                </c:pt>
                <c:pt idx="3">
                  <c:v>115670</c:v>
                </c:pt>
                <c:pt idx="4">
                  <c:v>15580</c:v>
                </c:pt>
                <c:pt idx="5">
                  <c:v>5149</c:v>
                </c:pt>
                <c:pt idx="6">
                  <c:v>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1.9667581689903443E-2"/>
          <c:y val="0.13490476035602392"/>
          <c:w val="0.28637217366177847"/>
          <c:h val="0.7571731560901235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ja-JP"/>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219"/>
        <c:overlap val="-27"/>
        <c:axId val="294140160"/>
        <c:axId val="294144080"/>
      </c:barChart>
      <c:catAx>
        <c:axId val="29414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94144080"/>
        <c:crosses val="autoZero"/>
        <c:auto val="1"/>
        <c:lblAlgn val="ctr"/>
        <c:lblOffset val="100"/>
        <c:noMultiLvlLbl val="0"/>
      </c:catAx>
      <c:valAx>
        <c:axId val="2941440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9414016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920" b="1" i="0" u="none" strike="noStrike" kern="1200" baseline="0">
              <a:solidFill>
                <a:schemeClr val="dk1">
                  <a:lumMod val="65000"/>
                  <a:lumOff val="35000"/>
                </a:schemeClr>
              </a:solidFill>
              <a:latin typeface="+mn-lt"/>
              <a:ea typeface="+mn-ea"/>
              <a:cs typeface="+mn-cs"/>
            </a:defRPr>
          </a:pPr>
          <a:endParaRPr lang="ja-JP"/>
        </a:p>
      </c:txPr>
    </c:title>
    <c:autoTitleDeleted val="0"/>
    <c:plotArea>
      <c:layout/>
      <c:pieChart>
        <c:varyColors val="1"/>
        <c:ser>
          <c:idx val="0"/>
          <c:order val="0"/>
          <c:tx>
            <c:strRef>
              <c:f>Sheet1!$B$64</c:f>
              <c:strCache>
                <c:ptCount val="1"/>
                <c:pt idx="0">
                  <c:v>年齢</c:v>
                </c:pt>
              </c:strCache>
            </c:strRef>
          </c:tx>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9B0C-4BE4-960C-C6DB059DFFAF}"/>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9B0C-4BE4-960C-C6DB059DFFAF}"/>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9B0C-4BE4-960C-C6DB059DFFAF}"/>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7-9B0C-4BE4-960C-C6DB059DFFAF}"/>
              </c:ext>
            </c:extLst>
          </c:dPt>
          <c:dPt>
            <c:idx val="4"/>
            <c:bubble3D val="0"/>
            <c:spPr>
              <a:solidFill>
                <a:schemeClr val="accent5"/>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9-9B0C-4BE4-960C-C6DB059DFFAF}"/>
              </c:ext>
            </c:extLst>
          </c:dPt>
          <c:dLbls>
            <c:dLbl>
              <c:idx val="2"/>
              <c:layout>
                <c:manualLayout>
                  <c:x val="0.11200588713814183"/>
                  <c:y val="0.20043704311471558"/>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3.1361215327884627E-2"/>
                  <c:y val="8.0831536371470156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2.5354654633422798E-2"/>
                  <c:y val="0.19428298129373006"/>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solidFill>
                <a:schemeClr val="bg1"/>
              </a:solid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Sheet1!$A$65:$A$69</c:f>
              <c:strCache>
                <c:ptCount val="5"/>
                <c:pt idx="0">
                  <c:v>20代</c:v>
                </c:pt>
                <c:pt idx="1">
                  <c:v>30代</c:v>
                </c:pt>
                <c:pt idx="2">
                  <c:v>40代</c:v>
                </c:pt>
                <c:pt idx="3">
                  <c:v>50代</c:v>
                </c:pt>
                <c:pt idx="4">
                  <c:v>60代</c:v>
                </c:pt>
              </c:strCache>
            </c:strRef>
          </c:cat>
          <c:val>
            <c:numRef>
              <c:f>Sheet1!$B$65:$B$69</c:f>
              <c:numCache>
                <c:formatCode>General</c:formatCode>
                <c:ptCount val="5"/>
                <c:pt idx="0">
                  <c:v>18</c:v>
                </c:pt>
                <c:pt idx="1">
                  <c:v>25</c:v>
                </c:pt>
                <c:pt idx="2">
                  <c:v>4</c:v>
                </c:pt>
                <c:pt idx="3">
                  <c:v>2</c:v>
                </c:pt>
                <c:pt idx="4">
                  <c:v>1</c:v>
                </c:pt>
              </c:numCache>
            </c:numRef>
          </c:val>
          <c:extLst xmlns:c16r2="http://schemas.microsoft.com/office/drawing/2015/06/chart">
            <c:ext xmlns:c16="http://schemas.microsoft.com/office/drawing/2014/chart" uri="{C3380CC4-5D6E-409C-BE32-E72D297353CC}">
              <c16:uniqueId val="{0000000A-9B0C-4BE4-960C-C6DB059DFFAF}"/>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endParaRPr lang="ja-JP"/>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sz="1600" b="1"/>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920" b="1" i="0" u="none" strike="noStrike" kern="1200" baseline="0">
              <a:solidFill>
                <a:schemeClr val="dk1">
                  <a:lumMod val="65000"/>
                  <a:lumOff val="35000"/>
                </a:schemeClr>
              </a:solidFill>
              <a:latin typeface="+mn-lt"/>
              <a:ea typeface="+mn-ea"/>
              <a:cs typeface="+mn-cs"/>
            </a:defRPr>
          </a:pPr>
          <a:endParaRPr lang="ja-JP"/>
        </a:p>
      </c:txPr>
    </c:title>
    <c:autoTitleDeleted val="0"/>
    <c:plotArea>
      <c:layout/>
      <c:pieChart>
        <c:varyColors val="1"/>
        <c:ser>
          <c:idx val="0"/>
          <c:order val="0"/>
          <c:tx>
            <c:strRef>
              <c:f>Sheet1!$C$64</c:f>
              <c:strCache>
                <c:ptCount val="1"/>
                <c:pt idx="0">
                  <c:v>車の所有人数</c:v>
                </c:pt>
              </c:strCache>
            </c:strRef>
          </c:tx>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FA9F-430F-9EAF-D90795258DD0}"/>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FA9F-430F-9EAF-D90795258DD0}"/>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FA9F-430F-9EAF-D90795258DD0}"/>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7-FA9F-430F-9EAF-D90795258DD0}"/>
              </c:ext>
            </c:extLst>
          </c:dPt>
          <c:dPt>
            <c:idx val="4"/>
            <c:bubble3D val="0"/>
            <c:spPr>
              <a:solidFill>
                <a:schemeClr val="accent5"/>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9-FA9F-430F-9EAF-D90795258DD0}"/>
              </c:ext>
            </c:extLst>
          </c:dPt>
          <c:dLbls>
            <c:dLbl>
              <c:idx val="4"/>
              <c:layout>
                <c:manualLayout>
                  <c:x val="2.4470800524934382E-2"/>
                  <c:y val="0.20839390778390279"/>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solidFill>
                <a:schemeClr val="bg1"/>
              </a:solid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Sheet1!$A$65:$A$69</c:f>
              <c:strCache>
                <c:ptCount val="5"/>
                <c:pt idx="0">
                  <c:v>20代</c:v>
                </c:pt>
                <c:pt idx="1">
                  <c:v>30代</c:v>
                </c:pt>
                <c:pt idx="2">
                  <c:v>40代</c:v>
                </c:pt>
                <c:pt idx="3">
                  <c:v>50代</c:v>
                </c:pt>
                <c:pt idx="4">
                  <c:v>60代</c:v>
                </c:pt>
              </c:strCache>
            </c:strRef>
          </c:cat>
          <c:val>
            <c:numRef>
              <c:f>Sheet1!$C$65:$C$69</c:f>
              <c:numCache>
                <c:formatCode>General</c:formatCode>
                <c:ptCount val="5"/>
                <c:pt idx="0">
                  <c:v>9</c:v>
                </c:pt>
                <c:pt idx="1">
                  <c:v>20</c:v>
                </c:pt>
                <c:pt idx="2">
                  <c:v>3</c:v>
                </c:pt>
                <c:pt idx="3">
                  <c:v>1</c:v>
                </c:pt>
                <c:pt idx="4">
                  <c:v>1</c:v>
                </c:pt>
              </c:numCache>
            </c:numRef>
          </c:val>
          <c:extLst xmlns:c16r2="http://schemas.microsoft.com/office/drawing/2015/06/chart">
            <c:ext xmlns:c16="http://schemas.microsoft.com/office/drawing/2014/chart" uri="{C3380CC4-5D6E-409C-BE32-E72D297353CC}">
              <c16:uniqueId val="{0000000A-FA9F-430F-9EAF-D90795258DD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endParaRPr lang="ja-JP"/>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sz="1600" b="1"/>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dk1">
                    <a:lumMod val="65000"/>
                    <a:lumOff val="35000"/>
                  </a:schemeClr>
                </a:solidFill>
                <a:latin typeface="+mn-lt"/>
                <a:ea typeface="+mn-ea"/>
                <a:cs typeface="+mn-cs"/>
              </a:defRPr>
            </a:pPr>
            <a:r>
              <a:rPr lang="ja-JP"/>
              <a:t>車に求めるもの</a:t>
            </a:r>
          </a:p>
        </c:rich>
      </c:tx>
      <c:layout/>
      <c:overlay val="0"/>
      <c:spPr>
        <a:noFill/>
        <a:ln>
          <a:noFill/>
        </a:ln>
        <a:effectLst/>
      </c:spPr>
      <c:txPr>
        <a:bodyPr rot="0" spcFirstLastPara="1" vertOverflow="ellipsis" vert="horz" wrap="square" anchor="ctr" anchorCtr="1"/>
        <a:lstStyle/>
        <a:p>
          <a:pPr>
            <a:defRPr sz="1920" b="1" i="0" u="none" strike="noStrike" kern="1200" baseline="0">
              <a:solidFill>
                <a:schemeClr val="dk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8398-4ED0-A112-D3E4E5771F51}"/>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8398-4ED0-A112-D3E4E5771F51}"/>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8398-4ED0-A112-D3E4E5771F51}"/>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7-8398-4ED0-A112-D3E4E5771F51}"/>
              </c:ext>
            </c:extLst>
          </c:dPt>
          <c:dPt>
            <c:idx val="4"/>
            <c:bubble3D val="0"/>
            <c:spPr>
              <a:solidFill>
                <a:schemeClr val="accent5"/>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9-8398-4ED0-A112-D3E4E5771F51}"/>
              </c:ext>
            </c:extLst>
          </c:dPt>
          <c:dPt>
            <c:idx val="5"/>
            <c:bubble3D val="0"/>
            <c:spPr>
              <a:solidFill>
                <a:schemeClr val="accent6"/>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B-8398-4ED0-A112-D3E4E5771F51}"/>
              </c:ext>
            </c:extLst>
          </c:dPt>
          <c:dLbls>
            <c:dLbl>
              <c:idx val="0"/>
              <c:spPr>
                <a:solidFill>
                  <a:schemeClr val="bg1"/>
                </a:solidFill>
                <a:ln>
                  <a:noFill/>
                </a:ln>
                <a:effectLst/>
              </c:spPr>
              <c:txPr>
                <a:bodyPr rot="0" spcFirstLastPara="1" vertOverflow="ellipsis" vert="horz" wrap="square" anchor="ctr" anchorCtr="1"/>
                <a:lstStyle/>
                <a:p>
                  <a:pPr>
                    <a:defRPr sz="2400" b="1" i="0" u="none" strike="noStrike" kern="1200" baseline="0">
                      <a:solidFill>
                        <a:srgbClr val="FF0000"/>
                      </a:solidFill>
                      <a:latin typeface="+mn-lt"/>
                      <a:ea typeface="+mn-ea"/>
                      <a:cs typeface="+mn-cs"/>
                    </a:defRPr>
                  </a:pPr>
                  <a:endParaRPr lang="ja-JP"/>
                </a:p>
              </c:txPr>
              <c:dLblPos val="inEnd"/>
              <c:showLegendKey val="0"/>
              <c:showVal val="0"/>
              <c:showCatName val="0"/>
              <c:showSerName val="0"/>
              <c:showPercent val="1"/>
              <c:showBubbleSize val="0"/>
            </c:dLbl>
            <c:spPr>
              <a:solidFill>
                <a:schemeClr val="bg1"/>
              </a:solid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Sheet1!$E$64:$J$64</c:f>
              <c:strCache>
                <c:ptCount val="6"/>
                <c:pt idx="0">
                  <c:v>燃費</c:v>
                </c:pt>
                <c:pt idx="1">
                  <c:v>かっこよさ</c:v>
                </c:pt>
                <c:pt idx="2">
                  <c:v>速さ</c:v>
                </c:pt>
                <c:pt idx="3">
                  <c:v>環境にいいこと</c:v>
                </c:pt>
                <c:pt idx="4">
                  <c:v>値段</c:v>
                </c:pt>
                <c:pt idx="5">
                  <c:v>安全性</c:v>
                </c:pt>
              </c:strCache>
            </c:strRef>
          </c:cat>
          <c:val>
            <c:numRef>
              <c:f>Sheet1!$E$65:$J$65</c:f>
              <c:numCache>
                <c:formatCode>General</c:formatCode>
                <c:ptCount val="6"/>
                <c:pt idx="0">
                  <c:v>7</c:v>
                </c:pt>
                <c:pt idx="1">
                  <c:v>2</c:v>
                </c:pt>
                <c:pt idx="2">
                  <c:v>1</c:v>
                </c:pt>
                <c:pt idx="3">
                  <c:v>1</c:v>
                </c:pt>
                <c:pt idx="4">
                  <c:v>1</c:v>
                </c:pt>
                <c:pt idx="5">
                  <c:v>3</c:v>
                </c:pt>
              </c:numCache>
            </c:numRef>
          </c:val>
          <c:extLst xmlns:c16r2="http://schemas.microsoft.com/office/drawing/2015/06/chart">
            <c:ext xmlns:c16="http://schemas.microsoft.com/office/drawing/2014/chart" uri="{C3380CC4-5D6E-409C-BE32-E72D297353CC}">
              <c16:uniqueId val="{0000000C-8398-4ED0-A112-D3E4E5771F51}"/>
            </c:ext>
          </c:extLst>
        </c:ser>
        <c:ser>
          <c:idx val="1"/>
          <c:order val="1"/>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E-8398-4ED0-A112-D3E4E5771F51}"/>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0-8398-4ED0-A112-D3E4E5771F51}"/>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2-8398-4ED0-A112-D3E4E5771F51}"/>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4-8398-4ED0-A112-D3E4E5771F51}"/>
              </c:ext>
            </c:extLst>
          </c:dPt>
          <c:dPt>
            <c:idx val="4"/>
            <c:bubble3D val="0"/>
            <c:spPr>
              <a:solidFill>
                <a:schemeClr val="accent5"/>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6-8398-4ED0-A112-D3E4E5771F51}"/>
              </c:ext>
            </c:extLst>
          </c:dPt>
          <c:dPt>
            <c:idx val="5"/>
            <c:bubble3D val="0"/>
            <c:spPr>
              <a:solidFill>
                <a:schemeClr val="accent6"/>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8-8398-4ED0-A112-D3E4E5771F51}"/>
              </c:ext>
            </c:extLst>
          </c:dPt>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Sheet1!$E$64:$J$64</c:f>
              <c:strCache>
                <c:ptCount val="6"/>
                <c:pt idx="0">
                  <c:v>燃費</c:v>
                </c:pt>
                <c:pt idx="1">
                  <c:v>かっこよさ</c:v>
                </c:pt>
                <c:pt idx="2">
                  <c:v>速さ</c:v>
                </c:pt>
                <c:pt idx="3">
                  <c:v>環境にいいこと</c:v>
                </c:pt>
                <c:pt idx="4">
                  <c:v>値段</c:v>
                </c:pt>
                <c:pt idx="5">
                  <c:v>安全性</c:v>
                </c:pt>
              </c:strCache>
            </c:strRef>
          </c:cat>
          <c:val>
            <c:numRef>
              <c:f>Sheet1!$E$66:$J$66</c:f>
              <c:numCache>
                <c:formatCode>General</c:formatCode>
                <c:ptCount val="6"/>
                <c:pt idx="0">
                  <c:v>6</c:v>
                </c:pt>
                <c:pt idx="1">
                  <c:v>3</c:v>
                </c:pt>
                <c:pt idx="2">
                  <c:v>2</c:v>
                </c:pt>
                <c:pt idx="3">
                  <c:v>2</c:v>
                </c:pt>
                <c:pt idx="4">
                  <c:v>2</c:v>
                </c:pt>
                <c:pt idx="5">
                  <c:v>9</c:v>
                </c:pt>
              </c:numCache>
            </c:numRef>
          </c:val>
          <c:extLst xmlns:c16r2="http://schemas.microsoft.com/office/drawing/2015/06/chart">
            <c:ext xmlns:c16="http://schemas.microsoft.com/office/drawing/2014/chart" uri="{C3380CC4-5D6E-409C-BE32-E72D297353CC}">
              <c16:uniqueId val="{00000019-8398-4ED0-A112-D3E4E5771F51}"/>
            </c:ext>
          </c:extLst>
        </c:ser>
        <c:ser>
          <c:idx val="2"/>
          <c:order val="2"/>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B-8398-4ED0-A112-D3E4E5771F51}"/>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D-8398-4ED0-A112-D3E4E5771F51}"/>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F-8398-4ED0-A112-D3E4E5771F51}"/>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1-8398-4ED0-A112-D3E4E5771F51}"/>
              </c:ext>
            </c:extLst>
          </c:dPt>
          <c:dPt>
            <c:idx val="4"/>
            <c:bubble3D val="0"/>
            <c:spPr>
              <a:solidFill>
                <a:schemeClr val="accent5"/>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3-8398-4ED0-A112-D3E4E5771F51}"/>
              </c:ext>
            </c:extLst>
          </c:dPt>
          <c:dPt>
            <c:idx val="5"/>
            <c:bubble3D val="0"/>
            <c:spPr>
              <a:solidFill>
                <a:schemeClr val="accent6"/>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5-8398-4ED0-A112-D3E4E5771F51}"/>
              </c:ext>
            </c:extLst>
          </c:dPt>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Sheet1!$E$64:$J$64</c:f>
              <c:strCache>
                <c:ptCount val="6"/>
                <c:pt idx="0">
                  <c:v>燃費</c:v>
                </c:pt>
                <c:pt idx="1">
                  <c:v>かっこよさ</c:v>
                </c:pt>
                <c:pt idx="2">
                  <c:v>速さ</c:v>
                </c:pt>
                <c:pt idx="3">
                  <c:v>環境にいいこと</c:v>
                </c:pt>
                <c:pt idx="4">
                  <c:v>値段</c:v>
                </c:pt>
                <c:pt idx="5">
                  <c:v>安全性</c:v>
                </c:pt>
              </c:strCache>
            </c:strRef>
          </c:cat>
          <c:val>
            <c:numRef>
              <c:f>Sheet1!$E$67:$J$67</c:f>
              <c:numCache>
                <c:formatCode>General</c:formatCode>
                <c:ptCount val="6"/>
                <c:pt idx="0">
                  <c:v>1</c:v>
                </c:pt>
                <c:pt idx="1">
                  <c:v>1</c:v>
                </c:pt>
                <c:pt idx="4">
                  <c:v>1</c:v>
                </c:pt>
                <c:pt idx="5">
                  <c:v>1</c:v>
                </c:pt>
              </c:numCache>
            </c:numRef>
          </c:val>
          <c:extLst xmlns:c16r2="http://schemas.microsoft.com/office/drawing/2015/06/chart">
            <c:ext xmlns:c16="http://schemas.microsoft.com/office/drawing/2014/chart" uri="{C3380CC4-5D6E-409C-BE32-E72D297353CC}">
              <c16:uniqueId val="{00000026-8398-4ED0-A112-D3E4E5771F51}"/>
            </c:ext>
          </c:extLst>
        </c:ser>
        <c:ser>
          <c:idx val="3"/>
          <c:order val="3"/>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8-8398-4ED0-A112-D3E4E5771F51}"/>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A-8398-4ED0-A112-D3E4E5771F51}"/>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C-8398-4ED0-A112-D3E4E5771F51}"/>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E-8398-4ED0-A112-D3E4E5771F51}"/>
              </c:ext>
            </c:extLst>
          </c:dPt>
          <c:dPt>
            <c:idx val="4"/>
            <c:bubble3D val="0"/>
            <c:spPr>
              <a:solidFill>
                <a:schemeClr val="accent5"/>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30-8398-4ED0-A112-D3E4E5771F51}"/>
              </c:ext>
            </c:extLst>
          </c:dPt>
          <c:dPt>
            <c:idx val="5"/>
            <c:bubble3D val="0"/>
            <c:spPr>
              <a:solidFill>
                <a:schemeClr val="accent6"/>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32-8398-4ED0-A112-D3E4E5771F51}"/>
              </c:ext>
            </c:extLst>
          </c:dPt>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Sheet1!$E$64:$J$64</c:f>
              <c:strCache>
                <c:ptCount val="6"/>
                <c:pt idx="0">
                  <c:v>燃費</c:v>
                </c:pt>
                <c:pt idx="1">
                  <c:v>かっこよさ</c:v>
                </c:pt>
                <c:pt idx="2">
                  <c:v>速さ</c:v>
                </c:pt>
                <c:pt idx="3">
                  <c:v>環境にいいこと</c:v>
                </c:pt>
                <c:pt idx="4">
                  <c:v>値段</c:v>
                </c:pt>
                <c:pt idx="5">
                  <c:v>安全性</c:v>
                </c:pt>
              </c:strCache>
            </c:strRef>
          </c:cat>
          <c:val>
            <c:numRef>
              <c:f>Sheet1!$E$68:$J$68</c:f>
              <c:numCache>
                <c:formatCode>General</c:formatCode>
                <c:ptCount val="6"/>
                <c:pt idx="0">
                  <c:v>1</c:v>
                </c:pt>
                <c:pt idx="5">
                  <c:v>1</c:v>
                </c:pt>
              </c:numCache>
            </c:numRef>
          </c:val>
          <c:extLst xmlns:c16r2="http://schemas.microsoft.com/office/drawing/2015/06/chart">
            <c:ext xmlns:c16="http://schemas.microsoft.com/office/drawing/2014/chart" uri="{C3380CC4-5D6E-409C-BE32-E72D297353CC}">
              <c16:uniqueId val="{00000033-8398-4ED0-A112-D3E4E5771F51}"/>
            </c:ext>
          </c:extLst>
        </c:ser>
        <c:ser>
          <c:idx val="4"/>
          <c:order val="4"/>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35-8398-4ED0-A112-D3E4E5771F51}"/>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37-8398-4ED0-A112-D3E4E5771F51}"/>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39-8398-4ED0-A112-D3E4E5771F51}"/>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3B-8398-4ED0-A112-D3E4E5771F51}"/>
              </c:ext>
            </c:extLst>
          </c:dPt>
          <c:dPt>
            <c:idx val="4"/>
            <c:bubble3D val="0"/>
            <c:spPr>
              <a:solidFill>
                <a:schemeClr val="accent5"/>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3D-8398-4ED0-A112-D3E4E5771F51}"/>
              </c:ext>
            </c:extLst>
          </c:dPt>
          <c:dPt>
            <c:idx val="5"/>
            <c:bubble3D val="0"/>
            <c:spPr>
              <a:solidFill>
                <a:schemeClr val="accent6"/>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3F-8398-4ED0-A112-D3E4E5771F51}"/>
              </c:ext>
            </c:extLst>
          </c:dPt>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Sheet1!$E$64:$J$64</c:f>
              <c:strCache>
                <c:ptCount val="6"/>
                <c:pt idx="0">
                  <c:v>燃費</c:v>
                </c:pt>
                <c:pt idx="1">
                  <c:v>かっこよさ</c:v>
                </c:pt>
                <c:pt idx="2">
                  <c:v>速さ</c:v>
                </c:pt>
                <c:pt idx="3">
                  <c:v>環境にいいこと</c:v>
                </c:pt>
                <c:pt idx="4">
                  <c:v>値段</c:v>
                </c:pt>
                <c:pt idx="5">
                  <c:v>安全性</c:v>
                </c:pt>
              </c:strCache>
            </c:strRef>
          </c:cat>
          <c:val>
            <c:numRef>
              <c:f>Sheet1!$E$69:$J$69</c:f>
              <c:numCache>
                <c:formatCode>General</c:formatCode>
                <c:ptCount val="6"/>
                <c:pt idx="0">
                  <c:v>1</c:v>
                </c:pt>
              </c:numCache>
            </c:numRef>
          </c:val>
          <c:extLst xmlns:c16r2="http://schemas.microsoft.com/office/drawing/2015/06/chart">
            <c:ext xmlns:c16="http://schemas.microsoft.com/office/drawing/2014/chart" uri="{C3380CC4-5D6E-409C-BE32-E72D297353CC}">
              <c16:uniqueId val="{00000040-8398-4ED0-A112-D3E4E5771F5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endParaRPr lang="ja-JP"/>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sz="1600" b="1"/>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dk1">
                    <a:lumMod val="65000"/>
                    <a:lumOff val="35000"/>
                  </a:schemeClr>
                </a:solidFill>
                <a:latin typeface="+mn-lt"/>
                <a:ea typeface="+mn-ea"/>
                <a:cs typeface="+mn-cs"/>
              </a:defRPr>
            </a:pPr>
            <a:r>
              <a:rPr lang="ja-JP"/>
              <a:t>あなたが思うエコ自動車</a:t>
            </a:r>
          </a:p>
        </c:rich>
      </c:tx>
      <c:layout/>
      <c:overlay val="0"/>
      <c:spPr>
        <a:noFill/>
        <a:ln>
          <a:noFill/>
        </a:ln>
        <a:effectLst/>
      </c:spPr>
      <c:txPr>
        <a:bodyPr rot="0" spcFirstLastPara="1" vertOverflow="ellipsis" vert="horz" wrap="square" anchor="ctr" anchorCtr="1"/>
        <a:lstStyle/>
        <a:p>
          <a:pPr>
            <a:defRPr sz="1920" b="1" i="0" u="none" strike="noStrike" kern="1200" baseline="0">
              <a:solidFill>
                <a:schemeClr val="dk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937C-481D-B4D5-13DEA0E49872}"/>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937C-481D-B4D5-13DEA0E49872}"/>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937C-481D-B4D5-13DEA0E49872}"/>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7-937C-481D-B4D5-13DEA0E49872}"/>
              </c:ext>
            </c:extLst>
          </c:dPt>
          <c:dLbls>
            <c:dLbl>
              <c:idx val="1"/>
              <c:spPr>
                <a:solidFill>
                  <a:schemeClr val="bg1"/>
                </a:solidFill>
                <a:ln>
                  <a:noFill/>
                </a:ln>
                <a:effectLst/>
              </c:spPr>
              <c:txPr>
                <a:bodyPr rot="0" spcFirstLastPara="1" vertOverflow="ellipsis" vert="horz" wrap="square" anchor="ctr" anchorCtr="1"/>
                <a:lstStyle/>
                <a:p>
                  <a:pPr>
                    <a:defRPr sz="2400" b="1" i="0" u="none" strike="noStrike" kern="1200" baseline="0">
                      <a:solidFill>
                        <a:srgbClr val="FF0000"/>
                      </a:solidFill>
                      <a:latin typeface="+mn-lt"/>
                      <a:ea typeface="+mn-ea"/>
                      <a:cs typeface="+mn-cs"/>
                    </a:defRPr>
                  </a:pPr>
                  <a:endParaRPr lang="ja-JP"/>
                </a:p>
              </c:txPr>
              <c:dLblPos val="inEnd"/>
              <c:showLegendKey val="0"/>
              <c:showVal val="0"/>
              <c:showCatName val="0"/>
              <c:showSerName val="0"/>
              <c:showPercent val="1"/>
              <c:showBubbleSize val="0"/>
            </c:dLbl>
            <c:spPr>
              <a:solidFill>
                <a:schemeClr val="bg1"/>
              </a:solid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Sheet1!$S$64:$V$64</c:f>
              <c:strCache>
                <c:ptCount val="4"/>
                <c:pt idx="0">
                  <c:v>ハイブリッド車</c:v>
                </c:pt>
                <c:pt idx="1">
                  <c:v>プラグインハイブリッド</c:v>
                </c:pt>
                <c:pt idx="2">
                  <c:v>電気自動車</c:v>
                </c:pt>
                <c:pt idx="3">
                  <c:v>水素自動車</c:v>
                </c:pt>
              </c:strCache>
            </c:strRef>
          </c:cat>
          <c:val>
            <c:numRef>
              <c:f>Sheet1!$S$65:$V$65</c:f>
              <c:numCache>
                <c:formatCode>General</c:formatCode>
                <c:ptCount val="4"/>
                <c:pt idx="0">
                  <c:v>2</c:v>
                </c:pt>
                <c:pt idx="1">
                  <c:v>6</c:v>
                </c:pt>
                <c:pt idx="2">
                  <c:v>8</c:v>
                </c:pt>
                <c:pt idx="3">
                  <c:v>2</c:v>
                </c:pt>
              </c:numCache>
            </c:numRef>
          </c:val>
          <c:extLst xmlns:c16r2="http://schemas.microsoft.com/office/drawing/2015/06/chart">
            <c:ext xmlns:c16="http://schemas.microsoft.com/office/drawing/2014/chart" uri="{C3380CC4-5D6E-409C-BE32-E72D297353CC}">
              <c16:uniqueId val="{00000008-937C-481D-B4D5-13DEA0E49872}"/>
            </c:ext>
          </c:extLst>
        </c:ser>
        <c:ser>
          <c:idx val="1"/>
          <c:order val="1"/>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A-937C-481D-B4D5-13DEA0E49872}"/>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C-937C-481D-B4D5-13DEA0E49872}"/>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E-937C-481D-B4D5-13DEA0E49872}"/>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0-937C-481D-B4D5-13DEA0E49872}"/>
              </c:ext>
            </c:extLst>
          </c:dPt>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Sheet1!$S$64:$V$64</c:f>
              <c:strCache>
                <c:ptCount val="4"/>
                <c:pt idx="0">
                  <c:v>ハイブリッド車</c:v>
                </c:pt>
                <c:pt idx="1">
                  <c:v>プラグインハイブリッド</c:v>
                </c:pt>
                <c:pt idx="2">
                  <c:v>電気自動車</c:v>
                </c:pt>
                <c:pt idx="3">
                  <c:v>水素自動車</c:v>
                </c:pt>
              </c:strCache>
            </c:strRef>
          </c:cat>
          <c:val>
            <c:numRef>
              <c:f>Sheet1!$S$66:$V$66</c:f>
              <c:numCache>
                <c:formatCode>General</c:formatCode>
                <c:ptCount val="4"/>
                <c:pt idx="0">
                  <c:v>15</c:v>
                </c:pt>
                <c:pt idx="1">
                  <c:v>3</c:v>
                </c:pt>
                <c:pt idx="2">
                  <c:v>6</c:v>
                </c:pt>
                <c:pt idx="3">
                  <c:v>1</c:v>
                </c:pt>
              </c:numCache>
            </c:numRef>
          </c:val>
          <c:extLst xmlns:c16r2="http://schemas.microsoft.com/office/drawing/2015/06/chart">
            <c:ext xmlns:c16="http://schemas.microsoft.com/office/drawing/2014/chart" uri="{C3380CC4-5D6E-409C-BE32-E72D297353CC}">
              <c16:uniqueId val="{00000011-937C-481D-B4D5-13DEA0E49872}"/>
            </c:ext>
          </c:extLst>
        </c:ser>
        <c:ser>
          <c:idx val="2"/>
          <c:order val="2"/>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3-937C-481D-B4D5-13DEA0E49872}"/>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5-937C-481D-B4D5-13DEA0E49872}"/>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7-937C-481D-B4D5-13DEA0E49872}"/>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9-937C-481D-B4D5-13DEA0E49872}"/>
              </c:ext>
            </c:extLst>
          </c:dPt>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Sheet1!$S$64:$V$64</c:f>
              <c:strCache>
                <c:ptCount val="4"/>
                <c:pt idx="0">
                  <c:v>ハイブリッド車</c:v>
                </c:pt>
                <c:pt idx="1">
                  <c:v>プラグインハイブリッド</c:v>
                </c:pt>
                <c:pt idx="2">
                  <c:v>電気自動車</c:v>
                </c:pt>
                <c:pt idx="3">
                  <c:v>水素自動車</c:v>
                </c:pt>
              </c:strCache>
            </c:strRef>
          </c:cat>
          <c:val>
            <c:numRef>
              <c:f>Sheet1!$S$67:$V$67</c:f>
              <c:numCache>
                <c:formatCode>General</c:formatCode>
                <c:ptCount val="4"/>
                <c:pt idx="2">
                  <c:v>4</c:v>
                </c:pt>
              </c:numCache>
            </c:numRef>
          </c:val>
          <c:extLst xmlns:c16r2="http://schemas.microsoft.com/office/drawing/2015/06/chart">
            <c:ext xmlns:c16="http://schemas.microsoft.com/office/drawing/2014/chart" uri="{C3380CC4-5D6E-409C-BE32-E72D297353CC}">
              <c16:uniqueId val="{0000001A-937C-481D-B4D5-13DEA0E49872}"/>
            </c:ext>
          </c:extLst>
        </c:ser>
        <c:ser>
          <c:idx val="3"/>
          <c:order val="3"/>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C-937C-481D-B4D5-13DEA0E49872}"/>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E-937C-481D-B4D5-13DEA0E49872}"/>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0-937C-481D-B4D5-13DEA0E49872}"/>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2-937C-481D-B4D5-13DEA0E49872}"/>
              </c:ext>
            </c:extLst>
          </c:dPt>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Sheet1!$S$64:$V$64</c:f>
              <c:strCache>
                <c:ptCount val="4"/>
                <c:pt idx="0">
                  <c:v>ハイブリッド車</c:v>
                </c:pt>
                <c:pt idx="1">
                  <c:v>プラグインハイブリッド</c:v>
                </c:pt>
                <c:pt idx="2">
                  <c:v>電気自動車</c:v>
                </c:pt>
                <c:pt idx="3">
                  <c:v>水素自動車</c:v>
                </c:pt>
              </c:strCache>
            </c:strRef>
          </c:cat>
          <c:val>
            <c:numRef>
              <c:f>Sheet1!$S$68:$V$68</c:f>
              <c:numCache>
                <c:formatCode>General</c:formatCode>
                <c:ptCount val="4"/>
                <c:pt idx="0">
                  <c:v>1</c:v>
                </c:pt>
                <c:pt idx="1">
                  <c:v>1</c:v>
                </c:pt>
              </c:numCache>
            </c:numRef>
          </c:val>
          <c:extLst xmlns:c16r2="http://schemas.microsoft.com/office/drawing/2015/06/chart">
            <c:ext xmlns:c16="http://schemas.microsoft.com/office/drawing/2014/chart" uri="{C3380CC4-5D6E-409C-BE32-E72D297353CC}">
              <c16:uniqueId val="{00000023-937C-481D-B4D5-13DEA0E49872}"/>
            </c:ext>
          </c:extLst>
        </c:ser>
        <c:ser>
          <c:idx val="4"/>
          <c:order val="4"/>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5-937C-481D-B4D5-13DEA0E49872}"/>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7-937C-481D-B4D5-13DEA0E49872}"/>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9-937C-481D-B4D5-13DEA0E49872}"/>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B-937C-481D-B4D5-13DEA0E49872}"/>
              </c:ext>
            </c:extLst>
          </c:dPt>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Sheet1!$S$64:$V$64</c:f>
              <c:strCache>
                <c:ptCount val="4"/>
                <c:pt idx="0">
                  <c:v>ハイブリッド車</c:v>
                </c:pt>
                <c:pt idx="1">
                  <c:v>プラグインハイブリッド</c:v>
                </c:pt>
                <c:pt idx="2">
                  <c:v>電気自動車</c:v>
                </c:pt>
                <c:pt idx="3">
                  <c:v>水素自動車</c:v>
                </c:pt>
              </c:strCache>
            </c:strRef>
          </c:cat>
          <c:val>
            <c:numRef>
              <c:f>Sheet1!$S$69:$V$69</c:f>
              <c:numCache>
                <c:formatCode>General</c:formatCode>
                <c:ptCount val="4"/>
                <c:pt idx="3">
                  <c:v>1</c:v>
                </c:pt>
              </c:numCache>
            </c:numRef>
          </c:val>
          <c:extLst xmlns:c16r2="http://schemas.microsoft.com/office/drawing/2015/06/chart">
            <c:ext xmlns:c16="http://schemas.microsoft.com/office/drawing/2014/chart" uri="{C3380CC4-5D6E-409C-BE32-E72D297353CC}">
              <c16:uniqueId val="{0000002C-937C-481D-B4D5-13DEA0E4987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rtl="0">
            <a:defRPr sz="1600" b="1" i="0" u="none" strike="noStrike" kern="1200" baseline="0">
              <a:solidFill>
                <a:schemeClr val="dk1">
                  <a:lumMod val="65000"/>
                  <a:lumOff val="35000"/>
                </a:schemeClr>
              </a:solidFill>
              <a:latin typeface="+mn-lt"/>
              <a:ea typeface="+mn-ea"/>
              <a:cs typeface="+mn-cs"/>
            </a:defRPr>
          </a:pPr>
          <a:endParaRPr lang="ja-JP"/>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sz="1600" b="1"/>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dk1">
                    <a:lumMod val="65000"/>
                    <a:lumOff val="35000"/>
                  </a:schemeClr>
                </a:solidFill>
                <a:latin typeface="+mn-lt"/>
                <a:ea typeface="+mn-ea"/>
                <a:cs typeface="+mn-cs"/>
              </a:defRPr>
            </a:pPr>
            <a:r>
              <a:rPr lang="ja-JP"/>
              <a:t>値段を気にしないのなら、どれを選ぶか</a:t>
            </a:r>
          </a:p>
        </c:rich>
      </c:tx>
      <c:layout/>
      <c:overlay val="0"/>
      <c:spPr>
        <a:noFill/>
        <a:ln>
          <a:noFill/>
        </a:ln>
        <a:effectLst/>
      </c:spPr>
      <c:txPr>
        <a:bodyPr rot="0" spcFirstLastPara="1" vertOverflow="ellipsis" vert="horz" wrap="square" anchor="ctr" anchorCtr="1"/>
        <a:lstStyle/>
        <a:p>
          <a:pPr>
            <a:defRPr sz="1440" b="1" i="0" u="none" strike="noStrike" kern="1200" baseline="0">
              <a:solidFill>
                <a:schemeClr val="dk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2054-4D1F-81C5-800EB2FBCFDD}"/>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2054-4D1F-81C5-800EB2FBCFDD}"/>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2054-4D1F-81C5-800EB2FBCFDD}"/>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7-2054-4D1F-81C5-800EB2FBCFDD}"/>
              </c:ext>
            </c:extLst>
          </c:dPt>
          <c:dLbls>
            <c:dLbl>
              <c:idx val="3"/>
              <c:spPr>
                <a:solidFill>
                  <a:schemeClr val="bg1"/>
                </a:solidFill>
                <a:ln>
                  <a:noFill/>
                </a:ln>
                <a:effectLst/>
              </c:spPr>
              <c:txPr>
                <a:bodyPr rot="0" spcFirstLastPara="1" vertOverflow="ellipsis" vert="horz" wrap="square" anchor="ctr" anchorCtr="1"/>
                <a:lstStyle/>
                <a:p>
                  <a:pPr>
                    <a:defRPr sz="2400" b="1" i="0" u="none" strike="noStrike" kern="1200" baseline="0">
                      <a:solidFill>
                        <a:srgbClr val="FF0000"/>
                      </a:solidFill>
                      <a:latin typeface="+mn-lt"/>
                      <a:ea typeface="+mn-ea"/>
                      <a:cs typeface="+mn-cs"/>
                    </a:defRPr>
                  </a:pPr>
                  <a:endParaRPr lang="ja-JP"/>
                </a:p>
              </c:txPr>
              <c:dLblPos val="inEnd"/>
              <c:showLegendKey val="0"/>
              <c:showVal val="0"/>
              <c:showCatName val="0"/>
              <c:showSerName val="0"/>
              <c:showPercent val="1"/>
              <c:showBubbleSize val="0"/>
            </c:dLbl>
            <c:spPr>
              <a:solidFill>
                <a:schemeClr val="bg1"/>
              </a:solid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Sheet1!$X$64:$AA$64</c:f>
              <c:strCache>
                <c:ptCount val="4"/>
                <c:pt idx="0">
                  <c:v>FIT（ハイブリッド車）</c:v>
                </c:pt>
                <c:pt idx="1">
                  <c:v>プリウスPHV（プラグインハイブリッド）</c:v>
                </c:pt>
                <c:pt idx="2">
                  <c:v>リーフ（電気自動車）</c:v>
                </c:pt>
                <c:pt idx="3">
                  <c:v>ミライ（水素自動車）</c:v>
                </c:pt>
              </c:strCache>
            </c:strRef>
          </c:cat>
          <c:val>
            <c:numRef>
              <c:f>Sheet1!$X$65:$AA$65</c:f>
              <c:numCache>
                <c:formatCode>General</c:formatCode>
                <c:ptCount val="4"/>
                <c:pt idx="0">
                  <c:v>1</c:v>
                </c:pt>
                <c:pt idx="1">
                  <c:v>5</c:v>
                </c:pt>
                <c:pt idx="2">
                  <c:v>1</c:v>
                </c:pt>
                <c:pt idx="3">
                  <c:v>11</c:v>
                </c:pt>
              </c:numCache>
            </c:numRef>
          </c:val>
          <c:extLst xmlns:c16r2="http://schemas.microsoft.com/office/drawing/2015/06/chart">
            <c:ext xmlns:c16="http://schemas.microsoft.com/office/drawing/2014/chart" uri="{C3380CC4-5D6E-409C-BE32-E72D297353CC}">
              <c16:uniqueId val="{00000008-2054-4D1F-81C5-800EB2FBCFDD}"/>
            </c:ext>
          </c:extLst>
        </c:ser>
        <c:ser>
          <c:idx val="1"/>
          <c:order val="1"/>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A-2054-4D1F-81C5-800EB2FBCFDD}"/>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C-2054-4D1F-81C5-800EB2FBCFDD}"/>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E-2054-4D1F-81C5-800EB2FBCFDD}"/>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0-2054-4D1F-81C5-800EB2FBCFDD}"/>
              </c:ext>
            </c:extLst>
          </c:dPt>
          <c:dLbls>
            <c:spPr>
              <a:noFill/>
              <a:ln>
                <a:noFill/>
              </a:ln>
              <a:effectLst/>
            </c:spPr>
            <c:txPr>
              <a:bodyPr rot="0" spcFirstLastPara="1" vertOverflow="ellipsis" vert="horz" wrap="square" anchor="ctr" anchorCtr="1"/>
              <a:lstStyle/>
              <a:p>
                <a:pPr>
                  <a:defRPr sz="12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Sheet1!$X$64:$AA$64</c:f>
              <c:strCache>
                <c:ptCount val="4"/>
                <c:pt idx="0">
                  <c:v>FIT（ハイブリッド車）</c:v>
                </c:pt>
                <c:pt idx="1">
                  <c:v>プリウスPHV（プラグインハイブリッド）</c:v>
                </c:pt>
                <c:pt idx="2">
                  <c:v>リーフ（電気自動車）</c:v>
                </c:pt>
                <c:pt idx="3">
                  <c:v>ミライ（水素自動車）</c:v>
                </c:pt>
              </c:strCache>
            </c:strRef>
          </c:cat>
          <c:val>
            <c:numRef>
              <c:f>Sheet1!$X$66:$AA$66</c:f>
              <c:numCache>
                <c:formatCode>General</c:formatCode>
                <c:ptCount val="4"/>
                <c:pt idx="0">
                  <c:v>8</c:v>
                </c:pt>
                <c:pt idx="1">
                  <c:v>13</c:v>
                </c:pt>
                <c:pt idx="2">
                  <c:v>2</c:v>
                </c:pt>
                <c:pt idx="3">
                  <c:v>2</c:v>
                </c:pt>
              </c:numCache>
            </c:numRef>
          </c:val>
          <c:extLst xmlns:c16r2="http://schemas.microsoft.com/office/drawing/2015/06/chart">
            <c:ext xmlns:c16="http://schemas.microsoft.com/office/drawing/2014/chart" uri="{C3380CC4-5D6E-409C-BE32-E72D297353CC}">
              <c16:uniqueId val="{00000011-2054-4D1F-81C5-800EB2FBCFDD}"/>
            </c:ext>
          </c:extLst>
        </c:ser>
        <c:ser>
          <c:idx val="2"/>
          <c:order val="2"/>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3-2054-4D1F-81C5-800EB2FBCFDD}"/>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5-2054-4D1F-81C5-800EB2FBCFDD}"/>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7-2054-4D1F-81C5-800EB2FBCFDD}"/>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9-2054-4D1F-81C5-800EB2FBCFDD}"/>
              </c:ext>
            </c:extLst>
          </c:dPt>
          <c:dLbls>
            <c:spPr>
              <a:noFill/>
              <a:ln>
                <a:noFill/>
              </a:ln>
              <a:effectLst/>
            </c:spPr>
            <c:txPr>
              <a:bodyPr rot="0" spcFirstLastPara="1" vertOverflow="ellipsis" vert="horz" wrap="square" anchor="ctr" anchorCtr="1"/>
              <a:lstStyle/>
              <a:p>
                <a:pPr>
                  <a:defRPr sz="12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Sheet1!$X$64:$AA$64</c:f>
              <c:strCache>
                <c:ptCount val="4"/>
                <c:pt idx="0">
                  <c:v>FIT（ハイブリッド車）</c:v>
                </c:pt>
                <c:pt idx="1">
                  <c:v>プリウスPHV（プラグインハイブリッド）</c:v>
                </c:pt>
                <c:pt idx="2">
                  <c:v>リーフ（電気自動車）</c:v>
                </c:pt>
                <c:pt idx="3">
                  <c:v>ミライ（水素自動車）</c:v>
                </c:pt>
              </c:strCache>
            </c:strRef>
          </c:cat>
          <c:val>
            <c:numRef>
              <c:f>Sheet1!$X$67:$AA$67</c:f>
              <c:numCache>
                <c:formatCode>General</c:formatCode>
                <c:ptCount val="4"/>
                <c:pt idx="0">
                  <c:v>1</c:v>
                </c:pt>
                <c:pt idx="1">
                  <c:v>1</c:v>
                </c:pt>
                <c:pt idx="2">
                  <c:v>1</c:v>
                </c:pt>
                <c:pt idx="3">
                  <c:v>1</c:v>
                </c:pt>
              </c:numCache>
            </c:numRef>
          </c:val>
          <c:extLst xmlns:c16r2="http://schemas.microsoft.com/office/drawing/2015/06/chart">
            <c:ext xmlns:c16="http://schemas.microsoft.com/office/drawing/2014/chart" uri="{C3380CC4-5D6E-409C-BE32-E72D297353CC}">
              <c16:uniqueId val="{0000001A-2054-4D1F-81C5-800EB2FBCFDD}"/>
            </c:ext>
          </c:extLst>
        </c:ser>
        <c:ser>
          <c:idx val="3"/>
          <c:order val="3"/>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C-2054-4D1F-81C5-800EB2FBCFDD}"/>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E-2054-4D1F-81C5-800EB2FBCFDD}"/>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0-2054-4D1F-81C5-800EB2FBCFDD}"/>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2-2054-4D1F-81C5-800EB2FBCFDD}"/>
              </c:ext>
            </c:extLst>
          </c:dPt>
          <c:dLbls>
            <c:spPr>
              <a:noFill/>
              <a:ln>
                <a:noFill/>
              </a:ln>
              <a:effectLst/>
            </c:spPr>
            <c:txPr>
              <a:bodyPr rot="0" spcFirstLastPara="1" vertOverflow="ellipsis" vert="horz" wrap="square" anchor="ctr" anchorCtr="1"/>
              <a:lstStyle/>
              <a:p>
                <a:pPr>
                  <a:defRPr sz="12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Sheet1!$X$64:$AA$64</c:f>
              <c:strCache>
                <c:ptCount val="4"/>
                <c:pt idx="0">
                  <c:v>FIT（ハイブリッド車）</c:v>
                </c:pt>
                <c:pt idx="1">
                  <c:v>プリウスPHV（プラグインハイブリッド）</c:v>
                </c:pt>
                <c:pt idx="2">
                  <c:v>リーフ（電気自動車）</c:v>
                </c:pt>
                <c:pt idx="3">
                  <c:v>ミライ（水素自動車）</c:v>
                </c:pt>
              </c:strCache>
            </c:strRef>
          </c:cat>
          <c:val>
            <c:numRef>
              <c:f>Sheet1!$X$68:$AA$68</c:f>
              <c:numCache>
                <c:formatCode>General</c:formatCode>
                <c:ptCount val="4"/>
                <c:pt idx="3">
                  <c:v>2</c:v>
                </c:pt>
              </c:numCache>
            </c:numRef>
          </c:val>
          <c:extLst xmlns:c16r2="http://schemas.microsoft.com/office/drawing/2015/06/chart">
            <c:ext xmlns:c16="http://schemas.microsoft.com/office/drawing/2014/chart" uri="{C3380CC4-5D6E-409C-BE32-E72D297353CC}">
              <c16:uniqueId val="{00000023-2054-4D1F-81C5-800EB2FBCFDD}"/>
            </c:ext>
          </c:extLst>
        </c:ser>
        <c:ser>
          <c:idx val="4"/>
          <c:order val="4"/>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5-2054-4D1F-81C5-800EB2FBCFDD}"/>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7-2054-4D1F-81C5-800EB2FBCFDD}"/>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9-2054-4D1F-81C5-800EB2FBCFDD}"/>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2B-2054-4D1F-81C5-800EB2FBCFDD}"/>
              </c:ext>
            </c:extLst>
          </c:dPt>
          <c:dLbls>
            <c:spPr>
              <a:noFill/>
              <a:ln>
                <a:noFill/>
              </a:ln>
              <a:effectLst/>
            </c:spPr>
            <c:txPr>
              <a:bodyPr rot="0" spcFirstLastPara="1" vertOverflow="ellipsis" vert="horz" wrap="square" anchor="ctr" anchorCtr="1"/>
              <a:lstStyle/>
              <a:p>
                <a:pPr>
                  <a:defRPr sz="12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Sheet1!$X$64:$AA$64</c:f>
              <c:strCache>
                <c:ptCount val="4"/>
                <c:pt idx="0">
                  <c:v>FIT（ハイブリッド車）</c:v>
                </c:pt>
                <c:pt idx="1">
                  <c:v>プリウスPHV（プラグインハイブリッド）</c:v>
                </c:pt>
                <c:pt idx="2">
                  <c:v>リーフ（電気自動車）</c:v>
                </c:pt>
                <c:pt idx="3">
                  <c:v>ミライ（水素自動車）</c:v>
                </c:pt>
              </c:strCache>
            </c:strRef>
          </c:cat>
          <c:val>
            <c:numRef>
              <c:f>Sheet1!$X$69:$AA$69</c:f>
              <c:numCache>
                <c:formatCode>General</c:formatCode>
                <c:ptCount val="4"/>
                <c:pt idx="2">
                  <c:v>1</c:v>
                </c:pt>
              </c:numCache>
            </c:numRef>
          </c:val>
          <c:extLst xmlns:c16r2="http://schemas.microsoft.com/office/drawing/2015/06/chart">
            <c:ext xmlns:c16="http://schemas.microsoft.com/office/drawing/2014/chart" uri="{C3380CC4-5D6E-409C-BE32-E72D297353CC}">
              <c16:uniqueId val="{0000002C-2054-4D1F-81C5-800EB2FBCFD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1200" b="1" i="0" u="none" strike="noStrike" kern="1200" baseline="0">
              <a:solidFill>
                <a:schemeClr val="dk1">
                  <a:lumMod val="65000"/>
                  <a:lumOff val="35000"/>
                </a:schemeClr>
              </a:solidFill>
              <a:latin typeface="+mn-lt"/>
              <a:ea typeface="+mn-ea"/>
              <a:cs typeface="+mn-cs"/>
            </a:defRPr>
          </a:pPr>
          <a:endParaRPr lang="ja-JP"/>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sz="1200" b="1"/>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E0CA1C-0794-436E-B9D0-52E01E0E5723}"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kumimoji="1" lang="ja-JP" altLang="en-US"/>
        </a:p>
      </dgm:t>
    </dgm:pt>
    <dgm:pt modelId="{4E165CE5-9222-454B-91B3-CB029C1C1DCC}">
      <dgm:prSet phldrT="[テキスト]" custT="1"/>
      <dgm:spPr/>
      <dgm:t>
        <a:bodyPr/>
        <a:lstStyle/>
        <a:p>
          <a:pPr algn="ctr"/>
          <a:r>
            <a:rPr kumimoji="1" lang="ja-JP" altLang="en-US" sz="2800" b="1" dirty="0" smtClean="0"/>
            <a:t>研究背景</a:t>
          </a:r>
          <a:endParaRPr kumimoji="1" lang="en-US" altLang="ja-JP" sz="2800" b="1" dirty="0" smtClean="0"/>
        </a:p>
      </dgm:t>
    </dgm:pt>
    <dgm:pt modelId="{6598D10D-4EB0-4B25-BD35-36220D30889A}" type="parTrans" cxnId="{2237798C-5B29-4A28-91E7-12A60FA35BF9}">
      <dgm:prSet/>
      <dgm:spPr/>
      <dgm:t>
        <a:bodyPr/>
        <a:lstStyle/>
        <a:p>
          <a:endParaRPr kumimoji="1" lang="ja-JP" altLang="en-US"/>
        </a:p>
      </dgm:t>
    </dgm:pt>
    <dgm:pt modelId="{02E62DB3-82A2-4FDD-B073-44892854AF7B}" type="sibTrans" cxnId="{2237798C-5B29-4A28-91E7-12A60FA35BF9}">
      <dgm:prSet/>
      <dgm:spPr/>
      <dgm:t>
        <a:bodyPr/>
        <a:lstStyle/>
        <a:p>
          <a:endParaRPr kumimoji="1" lang="ja-JP" altLang="en-US"/>
        </a:p>
      </dgm:t>
    </dgm:pt>
    <dgm:pt modelId="{DECB7E16-3EE1-43AC-8B93-6081FE311F26}">
      <dgm:prSet phldrT="[テキスト]" custT="1"/>
      <dgm:spPr/>
      <dgm:t>
        <a:bodyPr/>
        <a:lstStyle/>
        <a:p>
          <a:pPr algn="ctr"/>
          <a:r>
            <a:rPr kumimoji="1" lang="ja-JP" altLang="en-US" sz="2800" b="1" dirty="0" smtClean="0"/>
            <a:t>目的</a:t>
          </a:r>
          <a:endParaRPr kumimoji="1" lang="ja-JP" altLang="en-US" sz="2400" b="1" dirty="0"/>
        </a:p>
      </dgm:t>
    </dgm:pt>
    <dgm:pt modelId="{4235CE03-EB06-4335-94E6-6D54DEF88A31}" type="parTrans" cxnId="{89381F78-0415-4E06-A9D3-8CA713871B59}">
      <dgm:prSet/>
      <dgm:spPr/>
      <dgm:t>
        <a:bodyPr/>
        <a:lstStyle/>
        <a:p>
          <a:endParaRPr kumimoji="1" lang="ja-JP" altLang="en-US"/>
        </a:p>
      </dgm:t>
    </dgm:pt>
    <dgm:pt modelId="{464E8702-1DBB-401C-9F3B-628CF0EC0451}" type="sibTrans" cxnId="{89381F78-0415-4E06-A9D3-8CA713871B59}">
      <dgm:prSet/>
      <dgm:spPr/>
      <dgm:t>
        <a:bodyPr/>
        <a:lstStyle/>
        <a:p>
          <a:endParaRPr kumimoji="1" lang="ja-JP" altLang="en-US"/>
        </a:p>
      </dgm:t>
    </dgm:pt>
    <dgm:pt modelId="{28877C48-7F2D-42F5-BDC8-693B660804A2}">
      <dgm:prSet/>
      <dgm:spPr/>
      <dgm:t>
        <a:bodyPr/>
        <a:lstStyle/>
        <a:p>
          <a:pPr algn="l"/>
          <a:r>
            <a:rPr lang="ja-JP" altLang="en-US" b="1" dirty="0" smtClean="0"/>
            <a:t>電気自動車や燃料電池自動車は</a:t>
          </a:r>
          <a:r>
            <a:rPr lang="en-US" altLang="ja-JP" b="1" dirty="0" smtClean="0"/>
            <a:t>CO2</a:t>
          </a:r>
          <a:r>
            <a:rPr lang="ja-JP" altLang="en-US" b="1" dirty="0" smtClean="0"/>
            <a:t>等の排気ガスをほとんど排出しないが、ガソリン車に比べ車両価格が高く、充電所や水素ステーションといったインフラ整備がまだ十分といえない。しかし今後これらは普及していくと考えられており、それに伴い市場の競争力が問題になっている。</a:t>
          </a:r>
          <a:endParaRPr kumimoji="1" lang="ja-JP" altLang="en-US" b="1" dirty="0"/>
        </a:p>
      </dgm:t>
    </dgm:pt>
    <dgm:pt modelId="{54E21DBC-158E-4896-B4F6-895A25A89211}" type="parTrans" cxnId="{16709918-E4AF-4FF4-8CC6-0B69B9E7C5E7}">
      <dgm:prSet/>
      <dgm:spPr/>
      <dgm:t>
        <a:bodyPr/>
        <a:lstStyle/>
        <a:p>
          <a:endParaRPr kumimoji="1" lang="ja-JP" altLang="en-US"/>
        </a:p>
      </dgm:t>
    </dgm:pt>
    <dgm:pt modelId="{E97C42A1-D2D7-4EAF-906A-8D5D0B642A3A}" type="sibTrans" cxnId="{16709918-E4AF-4FF4-8CC6-0B69B9E7C5E7}">
      <dgm:prSet/>
      <dgm:spPr/>
      <dgm:t>
        <a:bodyPr/>
        <a:lstStyle/>
        <a:p>
          <a:endParaRPr kumimoji="1" lang="ja-JP" altLang="en-US"/>
        </a:p>
      </dgm:t>
    </dgm:pt>
    <dgm:pt modelId="{B70C6CD4-1082-4392-8896-7EB8136013A7}">
      <dgm:prSet/>
      <dgm:spPr/>
      <dgm:t>
        <a:bodyPr/>
        <a:lstStyle/>
        <a:p>
          <a:r>
            <a:rPr lang="ja-JP" altLang="en-US" b="1" dirty="0" smtClean="0"/>
            <a:t>次世代自動車の普及拡大に向けた政策や課題を明らかにし、各国との比較を行い、日本はこの分野において現在、市場が低迷しつつあり、</a:t>
          </a:r>
          <a:r>
            <a:rPr lang="ja-JP" altLang="en-US" b="1" u="sng" dirty="0" smtClean="0">
              <a:solidFill>
                <a:srgbClr val="FF0000"/>
              </a:solidFill>
            </a:rPr>
            <a:t>これまでの内燃料機関自動車のように次世代自動車においても競争力を持ち続けられるのか</a:t>
          </a:r>
          <a:r>
            <a:rPr lang="ja-JP" altLang="en-US" b="1" dirty="0" smtClean="0"/>
            <a:t>を検証したい。</a:t>
          </a:r>
          <a:endParaRPr kumimoji="1" lang="ja-JP" altLang="en-US" b="1" dirty="0"/>
        </a:p>
      </dgm:t>
    </dgm:pt>
    <dgm:pt modelId="{239BA321-7B6E-47BF-A14E-C5C6D5A2C790}" type="parTrans" cxnId="{29AB27F9-96C6-43C8-9E5D-B170E2132C74}">
      <dgm:prSet/>
      <dgm:spPr/>
      <dgm:t>
        <a:bodyPr/>
        <a:lstStyle/>
        <a:p>
          <a:endParaRPr kumimoji="1" lang="ja-JP" altLang="en-US"/>
        </a:p>
      </dgm:t>
    </dgm:pt>
    <dgm:pt modelId="{AC8A7810-227B-4B7E-97FF-5FCF1930CBFD}" type="sibTrans" cxnId="{29AB27F9-96C6-43C8-9E5D-B170E2132C74}">
      <dgm:prSet/>
      <dgm:spPr/>
      <dgm:t>
        <a:bodyPr/>
        <a:lstStyle/>
        <a:p>
          <a:endParaRPr kumimoji="1" lang="ja-JP" altLang="en-US"/>
        </a:p>
      </dgm:t>
    </dgm:pt>
    <dgm:pt modelId="{0BE6428D-6BC7-4CC1-897E-B30ADF9B76BE}" type="pres">
      <dgm:prSet presAssocID="{24E0CA1C-0794-436E-B9D0-52E01E0E5723}" presName="linear" presStyleCnt="0">
        <dgm:presLayoutVars>
          <dgm:dir/>
          <dgm:animLvl val="lvl"/>
          <dgm:resizeHandles val="exact"/>
        </dgm:presLayoutVars>
      </dgm:prSet>
      <dgm:spPr/>
      <dgm:t>
        <a:bodyPr/>
        <a:lstStyle/>
        <a:p>
          <a:endParaRPr kumimoji="1" lang="ja-JP" altLang="en-US"/>
        </a:p>
      </dgm:t>
    </dgm:pt>
    <dgm:pt modelId="{E5F73148-713E-4832-B898-8FF3491714FE}" type="pres">
      <dgm:prSet presAssocID="{4E165CE5-9222-454B-91B3-CB029C1C1DCC}" presName="parentLin" presStyleCnt="0"/>
      <dgm:spPr/>
      <dgm:t>
        <a:bodyPr/>
        <a:lstStyle/>
        <a:p>
          <a:endParaRPr kumimoji="1" lang="ja-JP" altLang="en-US"/>
        </a:p>
      </dgm:t>
    </dgm:pt>
    <dgm:pt modelId="{C3C6E172-4E3D-4ECB-B2DC-48B0B1A11E4B}" type="pres">
      <dgm:prSet presAssocID="{4E165CE5-9222-454B-91B3-CB029C1C1DCC}" presName="parentLeftMargin" presStyleLbl="node1" presStyleIdx="0" presStyleCnt="2"/>
      <dgm:spPr/>
      <dgm:t>
        <a:bodyPr/>
        <a:lstStyle/>
        <a:p>
          <a:endParaRPr kumimoji="1" lang="ja-JP" altLang="en-US"/>
        </a:p>
      </dgm:t>
    </dgm:pt>
    <dgm:pt modelId="{CD0A58DA-9585-4E27-A1A2-ACF7B9B54FAE}" type="pres">
      <dgm:prSet presAssocID="{4E165CE5-9222-454B-91B3-CB029C1C1DCC}" presName="parentText" presStyleLbl="node1" presStyleIdx="0" presStyleCnt="2" custScaleX="32127" custLinFactNeighborX="-11312">
        <dgm:presLayoutVars>
          <dgm:chMax val="0"/>
          <dgm:bulletEnabled val="1"/>
        </dgm:presLayoutVars>
      </dgm:prSet>
      <dgm:spPr/>
      <dgm:t>
        <a:bodyPr/>
        <a:lstStyle/>
        <a:p>
          <a:endParaRPr kumimoji="1" lang="ja-JP" altLang="en-US"/>
        </a:p>
      </dgm:t>
    </dgm:pt>
    <dgm:pt modelId="{020BDDFA-7EFA-4529-B02F-E2FDD5213F04}" type="pres">
      <dgm:prSet presAssocID="{4E165CE5-9222-454B-91B3-CB029C1C1DCC}" presName="negativeSpace" presStyleCnt="0"/>
      <dgm:spPr/>
      <dgm:t>
        <a:bodyPr/>
        <a:lstStyle/>
        <a:p>
          <a:endParaRPr kumimoji="1" lang="ja-JP" altLang="en-US"/>
        </a:p>
      </dgm:t>
    </dgm:pt>
    <dgm:pt modelId="{A31EC68F-4553-4DBF-B2F5-DF4284109B48}" type="pres">
      <dgm:prSet presAssocID="{4E165CE5-9222-454B-91B3-CB029C1C1DCC}" presName="childText" presStyleLbl="conFgAcc1" presStyleIdx="0" presStyleCnt="2" custScaleY="99388">
        <dgm:presLayoutVars>
          <dgm:bulletEnabled val="1"/>
        </dgm:presLayoutVars>
      </dgm:prSet>
      <dgm:spPr/>
      <dgm:t>
        <a:bodyPr/>
        <a:lstStyle/>
        <a:p>
          <a:endParaRPr kumimoji="1" lang="ja-JP" altLang="en-US"/>
        </a:p>
      </dgm:t>
    </dgm:pt>
    <dgm:pt modelId="{E85E72AD-75C4-446B-A75A-FBBD412F110B}" type="pres">
      <dgm:prSet presAssocID="{02E62DB3-82A2-4FDD-B073-44892854AF7B}" presName="spaceBetweenRectangles" presStyleCnt="0"/>
      <dgm:spPr/>
      <dgm:t>
        <a:bodyPr/>
        <a:lstStyle/>
        <a:p>
          <a:endParaRPr kumimoji="1" lang="ja-JP" altLang="en-US"/>
        </a:p>
      </dgm:t>
    </dgm:pt>
    <dgm:pt modelId="{DFD7E821-D75B-4908-A6E5-52370DBECD4E}" type="pres">
      <dgm:prSet presAssocID="{DECB7E16-3EE1-43AC-8B93-6081FE311F26}" presName="parentLin" presStyleCnt="0"/>
      <dgm:spPr/>
      <dgm:t>
        <a:bodyPr/>
        <a:lstStyle/>
        <a:p>
          <a:endParaRPr kumimoji="1" lang="ja-JP" altLang="en-US"/>
        </a:p>
      </dgm:t>
    </dgm:pt>
    <dgm:pt modelId="{2CC6AB66-79DE-491C-8DFB-A65269A569EC}" type="pres">
      <dgm:prSet presAssocID="{DECB7E16-3EE1-43AC-8B93-6081FE311F26}" presName="parentLeftMargin" presStyleLbl="node1" presStyleIdx="0" presStyleCnt="2"/>
      <dgm:spPr/>
      <dgm:t>
        <a:bodyPr/>
        <a:lstStyle/>
        <a:p>
          <a:endParaRPr kumimoji="1" lang="ja-JP" altLang="en-US"/>
        </a:p>
      </dgm:t>
    </dgm:pt>
    <dgm:pt modelId="{5BC7CFA4-73D5-49FF-9E48-A4E8F07388F0}" type="pres">
      <dgm:prSet presAssocID="{DECB7E16-3EE1-43AC-8B93-6081FE311F26}" presName="parentText" presStyleLbl="node1" presStyleIdx="1" presStyleCnt="2" custScaleX="21137" custScaleY="97965">
        <dgm:presLayoutVars>
          <dgm:chMax val="0"/>
          <dgm:bulletEnabled val="1"/>
        </dgm:presLayoutVars>
      </dgm:prSet>
      <dgm:spPr/>
      <dgm:t>
        <a:bodyPr/>
        <a:lstStyle/>
        <a:p>
          <a:endParaRPr kumimoji="1" lang="ja-JP" altLang="en-US"/>
        </a:p>
      </dgm:t>
    </dgm:pt>
    <dgm:pt modelId="{85923518-EF2B-4D9C-AE55-070B80287CE6}" type="pres">
      <dgm:prSet presAssocID="{DECB7E16-3EE1-43AC-8B93-6081FE311F26}" presName="negativeSpace" presStyleCnt="0"/>
      <dgm:spPr/>
      <dgm:t>
        <a:bodyPr/>
        <a:lstStyle/>
        <a:p>
          <a:endParaRPr kumimoji="1" lang="ja-JP" altLang="en-US"/>
        </a:p>
      </dgm:t>
    </dgm:pt>
    <dgm:pt modelId="{E64AEC2B-CB26-486C-9630-DD506E05D667}" type="pres">
      <dgm:prSet presAssocID="{DECB7E16-3EE1-43AC-8B93-6081FE311F26}" presName="childText" presStyleLbl="conFgAcc1" presStyleIdx="1" presStyleCnt="2">
        <dgm:presLayoutVars>
          <dgm:bulletEnabled val="1"/>
        </dgm:presLayoutVars>
      </dgm:prSet>
      <dgm:spPr/>
      <dgm:t>
        <a:bodyPr/>
        <a:lstStyle/>
        <a:p>
          <a:endParaRPr kumimoji="1" lang="ja-JP" altLang="en-US"/>
        </a:p>
      </dgm:t>
    </dgm:pt>
  </dgm:ptLst>
  <dgm:cxnLst>
    <dgm:cxn modelId="{89381F78-0415-4E06-A9D3-8CA713871B59}" srcId="{24E0CA1C-0794-436E-B9D0-52E01E0E5723}" destId="{DECB7E16-3EE1-43AC-8B93-6081FE311F26}" srcOrd="1" destOrd="0" parTransId="{4235CE03-EB06-4335-94E6-6D54DEF88A31}" sibTransId="{464E8702-1DBB-401C-9F3B-628CF0EC0451}"/>
    <dgm:cxn modelId="{EBED5C84-6455-48C2-917A-7DDCB432AE35}" type="presOf" srcId="{4E165CE5-9222-454B-91B3-CB029C1C1DCC}" destId="{CD0A58DA-9585-4E27-A1A2-ACF7B9B54FAE}" srcOrd="1" destOrd="0" presId="urn:microsoft.com/office/officeart/2005/8/layout/list1"/>
    <dgm:cxn modelId="{E50E451F-B574-44A3-B8BF-B3C4F042697E}" type="presOf" srcId="{4E165CE5-9222-454B-91B3-CB029C1C1DCC}" destId="{C3C6E172-4E3D-4ECB-B2DC-48B0B1A11E4B}" srcOrd="0" destOrd="0" presId="urn:microsoft.com/office/officeart/2005/8/layout/list1"/>
    <dgm:cxn modelId="{29AB27F9-96C6-43C8-9E5D-B170E2132C74}" srcId="{DECB7E16-3EE1-43AC-8B93-6081FE311F26}" destId="{B70C6CD4-1082-4392-8896-7EB8136013A7}" srcOrd="0" destOrd="0" parTransId="{239BA321-7B6E-47BF-A14E-C5C6D5A2C790}" sibTransId="{AC8A7810-227B-4B7E-97FF-5FCF1930CBFD}"/>
    <dgm:cxn modelId="{3D12F0B6-CBF5-41A2-A5E7-947A7743DE9A}" type="presOf" srcId="{DECB7E16-3EE1-43AC-8B93-6081FE311F26}" destId="{5BC7CFA4-73D5-49FF-9E48-A4E8F07388F0}" srcOrd="1" destOrd="0" presId="urn:microsoft.com/office/officeart/2005/8/layout/list1"/>
    <dgm:cxn modelId="{2237798C-5B29-4A28-91E7-12A60FA35BF9}" srcId="{24E0CA1C-0794-436E-B9D0-52E01E0E5723}" destId="{4E165CE5-9222-454B-91B3-CB029C1C1DCC}" srcOrd="0" destOrd="0" parTransId="{6598D10D-4EB0-4B25-BD35-36220D30889A}" sibTransId="{02E62DB3-82A2-4FDD-B073-44892854AF7B}"/>
    <dgm:cxn modelId="{94160C42-C69D-4E70-A2B3-093E1ABC813D}" type="presOf" srcId="{24E0CA1C-0794-436E-B9D0-52E01E0E5723}" destId="{0BE6428D-6BC7-4CC1-897E-B30ADF9B76BE}" srcOrd="0" destOrd="0" presId="urn:microsoft.com/office/officeart/2005/8/layout/list1"/>
    <dgm:cxn modelId="{6A4F02D9-3FB4-4334-BE58-9E3DCBACD091}" type="presOf" srcId="{28877C48-7F2D-42F5-BDC8-693B660804A2}" destId="{A31EC68F-4553-4DBF-B2F5-DF4284109B48}" srcOrd="0" destOrd="0" presId="urn:microsoft.com/office/officeart/2005/8/layout/list1"/>
    <dgm:cxn modelId="{D384FB93-3538-499C-9166-D27E0AF3859B}" type="presOf" srcId="{DECB7E16-3EE1-43AC-8B93-6081FE311F26}" destId="{2CC6AB66-79DE-491C-8DFB-A65269A569EC}" srcOrd="0" destOrd="0" presId="urn:microsoft.com/office/officeart/2005/8/layout/list1"/>
    <dgm:cxn modelId="{16709918-E4AF-4FF4-8CC6-0B69B9E7C5E7}" srcId="{4E165CE5-9222-454B-91B3-CB029C1C1DCC}" destId="{28877C48-7F2D-42F5-BDC8-693B660804A2}" srcOrd="0" destOrd="0" parTransId="{54E21DBC-158E-4896-B4F6-895A25A89211}" sibTransId="{E97C42A1-D2D7-4EAF-906A-8D5D0B642A3A}"/>
    <dgm:cxn modelId="{EDB1839E-73F2-4C2F-957D-4CA28DEAA59D}" type="presOf" srcId="{B70C6CD4-1082-4392-8896-7EB8136013A7}" destId="{E64AEC2B-CB26-486C-9630-DD506E05D667}" srcOrd="0" destOrd="0" presId="urn:microsoft.com/office/officeart/2005/8/layout/list1"/>
    <dgm:cxn modelId="{540B0C2F-1C4A-4C41-AB96-4F380B0FF9AE}" type="presParOf" srcId="{0BE6428D-6BC7-4CC1-897E-B30ADF9B76BE}" destId="{E5F73148-713E-4832-B898-8FF3491714FE}" srcOrd="0" destOrd="0" presId="urn:microsoft.com/office/officeart/2005/8/layout/list1"/>
    <dgm:cxn modelId="{65E5B08C-1DA9-46C8-B8DA-857930E9C756}" type="presParOf" srcId="{E5F73148-713E-4832-B898-8FF3491714FE}" destId="{C3C6E172-4E3D-4ECB-B2DC-48B0B1A11E4B}" srcOrd="0" destOrd="0" presId="urn:microsoft.com/office/officeart/2005/8/layout/list1"/>
    <dgm:cxn modelId="{B2719937-49E6-41EA-9DE7-FB5B5EDFFD1F}" type="presParOf" srcId="{E5F73148-713E-4832-B898-8FF3491714FE}" destId="{CD0A58DA-9585-4E27-A1A2-ACF7B9B54FAE}" srcOrd="1" destOrd="0" presId="urn:microsoft.com/office/officeart/2005/8/layout/list1"/>
    <dgm:cxn modelId="{CE5D87A8-A343-4A2F-AEB8-E82492A65717}" type="presParOf" srcId="{0BE6428D-6BC7-4CC1-897E-B30ADF9B76BE}" destId="{020BDDFA-7EFA-4529-B02F-E2FDD5213F04}" srcOrd="1" destOrd="0" presId="urn:microsoft.com/office/officeart/2005/8/layout/list1"/>
    <dgm:cxn modelId="{FE93D68A-18B0-46A1-9BB1-1B22CDDAC64B}" type="presParOf" srcId="{0BE6428D-6BC7-4CC1-897E-B30ADF9B76BE}" destId="{A31EC68F-4553-4DBF-B2F5-DF4284109B48}" srcOrd="2" destOrd="0" presId="urn:microsoft.com/office/officeart/2005/8/layout/list1"/>
    <dgm:cxn modelId="{2743B84D-7F74-47A3-B662-367F3C506232}" type="presParOf" srcId="{0BE6428D-6BC7-4CC1-897E-B30ADF9B76BE}" destId="{E85E72AD-75C4-446B-A75A-FBBD412F110B}" srcOrd="3" destOrd="0" presId="urn:microsoft.com/office/officeart/2005/8/layout/list1"/>
    <dgm:cxn modelId="{05B53DA6-7C8B-4A55-AFC7-F3694AE8A471}" type="presParOf" srcId="{0BE6428D-6BC7-4CC1-897E-B30ADF9B76BE}" destId="{DFD7E821-D75B-4908-A6E5-52370DBECD4E}" srcOrd="4" destOrd="0" presId="urn:microsoft.com/office/officeart/2005/8/layout/list1"/>
    <dgm:cxn modelId="{534CA6BE-845C-414B-A84F-9812BC30D806}" type="presParOf" srcId="{DFD7E821-D75B-4908-A6E5-52370DBECD4E}" destId="{2CC6AB66-79DE-491C-8DFB-A65269A569EC}" srcOrd="0" destOrd="0" presId="urn:microsoft.com/office/officeart/2005/8/layout/list1"/>
    <dgm:cxn modelId="{1530345B-7455-4FAF-ADC4-7646E729154A}" type="presParOf" srcId="{DFD7E821-D75B-4908-A6E5-52370DBECD4E}" destId="{5BC7CFA4-73D5-49FF-9E48-A4E8F07388F0}" srcOrd="1" destOrd="0" presId="urn:microsoft.com/office/officeart/2005/8/layout/list1"/>
    <dgm:cxn modelId="{9CD27FA4-255E-4B48-A5AC-AE2D8F0A7DBA}" type="presParOf" srcId="{0BE6428D-6BC7-4CC1-897E-B30ADF9B76BE}" destId="{85923518-EF2B-4D9C-AE55-070B80287CE6}" srcOrd="5" destOrd="0" presId="urn:microsoft.com/office/officeart/2005/8/layout/list1"/>
    <dgm:cxn modelId="{D40B522C-8F00-4B64-BD73-B5C996D6BEC4}" type="presParOf" srcId="{0BE6428D-6BC7-4CC1-897E-B30ADF9B76BE}" destId="{E64AEC2B-CB26-486C-9630-DD506E05D66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E0CA1C-0794-436E-B9D0-52E01E0E5723}"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kumimoji="1" lang="ja-JP" altLang="en-US"/>
        </a:p>
      </dgm:t>
    </dgm:pt>
    <dgm:pt modelId="{4E165CE5-9222-454B-91B3-CB029C1C1DCC}">
      <dgm:prSet phldrT="[テキスト]" custT="1"/>
      <dgm:spPr/>
      <dgm:t>
        <a:bodyPr/>
        <a:lstStyle/>
        <a:p>
          <a:pPr algn="ctr"/>
          <a:r>
            <a:rPr kumimoji="1" lang="ja-JP" altLang="en-US" sz="2800" b="1" dirty="0" smtClean="0"/>
            <a:t>先行研究</a:t>
          </a:r>
          <a:endParaRPr kumimoji="1" lang="en-US" altLang="ja-JP" sz="2800" b="1" dirty="0" smtClean="0"/>
        </a:p>
      </dgm:t>
    </dgm:pt>
    <dgm:pt modelId="{6598D10D-4EB0-4B25-BD35-36220D30889A}" type="parTrans" cxnId="{2237798C-5B29-4A28-91E7-12A60FA35BF9}">
      <dgm:prSet/>
      <dgm:spPr/>
      <dgm:t>
        <a:bodyPr/>
        <a:lstStyle/>
        <a:p>
          <a:endParaRPr kumimoji="1" lang="ja-JP" altLang="en-US"/>
        </a:p>
      </dgm:t>
    </dgm:pt>
    <dgm:pt modelId="{02E62DB3-82A2-4FDD-B073-44892854AF7B}" type="sibTrans" cxnId="{2237798C-5B29-4A28-91E7-12A60FA35BF9}">
      <dgm:prSet/>
      <dgm:spPr/>
      <dgm:t>
        <a:bodyPr/>
        <a:lstStyle/>
        <a:p>
          <a:endParaRPr kumimoji="1" lang="ja-JP" altLang="en-US"/>
        </a:p>
      </dgm:t>
    </dgm:pt>
    <dgm:pt modelId="{DECB7E16-3EE1-43AC-8B93-6081FE311F26}">
      <dgm:prSet phldrT="[テキスト]" custT="1"/>
      <dgm:spPr/>
      <dgm:t>
        <a:bodyPr/>
        <a:lstStyle/>
        <a:p>
          <a:pPr algn="ctr"/>
          <a:r>
            <a:rPr kumimoji="1" lang="ja-JP" altLang="en-US" sz="2800" b="1" dirty="0" smtClean="0"/>
            <a:t>概要</a:t>
          </a:r>
          <a:endParaRPr kumimoji="1" lang="ja-JP" altLang="en-US" sz="2800" b="1" dirty="0"/>
        </a:p>
      </dgm:t>
    </dgm:pt>
    <dgm:pt modelId="{4235CE03-EB06-4335-94E6-6D54DEF88A31}" type="parTrans" cxnId="{89381F78-0415-4E06-A9D3-8CA713871B59}">
      <dgm:prSet/>
      <dgm:spPr/>
      <dgm:t>
        <a:bodyPr/>
        <a:lstStyle/>
        <a:p>
          <a:endParaRPr kumimoji="1" lang="ja-JP" altLang="en-US"/>
        </a:p>
      </dgm:t>
    </dgm:pt>
    <dgm:pt modelId="{464E8702-1DBB-401C-9F3B-628CF0EC0451}" type="sibTrans" cxnId="{89381F78-0415-4E06-A9D3-8CA713871B59}">
      <dgm:prSet/>
      <dgm:spPr/>
      <dgm:t>
        <a:bodyPr/>
        <a:lstStyle/>
        <a:p>
          <a:endParaRPr kumimoji="1" lang="ja-JP" altLang="en-US"/>
        </a:p>
      </dgm:t>
    </dgm:pt>
    <dgm:pt modelId="{B70C6CD4-1082-4392-8896-7EB8136013A7}">
      <dgm:prSet custT="1"/>
      <dgm:spPr/>
      <dgm:t>
        <a:bodyPr/>
        <a:lstStyle/>
        <a:p>
          <a:pPr algn="l"/>
          <a:r>
            <a:rPr kumimoji="1" lang="ja-JP" altLang="en-US" sz="2500" b="1" i="0" dirty="0" smtClean="0"/>
            <a:t>電気自動車と燃料電池車は内燃機関が不要ではあるが、自動車メーカーは未経験の領域である二次電池や水素発電の研究開発を行わなければならない。</a:t>
          </a:r>
          <a:endParaRPr kumimoji="1" lang="ja-JP" altLang="en-US" sz="2500" b="1" i="0" dirty="0"/>
        </a:p>
      </dgm:t>
    </dgm:pt>
    <dgm:pt modelId="{239BA321-7B6E-47BF-A14E-C5C6D5A2C790}" type="parTrans" cxnId="{29AB27F9-96C6-43C8-9E5D-B170E2132C74}">
      <dgm:prSet/>
      <dgm:spPr/>
      <dgm:t>
        <a:bodyPr/>
        <a:lstStyle/>
        <a:p>
          <a:endParaRPr kumimoji="1" lang="ja-JP" altLang="en-US"/>
        </a:p>
      </dgm:t>
    </dgm:pt>
    <dgm:pt modelId="{AC8A7810-227B-4B7E-97FF-5FCF1930CBFD}" type="sibTrans" cxnId="{29AB27F9-96C6-43C8-9E5D-B170E2132C74}">
      <dgm:prSet/>
      <dgm:spPr/>
      <dgm:t>
        <a:bodyPr/>
        <a:lstStyle/>
        <a:p>
          <a:endParaRPr kumimoji="1" lang="ja-JP" altLang="en-US"/>
        </a:p>
      </dgm:t>
    </dgm:pt>
    <dgm:pt modelId="{E36C2180-EC35-4486-A18A-FD7D671AE054}">
      <dgm:prSet custT="1"/>
      <dgm:spPr/>
      <dgm:t>
        <a:bodyPr/>
        <a:lstStyle/>
        <a:p>
          <a:r>
            <a:rPr lang="ja-JP" altLang="en-US" sz="2500" b="1" dirty="0" smtClean="0"/>
            <a:t> 村上　博　　 </a:t>
          </a:r>
          <a:r>
            <a:rPr lang="en-US" altLang="ja-JP" sz="2500" b="1" dirty="0" smtClean="0"/>
            <a:t>『</a:t>
          </a:r>
          <a:r>
            <a:rPr lang="ja-JP" altLang="en-US" sz="2500" b="1" dirty="0" smtClean="0"/>
            <a:t>自動運転車，燃料電池車，電気自動車に関するイノ</a:t>
          </a:r>
          <a:r>
            <a:rPr lang="en-US" altLang="ja-JP" sz="2500" b="1" dirty="0" smtClean="0"/>
            <a:t/>
          </a:r>
          <a:br>
            <a:rPr lang="en-US" altLang="ja-JP" sz="2500" b="1" dirty="0" smtClean="0"/>
          </a:br>
          <a:r>
            <a:rPr lang="en-US" altLang="ja-JP" sz="2500" b="1" dirty="0" smtClean="0"/>
            <a:t>                          </a:t>
          </a:r>
          <a:r>
            <a:rPr lang="ja-JP" altLang="en-US" sz="2500" b="1" dirty="0" smtClean="0"/>
            <a:t>ベーションの研究  ─自動車会社，部品会社，ＩＴ企業</a:t>
          </a:r>
          <a:r>
            <a:rPr lang="en-US" altLang="ja-JP" sz="2500" b="1" dirty="0" smtClean="0"/>
            <a:t/>
          </a:r>
          <a:br>
            <a:rPr lang="en-US" altLang="ja-JP" sz="2500" b="1" dirty="0" smtClean="0"/>
          </a:br>
          <a:r>
            <a:rPr lang="en-US" altLang="ja-JP" sz="2500" b="1" dirty="0" smtClean="0"/>
            <a:t>                          </a:t>
          </a:r>
          <a:r>
            <a:rPr lang="ja-JP" altLang="en-US" sz="2500" b="1" dirty="0" smtClean="0"/>
            <a:t>による次世代自動車の社会的価値の創造─ </a:t>
          </a:r>
          <a:r>
            <a:rPr lang="en-US" altLang="ja-JP" sz="2500" b="1" dirty="0" smtClean="0"/>
            <a:t>』  </a:t>
          </a:r>
          <a:endParaRPr kumimoji="1" lang="ja-JP" altLang="en-US" sz="2500" b="1" dirty="0"/>
        </a:p>
      </dgm:t>
    </dgm:pt>
    <dgm:pt modelId="{997DE4C0-9CD2-4A77-ADC5-D9E5ABA71B81}" type="parTrans" cxnId="{C94B0E9D-D731-4324-B778-A541A0DE10C3}">
      <dgm:prSet/>
      <dgm:spPr/>
      <dgm:t>
        <a:bodyPr/>
        <a:lstStyle/>
        <a:p>
          <a:endParaRPr kumimoji="1" lang="ja-JP" altLang="en-US"/>
        </a:p>
      </dgm:t>
    </dgm:pt>
    <dgm:pt modelId="{7E4076CA-B72C-4B3D-8D88-1BF2F35F0346}" type="sibTrans" cxnId="{C94B0E9D-D731-4324-B778-A541A0DE10C3}">
      <dgm:prSet/>
      <dgm:spPr/>
      <dgm:t>
        <a:bodyPr/>
        <a:lstStyle/>
        <a:p>
          <a:endParaRPr kumimoji="1" lang="ja-JP" altLang="en-US"/>
        </a:p>
      </dgm:t>
    </dgm:pt>
    <dgm:pt modelId="{104696F1-2E91-4427-AC2E-0138E2CE24ED}">
      <dgm:prSet custT="1"/>
      <dgm:spPr/>
      <dgm:t>
        <a:bodyPr/>
        <a:lstStyle/>
        <a:p>
          <a:pPr algn="l"/>
          <a:r>
            <a:rPr kumimoji="1" lang="ja-JP" altLang="en-US" sz="2500" b="1" i="0" dirty="0" smtClean="0"/>
            <a:t>そして、これからの研究開発はこれまで蓄積してきた技術とはちがう分野で展開し、単なる技術開発・発明競争でなく自動車業界以外の業界・企業を巻き込んだイノベーションの創造が望まれる、という事が述べられている。</a:t>
          </a:r>
          <a:endParaRPr kumimoji="1" lang="ja-JP" altLang="en-US" sz="2500" b="1" i="0" dirty="0"/>
        </a:p>
      </dgm:t>
    </dgm:pt>
    <dgm:pt modelId="{ECFF87F2-FAB6-4579-98AF-04A7BC5BFDCE}" type="parTrans" cxnId="{42C735BE-5832-4699-B54B-609DCAA09366}">
      <dgm:prSet/>
      <dgm:spPr/>
      <dgm:t>
        <a:bodyPr/>
        <a:lstStyle/>
        <a:p>
          <a:endParaRPr kumimoji="1" lang="ja-JP" altLang="en-US"/>
        </a:p>
      </dgm:t>
    </dgm:pt>
    <dgm:pt modelId="{4D7D2557-13C6-44D4-8F9C-9F1B7BF16B70}" type="sibTrans" cxnId="{42C735BE-5832-4699-B54B-609DCAA09366}">
      <dgm:prSet/>
      <dgm:spPr/>
      <dgm:t>
        <a:bodyPr/>
        <a:lstStyle/>
        <a:p>
          <a:endParaRPr kumimoji="1" lang="ja-JP" altLang="en-US"/>
        </a:p>
      </dgm:t>
    </dgm:pt>
    <dgm:pt modelId="{0BE6428D-6BC7-4CC1-897E-B30ADF9B76BE}" type="pres">
      <dgm:prSet presAssocID="{24E0CA1C-0794-436E-B9D0-52E01E0E5723}" presName="linear" presStyleCnt="0">
        <dgm:presLayoutVars>
          <dgm:dir/>
          <dgm:animLvl val="lvl"/>
          <dgm:resizeHandles val="exact"/>
        </dgm:presLayoutVars>
      </dgm:prSet>
      <dgm:spPr/>
      <dgm:t>
        <a:bodyPr/>
        <a:lstStyle/>
        <a:p>
          <a:endParaRPr kumimoji="1" lang="ja-JP" altLang="en-US"/>
        </a:p>
      </dgm:t>
    </dgm:pt>
    <dgm:pt modelId="{E5F73148-713E-4832-B898-8FF3491714FE}" type="pres">
      <dgm:prSet presAssocID="{4E165CE5-9222-454B-91B3-CB029C1C1DCC}" presName="parentLin" presStyleCnt="0"/>
      <dgm:spPr/>
      <dgm:t>
        <a:bodyPr/>
        <a:lstStyle/>
        <a:p>
          <a:endParaRPr kumimoji="1" lang="ja-JP" altLang="en-US"/>
        </a:p>
      </dgm:t>
    </dgm:pt>
    <dgm:pt modelId="{C3C6E172-4E3D-4ECB-B2DC-48B0B1A11E4B}" type="pres">
      <dgm:prSet presAssocID="{4E165CE5-9222-454B-91B3-CB029C1C1DCC}" presName="parentLeftMargin" presStyleLbl="node1" presStyleIdx="0" presStyleCnt="2"/>
      <dgm:spPr/>
      <dgm:t>
        <a:bodyPr/>
        <a:lstStyle/>
        <a:p>
          <a:endParaRPr kumimoji="1" lang="ja-JP" altLang="en-US"/>
        </a:p>
      </dgm:t>
    </dgm:pt>
    <dgm:pt modelId="{CD0A58DA-9585-4E27-A1A2-ACF7B9B54FAE}" type="pres">
      <dgm:prSet presAssocID="{4E165CE5-9222-454B-91B3-CB029C1C1DCC}" presName="parentText" presStyleLbl="node1" presStyleIdx="0" presStyleCnt="2" custScaleX="27906" custScaleY="138144" custLinFactNeighborX="-11312">
        <dgm:presLayoutVars>
          <dgm:chMax val="0"/>
          <dgm:bulletEnabled val="1"/>
        </dgm:presLayoutVars>
      </dgm:prSet>
      <dgm:spPr/>
      <dgm:t>
        <a:bodyPr/>
        <a:lstStyle/>
        <a:p>
          <a:endParaRPr kumimoji="1" lang="ja-JP" altLang="en-US"/>
        </a:p>
      </dgm:t>
    </dgm:pt>
    <dgm:pt modelId="{020BDDFA-7EFA-4529-B02F-E2FDD5213F04}" type="pres">
      <dgm:prSet presAssocID="{4E165CE5-9222-454B-91B3-CB029C1C1DCC}" presName="negativeSpace" presStyleCnt="0"/>
      <dgm:spPr/>
      <dgm:t>
        <a:bodyPr/>
        <a:lstStyle/>
        <a:p>
          <a:endParaRPr kumimoji="1" lang="ja-JP" altLang="en-US"/>
        </a:p>
      </dgm:t>
    </dgm:pt>
    <dgm:pt modelId="{A31EC68F-4553-4DBF-B2F5-DF4284109B48}" type="pres">
      <dgm:prSet presAssocID="{4E165CE5-9222-454B-91B3-CB029C1C1DCC}" presName="childText" presStyleLbl="conFgAcc1" presStyleIdx="0" presStyleCnt="2" custScaleY="99388">
        <dgm:presLayoutVars>
          <dgm:bulletEnabled val="1"/>
        </dgm:presLayoutVars>
      </dgm:prSet>
      <dgm:spPr/>
      <dgm:t>
        <a:bodyPr/>
        <a:lstStyle/>
        <a:p>
          <a:endParaRPr kumimoji="1" lang="ja-JP" altLang="en-US"/>
        </a:p>
      </dgm:t>
    </dgm:pt>
    <dgm:pt modelId="{E85E72AD-75C4-446B-A75A-FBBD412F110B}" type="pres">
      <dgm:prSet presAssocID="{02E62DB3-82A2-4FDD-B073-44892854AF7B}" presName="spaceBetweenRectangles" presStyleCnt="0"/>
      <dgm:spPr/>
      <dgm:t>
        <a:bodyPr/>
        <a:lstStyle/>
        <a:p>
          <a:endParaRPr kumimoji="1" lang="ja-JP" altLang="en-US"/>
        </a:p>
      </dgm:t>
    </dgm:pt>
    <dgm:pt modelId="{DFD7E821-D75B-4908-A6E5-52370DBECD4E}" type="pres">
      <dgm:prSet presAssocID="{DECB7E16-3EE1-43AC-8B93-6081FE311F26}" presName="parentLin" presStyleCnt="0"/>
      <dgm:spPr/>
      <dgm:t>
        <a:bodyPr/>
        <a:lstStyle/>
        <a:p>
          <a:endParaRPr kumimoji="1" lang="ja-JP" altLang="en-US"/>
        </a:p>
      </dgm:t>
    </dgm:pt>
    <dgm:pt modelId="{2CC6AB66-79DE-491C-8DFB-A65269A569EC}" type="pres">
      <dgm:prSet presAssocID="{DECB7E16-3EE1-43AC-8B93-6081FE311F26}" presName="parentLeftMargin" presStyleLbl="node1" presStyleIdx="0" presStyleCnt="2"/>
      <dgm:spPr/>
      <dgm:t>
        <a:bodyPr/>
        <a:lstStyle/>
        <a:p>
          <a:endParaRPr kumimoji="1" lang="ja-JP" altLang="en-US"/>
        </a:p>
      </dgm:t>
    </dgm:pt>
    <dgm:pt modelId="{5BC7CFA4-73D5-49FF-9E48-A4E8F07388F0}" type="pres">
      <dgm:prSet presAssocID="{DECB7E16-3EE1-43AC-8B93-6081FE311F26}" presName="parentText" presStyleLbl="node1" presStyleIdx="1" presStyleCnt="2" custScaleX="21137" custScaleY="138581">
        <dgm:presLayoutVars>
          <dgm:chMax val="0"/>
          <dgm:bulletEnabled val="1"/>
        </dgm:presLayoutVars>
      </dgm:prSet>
      <dgm:spPr/>
      <dgm:t>
        <a:bodyPr/>
        <a:lstStyle/>
        <a:p>
          <a:endParaRPr kumimoji="1" lang="ja-JP" altLang="en-US"/>
        </a:p>
      </dgm:t>
    </dgm:pt>
    <dgm:pt modelId="{85923518-EF2B-4D9C-AE55-070B80287CE6}" type="pres">
      <dgm:prSet presAssocID="{DECB7E16-3EE1-43AC-8B93-6081FE311F26}" presName="negativeSpace" presStyleCnt="0"/>
      <dgm:spPr/>
      <dgm:t>
        <a:bodyPr/>
        <a:lstStyle/>
        <a:p>
          <a:endParaRPr kumimoji="1" lang="ja-JP" altLang="en-US"/>
        </a:p>
      </dgm:t>
    </dgm:pt>
    <dgm:pt modelId="{E64AEC2B-CB26-486C-9630-DD506E05D667}" type="pres">
      <dgm:prSet presAssocID="{DECB7E16-3EE1-43AC-8B93-6081FE311F26}" presName="childText" presStyleLbl="conFgAcc1" presStyleIdx="1" presStyleCnt="2">
        <dgm:presLayoutVars>
          <dgm:bulletEnabled val="1"/>
        </dgm:presLayoutVars>
      </dgm:prSet>
      <dgm:spPr/>
      <dgm:t>
        <a:bodyPr/>
        <a:lstStyle/>
        <a:p>
          <a:endParaRPr kumimoji="1" lang="ja-JP" altLang="en-US"/>
        </a:p>
      </dgm:t>
    </dgm:pt>
  </dgm:ptLst>
  <dgm:cxnLst>
    <dgm:cxn modelId="{D77F4870-576E-431F-B506-26332882B8B2}" type="presOf" srcId="{B70C6CD4-1082-4392-8896-7EB8136013A7}" destId="{E64AEC2B-CB26-486C-9630-DD506E05D667}" srcOrd="0" destOrd="0" presId="urn:microsoft.com/office/officeart/2005/8/layout/list1"/>
    <dgm:cxn modelId="{89381F78-0415-4E06-A9D3-8CA713871B59}" srcId="{24E0CA1C-0794-436E-B9D0-52E01E0E5723}" destId="{DECB7E16-3EE1-43AC-8B93-6081FE311F26}" srcOrd="1" destOrd="0" parTransId="{4235CE03-EB06-4335-94E6-6D54DEF88A31}" sibTransId="{464E8702-1DBB-401C-9F3B-628CF0EC0451}"/>
    <dgm:cxn modelId="{42C735BE-5832-4699-B54B-609DCAA09366}" srcId="{DECB7E16-3EE1-43AC-8B93-6081FE311F26}" destId="{104696F1-2E91-4427-AC2E-0138E2CE24ED}" srcOrd="1" destOrd="0" parTransId="{ECFF87F2-FAB6-4579-98AF-04A7BC5BFDCE}" sibTransId="{4D7D2557-13C6-44D4-8F9C-9F1B7BF16B70}"/>
    <dgm:cxn modelId="{35182A4E-21B0-45AC-868A-BC39BD444BF0}" type="presOf" srcId="{4E165CE5-9222-454B-91B3-CB029C1C1DCC}" destId="{CD0A58DA-9585-4E27-A1A2-ACF7B9B54FAE}" srcOrd="1" destOrd="0" presId="urn:microsoft.com/office/officeart/2005/8/layout/list1"/>
    <dgm:cxn modelId="{29AB27F9-96C6-43C8-9E5D-B170E2132C74}" srcId="{DECB7E16-3EE1-43AC-8B93-6081FE311F26}" destId="{B70C6CD4-1082-4392-8896-7EB8136013A7}" srcOrd="0" destOrd="0" parTransId="{239BA321-7B6E-47BF-A14E-C5C6D5A2C790}" sibTransId="{AC8A7810-227B-4B7E-97FF-5FCF1930CBFD}"/>
    <dgm:cxn modelId="{A36E0620-F233-4D2C-A5E0-376C1BBA848B}" type="presOf" srcId="{104696F1-2E91-4427-AC2E-0138E2CE24ED}" destId="{E64AEC2B-CB26-486C-9630-DD506E05D667}" srcOrd="0" destOrd="1" presId="urn:microsoft.com/office/officeart/2005/8/layout/list1"/>
    <dgm:cxn modelId="{2237798C-5B29-4A28-91E7-12A60FA35BF9}" srcId="{24E0CA1C-0794-436E-B9D0-52E01E0E5723}" destId="{4E165CE5-9222-454B-91B3-CB029C1C1DCC}" srcOrd="0" destOrd="0" parTransId="{6598D10D-4EB0-4B25-BD35-36220D30889A}" sibTransId="{02E62DB3-82A2-4FDD-B073-44892854AF7B}"/>
    <dgm:cxn modelId="{C1C38B22-CDB8-4AEF-88A1-D037F2BDBA85}" type="presOf" srcId="{4E165CE5-9222-454B-91B3-CB029C1C1DCC}" destId="{C3C6E172-4E3D-4ECB-B2DC-48B0B1A11E4B}" srcOrd="0" destOrd="0" presId="urn:microsoft.com/office/officeart/2005/8/layout/list1"/>
    <dgm:cxn modelId="{C94B0E9D-D731-4324-B778-A541A0DE10C3}" srcId="{4E165CE5-9222-454B-91B3-CB029C1C1DCC}" destId="{E36C2180-EC35-4486-A18A-FD7D671AE054}" srcOrd="0" destOrd="0" parTransId="{997DE4C0-9CD2-4A77-ADC5-D9E5ABA71B81}" sibTransId="{7E4076CA-B72C-4B3D-8D88-1BF2F35F0346}"/>
    <dgm:cxn modelId="{5A93E613-0A7F-4576-844B-83F81E9DC474}" type="presOf" srcId="{E36C2180-EC35-4486-A18A-FD7D671AE054}" destId="{A31EC68F-4553-4DBF-B2F5-DF4284109B48}" srcOrd="0" destOrd="0" presId="urn:microsoft.com/office/officeart/2005/8/layout/list1"/>
    <dgm:cxn modelId="{EE5F51A9-98E4-4DAB-9947-5C70B7E7A1ED}" type="presOf" srcId="{DECB7E16-3EE1-43AC-8B93-6081FE311F26}" destId="{5BC7CFA4-73D5-49FF-9E48-A4E8F07388F0}" srcOrd="1" destOrd="0" presId="urn:microsoft.com/office/officeart/2005/8/layout/list1"/>
    <dgm:cxn modelId="{50358DB8-81FD-49DF-A0AF-B1F9888C26A9}" type="presOf" srcId="{DECB7E16-3EE1-43AC-8B93-6081FE311F26}" destId="{2CC6AB66-79DE-491C-8DFB-A65269A569EC}" srcOrd="0" destOrd="0" presId="urn:microsoft.com/office/officeart/2005/8/layout/list1"/>
    <dgm:cxn modelId="{EE81A724-04A4-4B8F-A9F6-6F77B208139F}" type="presOf" srcId="{24E0CA1C-0794-436E-B9D0-52E01E0E5723}" destId="{0BE6428D-6BC7-4CC1-897E-B30ADF9B76BE}" srcOrd="0" destOrd="0" presId="urn:microsoft.com/office/officeart/2005/8/layout/list1"/>
    <dgm:cxn modelId="{3F44A2C7-EBD4-4882-BC02-2CC2E8ED3EF5}" type="presParOf" srcId="{0BE6428D-6BC7-4CC1-897E-B30ADF9B76BE}" destId="{E5F73148-713E-4832-B898-8FF3491714FE}" srcOrd="0" destOrd="0" presId="urn:microsoft.com/office/officeart/2005/8/layout/list1"/>
    <dgm:cxn modelId="{4F9F3381-5D0E-48C1-A535-E786E1766CF9}" type="presParOf" srcId="{E5F73148-713E-4832-B898-8FF3491714FE}" destId="{C3C6E172-4E3D-4ECB-B2DC-48B0B1A11E4B}" srcOrd="0" destOrd="0" presId="urn:microsoft.com/office/officeart/2005/8/layout/list1"/>
    <dgm:cxn modelId="{D1A83847-6127-43DD-93EF-89C6A653B897}" type="presParOf" srcId="{E5F73148-713E-4832-B898-8FF3491714FE}" destId="{CD0A58DA-9585-4E27-A1A2-ACF7B9B54FAE}" srcOrd="1" destOrd="0" presId="urn:microsoft.com/office/officeart/2005/8/layout/list1"/>
    <dgm:cxn modelId="{B209B90F-5C93-4EB5-93DC-622998BB0C6D}" type="presParOf" srcId="{0BE6428D-6BC7-4CC1-897E-B30ADF9B76BE}" destId="{020BDDFA-7EFA-4529-B02F-E2FDD5213F04}" srcOrd="1" destOrd="0" presId="urn:microsoft.com/office/officeart/2005/8/layout/list1"/>
    <dgm:cxn modelId="{35F50E89-57C2-49D9-8790-5572E60DCB7B}" type="presParOf" srcId="{0BE6428D-6BC7-4CC1-897E-B30ADF9B76BE}" destId="{A31EC68F-4553-4DBF-B2F5-DF4284109B48}" srcOrd="2" destOrd="0" presId="urn:microsoft.com/office/officeart/2005/8/layout/list1"/>
    <dgm:cxn modelId="{1DABDE29-8687-4551-9C70-544870FEDCC8}" type="presParOf" srcId="{0BE6428D-6BC7-4CC1-897E-B30ADF9B76BE}" destId="{E85E72AD-75C4-446B-A75A-FBBD412F110B}" srcOrd="3" destOrd="0" presId="urn:microsoft.com/office/officeart/2005/8/layout/list1"/>
    <dgm:cxn modelId="{7682B80B-EF6A-4805-8C44-18A444083728}" type="presParOf" srcId="{0BE6428D-6BC7-4CC1-897E-B30ADF9B76BE}" destId="{DFD7E821-D75B-4908-A6E5-52370DBECD4E}" srcOrd="4" destOrd="0" presId="urn:microsoft.com/office/officeart/2005/8/layout/list1"/>
    <dgm:cxn modelId="{69906894-6D7B-4462-8882-290121178380}" type="presParOf" srcId="{DFD7E821-D75B-4908-A6E5-52370DBECD4E}" destId="{2CC6AB66-79DE-491C-8DFB-A65269A569EC}" srcOrd="0" destOrd="0" presId="urn:microsoft.com/office/officeart/2005/8/layout/list1"/>
    <dgm:cxn modelId="{75EBAAD1-4FB9-43B7-BF5B-05A29A199296}" type="presParOf" srcId="{DFD7E821-D75B-4908-A6E5-52370DBECD4E}" destId="{5BC7CFA4-73D5-49FF-9E48-A4E8F07388F0}" srcOrd="1" destOrd="0" presId="urn:microsoft.com/office/officeart/2005/8/layout/list1"/>
    <dgm:cxn modelId="{5E963011-9D36-4AB2-92A1-C9ADB22069EF}" type="presParOf" srcId="{0BE6428D-6BC7-4CC1-897E-B30ADF9B76BE}" destId="{85923518-EF2B-4D9C-AE55-070B80287CE6}" srcOrd="5" destOrd="0" presId="urn:microsoft.com/office/officeart/2005/8/layout/list1"/>
    <dgm:cxn modelId="{7B55FE04-06F9-46A3-BB3C-445AF3021398}" type="presParOf" srcId="{0BE6428D-6BC7-4CC1-897E-B30ADF9B76BE}" destId="{E64AEC2B-CB26-486C-9630-DD506E05D66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6741E4-C038-4905-88FB-7C2CF44C0DE5}" type="doc">
      <dgm:prSet loTypeId="urn:microsoft.com/office/officeart/2005/8/layout/pyramid2" loCatId="pyramid" qsTypeId="urn:microsoft.com/office/officeart/2005/8/quickstyle/simple1" qsCatId="simple" csTypeId="urn:microsoft.com/office/officeart/2005/8/colors/accent0_3" csCatId="mainScheme" phldr="1"/>
      <dgm:spPr/>
    </dgm:pt>
    <dgm:pt modelId="{6247E712-5F23-4A4E-A5F1-9F47C7C8EB4F}">
      <dgm:prSet phldrT="[テキスト]" custT="1"/>
      <dgm:spPr>
        <a:solidFill>
          <a:schemeClr val="bg1"/>
        </a:solidFill>
      </dgm:spPr>
      <dgm:t>
        <a:bodyPr/>
        <a:lstStyle/>
        <a:p>
          <a:r>
            <a:rPr lang="ja-JP" altLang="en-US" sz="2200" b="1" dirty="0" smtClean="0"/>
            <a:t>燃費性能と排ガス削減に優れた車</a:t>
          </a:r>
          <a:endParaRPr kumimoji="1" lang="ja-JP" altLang="en-US" sz="2200" dirty="0"/>
        </a:p>
      </dgm:t>
    </dgm:pt>
    <dgm:pt modelId="{E50EE73F-DBFE-455A-88DA-EAAFCD704612}" type="parTrans" cxnId="{E7862562-E755-4A46-9E98-BA94D860813C}">
      <dgm:prSet/>
      <dgm:spPr/>
      <dgm:t>
        <a:bodyPr/>
        <a:lstStyle/>
        <a:p>
          <a:endParaRPr kumimoji="1" lang="ja-JP" altLang="en-US"/>
        </a:p>
      </dgm:t>
    </dgm:pt>
    <dgm:pt modelId="{C83F8B3B-FEB9-46BB-AB6C-A24B67C091BA}" type="sibTrans" cxnId="{E7862562-E755-4A46-9E98-BA94D860813C}">
      <dgm:prSet/>
      <dgm:spPr/>
      <dgm:t>
        <a:bodyPr/>
        <a:lstStyle/>
        <a:p>
          <a:endParaRPr kumimoji="1" lang="ja-JP" altLang="en-US"/>
        </a:p>
      </dgm:t>
    </dgm:pt>
    <dgm:pt modelId="{4C517630-405D-4D03-8842-0A5C8D7CE63A}">
      <dgm:prSet phldrT="[テキスト]" custT="1"/>
      <dgm:spPr>
        <a:solidFill>
          <a:schemeClr val="bg1"/>
        </a:solidFill>
      </dgm:spPr>
      <dgm:t>
        <a:bodyPr/>
        <a:lstStyle/>
        <a:p>
          <a:r>
            <a:rPr lang="ja-JP" altLang="en-US" sz="2200" b="1" dirty="0" smtClean="0"/>
            <a:t>ハイブリッド・プラグインハイブリッド・電気自動車・水素（燃料電池）自動車</a:t>
          </a:r>
          <a:endParaRPr kumimoji="1" lang="ja-JP" altLang="en-US" sz="2200" dirty="0"/>
        </a:p>
      </dgm:t>
    </dgm:pt>
    <dgm:pt modelId="{C67B52E5-74C8-4F38-8397-40A6094A92FE}" type="parTrans" cxnId="{B1519769-33B4-4D7B-BC85-689E818E0CAD}">
      <dgm:prSet/>
      <dgm:spPr/>
      <dgm:t>
        <a:bodyPr/>
        <a:lstStyle/>
        <a:p>
          <a:endParaRPr kumimoji="1" lang="ja-JP" altLang="en-US"/>
        </a:p>
      </dgm:t>
    </dgm:pt>
    <dgm:pt modelId="{5E3DF9BE-2DD4-40D8-9D05-135249A90AB9}" type="sibTrans" cxnId="{B1519769-33B4-4D7B-BC85-689E818E0CAD}">
      <dgm:prSet/>
      <dgm:spPr/>
      <dgm:t>
        <a:bodyPr/>
        <a:lstStyle/>
        <a:p>
          <a:endParaRPr kumimoji="1" lang="ja-JP" altLang="en-US"/>
        </a:p>
      </dgm:t>
    </dgm:pt>
    <dgm:pt modelId="{F53F0399-7811-4BCE-BD0F-2129716C5FD2}">
      <dgm:prSet phldrT="[テキスト]" custT="1"/>
      <dgm:spPr>
        <a:solidFill>
          <a:schemeClr val="bg1"/>
        </a:solidFill>
      </dgm:spPr>
      <dgm:t>
        <a:bodyPr/>
        <a:lstStyle/>
        <a:p>
          <a:pPr algn="ctr"/>
          <a:r>
            <a:rPr lang="ja-JP" altLang="en-US" sz="2200" b="1" i="0" dirty="0" smtClean="0"/>
            <a:t>プラグインハイブリッド</a:t>
          </a:r>
          <a:r>
            <a:rPr lang="en-US" altLang="ja-JP" sz="2200" b="1" i="0" dirty="0" smtClean="0"/>
            <a:t>(PHV)</a:t>
          </a:r>
        </a:p>
        <a:p>
          <a:pPr algn="ctr"/>
          <a:r>
            <a:rPr lang="ja-JP" altLang="en-US" sz="2200" b="1" i="0" dirty="0" smtClean="0"/>
            <a:t>電気自動車</a:t>
          </a:r>
          <a:r>
            <a:rPr lang="en-US" altLang="ja-JP" sz="2200" b="1" i="0" dirty="0" smtClean="0"/>
            <a:t>(EV)</a:t>
          </a:r>
        </a:p>
        <a:p>
          <a:pPr algn="ctr"/>
          <a:r>
            <a:rPr lang="ja-JP" altLang="en-US" sz="2200" b="1" i="0" dirty="0" smtClean="0"/>
            <a:t>水素自動車（燃料電池自動車）（</a:t>
          </a:r>
          <a:r>
            <a:rPr lang="en-US" altLang="ja-JP" sz="2200" b="1" i="0" dirty="0" smtClean="0"/>
            <a:t>FCV</a:t>
          </a:r>
          <a:r>
            <a:rPr lang="ja-JP" altLang="en-US" sz="2200" b="1" i="0" dirty="0" smtClean="0"/>
            <a:t>）</a:t>
          </a:r>
          <a:endParaRPr kumimoji="1" lang="ja-JP" altLang="en-US" sz="2200" b="1" i="0" dirty="0"/>
        </a:p>
      </dgm:t>
    </dgm:pt>
    <dgm:pt modelId="{6B2403BF-9D2F-42D6-B494-62CB0827ABAD}" type="sibTrans" cxnId="{FFF8BF24-676D-4E95-B037-70120C43583C}">
      <dgm:prSet/>
      <dgm:spPr/>
      <dgm:t>
        <a:bodyPr/>
        <a:lstStyle/>
        <a:p>
          <a:endParaRPr kumimoji="1" lang="ja-JP" altLang="en-US"/>
        </a:p>
      </dgm:t>
    </dgm:pt>
    <dgm:pt modelId="{5AB9C856-6CD8-437D-AB2D-FA981800FAC7}" type="parTrans" cxnId="{FFF8BF24-676D-4E95-B037-70120C43583C}">
      <dgm:prSet/>
      <dgm:spPr/>
      <dgm:t>
        <a:bodyPr/>
        <a:lstStyle/>
        <a:p>
          <a:endParaRPr kumimoji="1" lang="ja-JP" altLang="en-US"/>
        </a:p>
      </dgm:t>
    </dgm:pt>
    <dgm:pt modelId="{9BBA8861-C435-4C63-A762-BDAC35C7C4E5}" type="pres">
      <dgm:prSet presAssocID="{186741E4-C038-4905-88FB-7C2CF44C0DE5}" presName="compositeShape" presStyleCnt="0">
        <dgm:presLayoutVars>
          <dgm:dir/>
          <dgm:resizeHandles/>
        </dgm:presLayoutVars>
      </dgm:prSet>
      <dgm:spPr/>
    </dgm:pt>
    <dgm:pt modelId="{757A68B1-69B4-421B-9590-3BFDF24A4137}" type="pres">
      <dgm:prSet presAssocID="{186741E4-C038-4905-88FB-7C2CF44C0DE5}" presName="pyramid" presStyleLbl="node1" presStyleIdx="0" presStyleCnt="1"/>
      <dgm:spPr/>
    </dgm:pt>
    <dgm:pt modelId="{BC61CA67-B307-4AD5-ACB3-85249C76667F}" type="pres">
      <dgm:prSet presAssocID="{186741E4-C038-4905-88FB-7C2CF44C0DE5}" presName="theList" presStyleCnt="0"/>
      <dgm:spPr/>
    </dgm:pt>
    <dgm:pt modelId="{1329B7E3-316E-487E-9FA3-E83C5097E5CB}" type="pres">
      <dgm:prSet presAssocID="{6247E712-5F23-4A4E-A5F1-9F47C7C8EB4F}" presName="aNode" presStyleLbl="fgAcc1" presStyleIdx="0" presStyleCnt="3" custScaleX="144758" custLinFactY="233529" custLinFactNeighborX="-51715" custLinFactNeighborY="300000">
        <dgm:presLayoutVars>
          <dgm:bulletEnabled val="1"/>
        </dgm:presLayoutVars>
      </dgm:prSet>
      <dgm:spPr/>
      <dgm:t>
        <a:bodyPr/>
        <a:lstStyle/>
        <a:p>
          <a:endParaRPr kumimoji="1" lang="ja-JP" altLang="en-US"/>
        </a:p>
      </dgm:t>
    </dgm:pt>
    <dgm:pt modelId="{0A8739B0-97E5-43A8-8158-37FB3667A442}" type="pres">
      <dgm:prSet presAssocID="{6247E712-5F23-4A4E-A5F1-9F47C7C8EB4F}" presName="aSpace" presStyleCnt="0"/>
      <dgm:spPr/>
    </dgm:pt>
    <dgm:pt modelId="{EE722EA1-041E-4ED3-98B5-69A55744D66B}" type="pres">
      <dgm:prSet presAssocID="{4C517630-405D-4D03-8842-0A5C8D7CE63A}" presName="aNode" presStyleLbl="fgAcc1" presStyleIdx="1" presStyleCnt="3" custScaleX="144773" custLinFactY="27755" custLinFactNeighborX="-51243" custLinFactNeighborY="100000">
        <dgm:presLayoutVars>
          <dgm:bulletEnabled val="1"/>
        </dgm:presLayoutVars>
      </dgm:prSet>
      <dgm:spPr/>
      <dgm:t>
        <a:bodyPr/>
        <a:lstStyle/>
        <a:p>
          <a:endParaRPr kumimoji="1" lang="ja-JP" altLang="en-US"/>
        </a:p>
      </dgm:t>
    </dgm:pt>
    <dgm:pt modelId="{DD2925D2-9FC4-4AA1-BDBF-FA883322A8B7}" type="pres">
      <dgm:prSet presAssocID="{4C517630-405D-4D03-8842-0A5C8D7CE63A}" presName="aSpace" presStyleCnt="0"/>
      <dgm:spPr/>
    </dgm:pt>
    <dgm:pt modelId="{35AC46B3-2BC0-4FA1-8942-DEF5CE6F63B7}" type="pres">
      <dgm:prSet presAssocID="{F53F0399-7811-4BCE-BD0F-2129716C5FD2}" presName="aNode" presStyleLbl="fgAcc1" presStyleIdx="2" presStyleCnt="3" custScaleX="144773" custScaleY="117852" custLinFactY="-186959" custLinFactNeighborX="-48972" custLinFactNeighborY="-200000">
        <dgm:presLayoutVars>
          <dgm:bulletEnabled val="1"/>
        </dgm:presLayoutVars>
      </dgm:prSet>
      <dgm:spPr/>
      <dgm:t>
        <a:bodyPr/>
        <a:lstStyle/>
        <a:p>
          <a:endParaRPr kumimoji="1" lang="ja-JP" altLang="en-US"/>
        </a:p>
      </dgm:t>
    </dgm:pt>
    <dgm:pt modelId="{3DA9F671-CE47-4F55-8103-B1ED0E320A8E}" type="pres">
      <dgm:prSet presAssocID="{F53F0399-7811-4BCE-BD0F-2129716C5FD2}" presName="aSpace" presStyleCnt="0"/>
      <dgm:spPr/>
    </dgm:pt>
  </dgm:ptLst>
  <dgm:cxnLst>
    <dgm:cxn modelId="{B1519769-33B4-4D7B-BC85-689E818E0CAD}" srcId="{186741E4-C038-4905-88FB-7C2CF44C0DE5}" destId="{4C517630-405D-4D03-8842-0A5C8D7CE63A}" srcOrd="1" destOrd="0" parTransId="{C67B52E5-74C8-4F38-8397-40A6094A92FE}" sibTransId="{5E3DF9BE-2DD4-40D8-9D05-135249A90AB9}"/>
    <dgm:cxn modelId="{E7862562-E755-4A46-9E98-BA94D860813C}" srcId="{186741E4-C038-4905-88FB-7C2CF44C0DE5}" destId="{6247E712-5F23-4A4E-A5F1-9F47C7C8EB4F}" srcOrd="0" destOrd="0" parTransId="{E50EE73F-DBFE-455A-88DA-EAAFCD704612}" sibTransId="{C83F8B3B-FEB9-46BB-AB6C-A24B67C091BA}"/>
    <dgm:cxn modelId="{56EFCC3C-600D-40C2-8B52-CC61B6ABCB41}" type="presOf" srcId="{F53F0399-7811-4BCE-BD0F-2129716C5FD2}" destId="{35AC46B3-2BC0-4FA1-8942-DEF5CE6F63B7}" srcOrd="0" destOrd="0" presId="urn:microsoft.com/office/officeart/2005/8/layout/pyramid2"/>
    <dgm:cxn modelId="{3270AC2C-DACC-4AE4-9D09-EFE4ED92281E}" type="presOf" srcId="{186741E4-C038-4905-88FB-7C2CF44C0DE5}" destId="{9BBA8861-C435-4C63-A762-BDAC35C7C4E5}" srcOrd="0" destOrd="0" presId="urn:microsoft.com/office/officeart/2005/8/layout/pyramid2"/>
    <dgm:cxn modelId="{FFF8BF24-676D-4E95-B037-70120C43583C}" srcId="{186741E4-C038-4905-88FB-7C2CF44C0DE5}" destId="{F53F0399-7811-4BCE-BD0F-2129716C5FD2}" srcOrd="2" destOrd="0" parTransId="{5AB9C856-6CD8-437D-AB2D-FA981800FAC7}" sibTransId="{6B2403BF-9D2F-42D6-B494-62CB0827ABAD}"/>
    <dgm:cxn modelId="{93224DF4-AFB0-4FCD-9141-5B22C91396D7}" type="presOf" srcId="{6247E712-5F23-4A4E-A5F1-9F47C7C8EB4F}" destId="{1329B7E3-316E-487E-9FA3-E83C5097E5CB}" srcOrd="0" destOrd="0" presId="urn:microsoft.com/office/officeart/2005/8/layout/pyramid2"/>
    <dgm:cxn modelId="{7BA1C75B-9F77-4A84-A547-FA0128720E55}" type="presOf" srcId="{4C517630-405D-4D03-8842-0A5C8D7CE63A}" destId="{EE722EA1-041E-4ED3-98B5-69A55744D66B}" srcOrd="0" destOrd="0" presId="urn:microsoft.com/office/officeart/2005/8/layout/pyramid2"/>
    <dgm:cxn modelId="{1E4BDDBD-A2C8-42C0-B32E-1B75F37352F8}" type="presParOf" srcId="{9BBA8861-C435-4C63-A762-BDAC35C7C4E5}" destId="{757A68B1-69B4-421B-9590-3BFDF24A4137}" srcOrd="0" destOrd="0" presId="urn:microsoft.com/office/officeart/2005/8/layout/pyramid2"/>
    <dgm:cxn modelId="{DA0716A0-0CC4-4AC6-BFC7-D794FCF5F153}" type="presParOf" srcId="{9BBA8861-C435-4C63-A762-BDAC35C7C4E5}" destId="{BC61CA67-B307-4AD5-ACB3-85249C76667F}" srcOrd="1" destOrd="0" presId="urn:microsoft.com/office/officeart/2005/8/layout/pyramid2"/>
    <dgm:cxn modelId="{985831C8-78CF-4223-A96D-9E679CA86C3C}" type="presParOf" srcId="{BC61CA67-B307-4AD5-ACB3-85249C76667F}" destId="{1329B7E3-316E-487E-9FA3-E83C5097E5CB}" srcOrd="0" destOrd="0" presId="urn:microsoft.com/office/officeart/2005/8/layout/pyramid2"/>
    <dgm:cxn modelId="{3C4014E0-3951-4722-9EF7-9096C8A39831}" type="presParOf" srcId="{BC61CA67-B307-4AD5-ACB3-85249C76667F}" destId="{0A8739B0-97E5-43A8-8158-37FB3667A442}" srcOrd="1" destOrd="0" presId="urn:microsoft.com/office/officeart/2005/8/layout/pyramid2"/>
    <dgm:cxn modelId="{606D0212-10B9-4CDB-AE4E-5FF65D25E014}" type="presParOf" srcId="{BC61CA67-B307-4AD5-ACB3-85249C76667F}" destId="{EE722EA1-041E-4ED3-98B5-69A55744D66B}" srcOrd="2" destOrd="0" presId="urn:microsoft.com/office/officeart/2005/8/layout/pyramid2"/>
    <dgm:cxn modelId="{B126023E-7717-4E26-8683-9C2BC43F3EC5}" type="presParOf" srcId="{BC61CA67-B307-4AD5-ACB3-85249C76667F}" destId="{DD2925D2-9FC4-4AA1-BDBF-FA883322A8B7}" srcOrd="3" destOrd="0" presId="urn:microsoft.com/office/officeart/2005/8/layout/pyramid2"/>
    <dgm:cxn modelId="{02EE991A-3B14-45AA-AB45-ACB5B8AA3033}" type="presParOf" srcId="{BC61CA67-B307-4AD5-ACB3-85249C76667F}" destId="{35AC46B3-2BC0-4FA1-8942-DEF5CE6F63B7}" srcOrd="4" destOrd="0" presId="urn:microsoft.com/office/officeart/2005/8/layout/pyramid2"/>
    <dgm:cxn modelId="{B5BC0CF0-78D8-48BC-BF1B-67DBF8E55231}" type="presParOf" srcId="{BC61CA67-B307-4AD5-ACB3-85249C76667F}" destId="{3DA9F671-CE47-4F55-8103-B1ED0E320A8E}"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B78B54-4C03-47C0-A0C3-91235515D1B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kumimoji="1" lang="ja-JP" altLang="en-US"/>
        </a:p>
      </dgm:t>
    </dgm:pt>
    <dgm:pt modelId="{6E941786-1544-411F-B729-6D004F06256F}">
      <dgm:prSet phldrT="[テキスト]"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2800" b="1" i="0" dirty="0" smtClean="0">
              <a:latin typeface="+mn-lt"/>
            </a:rPr>
            <a:t>欧州各国の保有台数</a:t>
          </a:r>
        </a:p>
      </dgm:t>
    </dgm:pt>
    <dgm:pt modelId="{49B3C894-A618-44E7-930D-80F2E73A30F6}" type="parTrans" cxnId="{8CADD6AF-0662-4071-B50B-4767A6324B6B}">
      <dgm:prSet/>
      <dgm:spPr/>
      <dgm:t>
        <a:bodyPr/>
        <a:lstStyle/>
        <a:p>
          <a:endParaRPr kumimoji="1" lang="ja-JP" altLang="en-US"/>
        </a:p>
      </dgm:t>
    </dgm:pt>
    <dgm:pt modelId="{724BE35E-CF22-436F-9A74-345BE2F06898}" type="sibTrans" cxnId="{8CADD6AF-0662-4071-B50B-4767A6324B6B}">
      <dgm:prSet/>
      <dgm:spPr/>
      <dgm:t>
        <a:bodyPr/>
        <a:lstStyle/>
        <a:p>
          <a:endParaRPr kumimoji="1" lang="ja-JP" altLang="en-US"/>
        </a:p>
      </dgm:t>
    </dgm:pt>
    <dgm:pt modelId="{53591668-3DAB-447F-B8B5-B8C22FB72B77}">
      <dgm:prSet phldrT="[テキスト]"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altLang="ja-JP" sz="2800" b="1" dirty="0" smtClean="0"/>
            <a:t>European Electro-mobility Observatory </a:t>
          </a:r>
          <a:r>
            <a:rPr lang="ja-JP" altLang="en-US" sz="2800" b="1" dirty="0" smtClean="0"/>
            <a:t>公表値を基に整理（表</a:t>
          </a:r>
          <a:r>
            <a:rPr lang="en-US" altLang="ja-JP" sz="2800" b="1" dirty="0" smtClean="0"/>
            <a:t>4-2</a:t>
          </a:r>
          <a:r>
            <a:rPr lang="ja-JP" altLang="en-US" sz="2800" b="1" dirty="0" smtClean="0"/>
            <a:t>）</a:t>
          </a:r>
          <a:r>
            <a:rPr lang="ja-JP" altLang="en-US" sz="2500" b="1" dirty="0" smtClean="0"/>
            <a:t>　</a:t>
          </a:r>
        </a:p>
      </dgm:t>
    </dgm:pt>
    <dgm:pt modelId="{00D027F9-E979-4910-AEB1-34A19D2E4469}" type="parTrans" cxnId="{1BB305FF-CDA1-4CED-A4A7-DAC641FE02B8}">
      <dgm:prSet/>
      <dgm:spPr/>
      <dgm:t>
        <a:bodyPr/>
        <a:lstStyle/>
        <a:p>
          <a:endParaRPr kumimoji="1" lang="ja-JP" altLang="en-US"/>
        </a:p>
      </dgm:t>
    </dgm:pt>
    <dgm:pt modelId="{5C4973D0-400D-42CB-81D5-837526673336}" type="sibTrans" cxnId="{1BB305FF-CDA1-4CED-A4A7-DAC641FE02B8}">
      <dgm:prSet/>
      <dgm:spPr/>
      <dgm:t>
        <a:bodyPr/>
        <a:lstStyle/>
        <a:p>
          <a:endParaRPr kumimoji="1" lang="ja-JP" altLang="en-US"/>
        </a:p>
      </dgm:t>
    </dgm:pt>
    <dgm:pt modelId="{965F9966-5C8C-4239-91EA-104C95374B62}">
      <dgm:prSet phldrT="[テキスト]" custT="1"/>
      <dgm:spPr/>
      <dgm:t>
        <a:bodyPr/>
        <a:lstStyle/>
        <a:p>
          <a:r>
            <a:rPr lang="ja-JP" altLang="en-US" sz="2600" b="1" dirty="0" smtClean="0">
              <a:latin typeface="+mn-lt"/>
            </a:rPr>
            <a:t>国によってデータ更新時期が異なっている（多くが２０１４年６月頃に更新）</a:t>
          </a:r>
          <a:endParaRPr kumimoji="1" lang="ja-JP" altLang="en-US" sz="2600" b="1" dirty="0">
            <a:latin typeface="+mn-lt"/>
          </a:endParaRPr>
        </a:p>
      </dgm:t>
    </dgm:pt>
    <dgm:pt modelId="{FD0CFA78-DE41-43B9-BD96-5228E96E19B5}" type="parTrans" cxnId="{E3847D6C-EEC8-431A-82F7-3477240B10F6}">
      <dgm:prSet/>
      <dgm:spPr/>
      <dgm:t>
        <a:bodyPr/>
        <a:lstStyle/>
        <a:p>
          <a:endParaRPr kumimoji="1" lang="ja-JP" altLang="en-US"/>
        </a:p>
      </dgm:t>
    </dgm:pt>
    <dgm:pt modelId="{48B660D4-45FD-4840-88B0-563356147038}" type="sibTrans" cxnId="{E3847D6C-EEC8-431A-82F7-3477240B10F6}">
      <dgm:prSet/>
      <dgm:spPr/>
      <dgm:t>
        <a:bodyPr/>
        <a:lstStyle/>
        <a:p>
          <a:endParaRPr kumimoji="1" lang="ja-JP" altLang="en-US"/>
        </a:p>
      </dgm:t>
    </dgm:pt>
    <dgm:pt modelId="{72C5BDC0-679B-451D-8EC1-221CDCBF69EE}" type="pres">
      <dgm:prSet presAssocID="{69B78B54-4C03-47C0-A0C3-91235515D1B7}" presName="Name0" presStyleCnt="0">
        <dgm:presLayoutVars>
          <dgm:chMax val="7"/>
          <dgm:chPref val="7"/>
          <dgm:dir/>
        </dgm:presLayoutVars>
      </dgm:prSet>
      <dgm:spPr/>
      <dgm:t>
        <a:bodyPr/>
        <a:lstStyle/>
        <a:p>
          <a:endParaRPr kumimoji="1" lang="ja-JP" altLang="en-US"/>
        </a:p>
      </dgm:t>
    </dgm:pt>
    <dgm:pt modelId="{CC880B16-AFD5-424E-BAE5-998877CDC1DD}" type="pres">
      <dgm:prSet presAssocID="{69B78B54-4C03-47C0-A0C3-91235515D1B7}" presName="Name1" presStyleCnt="0"/>
      <dgm:spPr/>
    </dgm:pt>
    <dgm:pt modelId="{646377DF-8498-402C-B695-D138EC1C4223}" type="pres">
      <dgm:prSet presAssocID="{69B78B54-4C03-47C0-A0C3-91235515D1B7}" presName="cycle" presStyleCnt="0"/>
      <dgm:spPr/>
    </dgm:pt>
    <dgm:pt modelId="{6B48EE3E-CF41-479F-83A1-94EE5BAE1F30}" type="pres">
      <dgm:prSet presAssocID="{69B78B54-4C03-47C0-A0C3-91235515D1B7}" presName="srcNode" presStyleLbl="node1" presStyleIdx="0" presStyleCnt="3"/>
      <dgm:spPr/>
    </dgm:pt>
    <dgm:pt modelId="{61C3B2FF-FB6A-4233-8156-F466FFE9EA9E}" type="pres">
      <dgm:prSet presAssocID="{69B78B54-4C03-47C0-A0C3-91235515D1B7}" presName="conn" presStyleLbl="parChTrans1D2" presStyleIdx="0" presStyleCnt="1"/>
      <dgm:spPr/>
      <dgm:t>
        <a:bodyPr/>
        <a:lstStyle/>
        <a:p>
          <a:endParaRPr kumimoji="1" lang="ja-JP" altLang="en-US"/>
        </a:p>
      </dgm:t>
    </dgm:pt>
    <dgm:pt modelId="{21AF65F0-D0E1-47B0-8D84-EE3D15013113}" type="pres">
      <dgm:prSet presAssocID="{69B78B54-4C03-47C0-A0C3-91235515D1B7}" presName="extraNode" presStyleLbl="node1" presStyleIdx="0" presStyleCnt="3"/>
      <dgm:spPr/>
    </dgm:pt>
    <dgm:pt modelId="{95B61FB5-0B87-4051-BAFF-1B98CE9DC8A5}" type="pres">
      <dgm:prSet presAssocID="{69B78B54-4C03-47C0-A0C3-91235515D1B7}" presName="dstNode" presStyleLbl="node1" presStyleIdx="0" presStyleCnt="3"/>
      <dgm:spPr/>
    </dgm:pt>
    <dgm:pt modelId="{8EAC6BF8-FD1F-441D-8C0F-337908563E93}" type="pres">
      <dgm:prSet presAssocID="{6E941786-1544-411F-B729-6D004F06256F}" presName="text_1" presStyleLbl="node1" presStyleIdx="0" presStyleCnt="3">
        <dgm:presLayoutVars>
          <dgm:bulletEnabled val="1"/>
        </dgm:presLayoutVars>
      </dgm:prSet>
      <dgm:spPr/>
      <dgm:t>
        <a:bodyPr/>
        <a:lstStyle/>
        <a:p>
          <a:endParaRPr kumimoji="1" lang="ja-JP" altLang="en-US"/>
        </a:p>
      </dgm:t>
    </dgm:pt>
    <dgm:pt modelId="{7E77AEAD-930F-4F5D-AB27-A75DD79315E8}" type="pres">
      <dgm:prSet presAssocID="{6E941786-1544-411F-B729-6D004F06256F}" presName="accent_1" presStyleCnt="0"/>
      <dgm:spPr/>
    </dgm:pt>
    <dgm:pt modelId="{4DA83A21-BA31-439A-8F2F-539464F92EEC}" type="pres">
      <dgm:prSet presAssocID="{6E941786-1544-411F-B729-6D004F06256F}" presName="accentRepeatNode" presStyleLbl="solidFgAcc1" presStyleIdx="0" presStyleCnt="3"/>
      <dgm:spPr/>
    </dgm:pt>
    <dgm:pt modelId="{3654AF28-A1AA-4430-82D3-C5C1A064BD8F}" type="pres">
      <dgm:prSet presAssocID="{53591668-3DAB-447F-B8B5-B8C22FB72B77}" presName="text_2" presStyleLbl="node1" presStyleIdx="1" presStyleCnt="3">
        <dgm:presLayoutVars>
          <dgm:bulletEnabled val="1"/>
        </dgm:presLayoutVars>
      </dgm:prSet>
      <dgm:spPr/>
      <dgm:t>
        <a:bodyPr/>
        <a:lstStyle/>
        <a:p>
          <a:endParaRPr kumimoji="1" lang="ja-JP" altLang="en-US"/>
        </a:p>
      </dgm:t>
    </dgm:pt>
    <dgm:pt modelId="{DD82C397-520F-4F6B-B8E8-E1EF7568EDDD}" type="pres">
      <dgm:prSet presAssocID="{53591668-3DAB-447F-B8B5-B8C22FB72B77}" presName="accent_2" presStyleCnt="0"/>
      <dgm:spPr/>
    </dgm:pt>
    <dgm:pt modelId="{ACAF1DD7-A955-4221-8E00-5BD4BB4FAB9B}" type="pres">
      <dgm:prSet presAssocID="{53591668-3DAB-447F-B8B5-B8C22FB72B77}" presName="accentRepeatNode" presStyleLbl="solidFgAcc1" presStyleIdx="1" presStyleCnt="3"/>
      <dgm:spPr/>
    </dgm:pt>
    <dgm:pt modelId="{766FCDD7-3A1D-44EA-BDBA-887D11ECABFF}" type="pres">
      <dgm:prSet presAssocID="{965F9966-5C8C-4239-91EA-104C95374B62}" presName="text_3" presStyleLbl="node1" presStyleIdx="2" presStyleCnt="3">
        <dgm:presLayoutVars>
          <dgm:bulletEnabled val="1"/>
        </dgm:presLayoutVars>
      </dgm:prSet>
      <dgm:spPr/>
      <dgm:t>
        <a:bodyPr/>
        <a:lstStyle/>
        <a:p>
          <a:endParaRPr kumimoji="1" lang="ja-JP" altLang="en-US"/>
        </a:p>
      </dgm:t>
    </dgm:pt>
    <dgm:pt modelId="{3EDBD12A-BFEE-4ADD-8EAF-B6F3D337C6A5}" type="pres">
      <dgm:prSet presAssocID="{965F9966-5C8C-4239-91EA-104C95374B62}" presName="accent_3" presStyleCnt="0"/>
      <dgm:spPr/>
    </dgm:pt>
    <dgm:pt modelId="{13D54504-794B-4668-B240-F0A8C9052867}" type="pres">
      <dgm:prSet presAssocID="{965F9966-5C8C-4239-91EA-104C95374B62}" presName="accentRepeatNode" presStyleLbl="solidFgAcc1" presStyleIdx="2" presStyleCnt="3"/>
      <dgm:spPr/>
    </dgm:pt>
  </dgm:ptLst>
  <dgm:cxnLst>
    <dgm:cxn modelId="{C17BE55F-9F89-414A-BFB4-C149181C9358}" type="presOf" srcId="{69B78B54-4C03-47C0-A0C3-91235515D1B7}" destId="{72C5BDC0-679B-451D-8EC1-221CDCBF69EE}" srcOrd="0" destOrd="0" presId="urn:microsoft.com/office/officeart/2008/layout/VerticalCurvedList"/>
    <dgm:cxn modelId="{8CADD6AF-0662-4071-B50B-4767A6324B6B}" srcId="{69B78B54-4C03-47C0-A0C3-91235515D1B7}" destId="{6E941786-1544-411F-B729-6D004F06256F}" srcOrd="0" destOrd="0" parTransId="{49B3C894-A618-44E7-930D-80F2E73A30F6}" sibTransId="{724BE35E-CF22-436F-9A74-345BE2F06898}"/>
    <dgm:cxn modelId="{A14A950B-9AAB-4678-B74E-4365F2386422}" type="presOf" srcId="{724BE35E-CF22-436F-9A74-345BE2F06898}" destId="{61C3B2FF-FB6A-4233-8156-F466FFE9EA9E}" srcOrd="0" destOrd="0" presId="urn:microsoft.com/office/officeart/2008/layout/VerticalCurvedList"/>
    <dgm:cxn modelId="{969B52C5-7525-452F-81D0-F28D8755A3BA}" type="presOf" srcId="{53591668-3DAB-447F-B8B5-B8C22FB72B77}" destId="{3654AF28-A1AA-4430-82D3-C5C1A064BD8F}" srcOrd="0" destOrd="0" presId="urn:microsoft.com/office/officeart/2008/layout/VerticalCurvedList"/>
    <dgm:cxn modelId="{1BB305FF-CDA1-4CED-A4A7-DAC641FE02B8}" srcId="{69B78B54-4C03-47C0-A0C3-91235515D1B7}" destId="{53591668-3DAB-447F-B8B5-B8C22FB72B77}" srcOrd="1" destOrd="0" parTransId="{00D027F9-E979-4910-AEB1-34A19D2E4469}" sibTransId="{5C4973D0-400D-42CB-81D5-837526673336}"/>
    <dgm:cxn modelId="{5F47B027-D0FA-4693-A3EB-F1B3757C5B4C}" type="presOf" srcId="{6E941786-1544-411F-B729-6D004F06256F}" destId="{8EAC6BF8-FD1F-441D-8C0F-337908563E93}" srcOrd="0" destOrd="0" presId="urn:microsoft.com/office/officeart/2008/layout/VerticalCurvedList"/>
    <dgm:cxn modelId="{E3847D6C-EEC8-431A-82F7-3477240B10F6}" srcId="{69B78B54-4C03-47C0-A0C3-91235515D1B7}" destId="{965F9966-5C8C-4239-91EA-104C95374B62}" srcOrd="2" destOrd="0" parTransId="{FD0CFA78-DE41-43B9-BD96-5228E96E19B5}" sibTransId="{48B660D4-45FD-4840-88B0-563356147038}"/>
    <dgm:cxn modelId="{9B0D61AF-8668-4E7C-BF79-57371712E0CC}" type="presOf" srcId="{965F9966-5C8C-4239-91EA-104C95374B62}" destId="{766FCDD7-3A1D-44EA-BDBA-887D11ECABFF}" srcOrd="0" destOrd="0" presId="urn:microsoft.com/office/officeart/2008/layout/VerticalCurvedList"/>
    <dgm:cxn modelId="{7D0BCF30-34BA-4ADC-A3AD-BEE2B505E5F3}" type="presParOf" srcId="{72C5BDC0-679B-451D-8EC1-221CDCBF69EE}" destId="{CC880B16-AFD5-424E-BAE5-998877CDC1DD}" srcOrd="0" destOrd="0" presId="urn:microsoft.com/office/officeart/2008/layout/VerticalCurvedList"/>
    <dgm:cxn modelId="{D49119B9-8324-49E0-9012-41F97A333D62}" type="presParOf" srcId="{CC880B16-AFD5-424E-BAE5-998877CDC1DD}" destId="{646377DF-8498-402C-B695-D138EC1C4223}" srcOrd="0" destOrd="0" presId="urn:microsoft.com/office/officeart/2008/layout/VerticalCurvedList"/>
    <dgm:cxn modelId="{68071A55-58AB-426C-8D7C-84FCF4BA1307}" type="presParOf" srcId="{646377DF-8498-402C-B695-D138EC1C4223}" destId="{6B48EE3E-CF41-479F-83A1-94EE5BAE1F30}" srcOrd="0" destOrd="0" presId="urn:microsoft.com/office/officeart/2008/layout/VerticalCurvedList"/>
    <dgm:cxn modelId="{691E719F-02E8-4CC3-932D-58057F1E0C3F}" type="presParOf" srcId="{646377DF-8498-402C-B695-D138EC1C4223}" destId="{61C3B2FF-FB6A-4233-8156-F466FFE9EA9E}" srcOrd="1" destOrd="0" presId="urn:microsoft.com/office/officeart/2008/layout/VerticalCurvedList"/>
    <dgm:cxn modelId="{2CF35013-16B8-4C0B-8408-9E451B368A1F}" type="presParOf" srcId="{646377DF-8498-402C-B695-D138EC1C4223}" destId="{21AF65F0-D0E1-47B0-8D84-EE3D15013113}" srcOrd="2" destOrd="0" presId="urn:microsoft.com/office/officeart/2008/layout/VerticalCurvedList"/>
    <dgm:cxn modelId="{FCC7EE61-D1B8-4B1A-99D2-D516202C9B3E}" type="presParOf" srcId="{646377DF-8498-402C-B695-D138EC1C4223}" destId="{95B61FB5-0B87-4051-BAFF-1B98CE9DC8A5}" srcOrd="3" destOrd="0" presId="urn:microsoft.com/office/officeart/2008/layout/VerticalCurvedList"/>
    <dgm:cxn modelId="{3A311B01-234C-4CD8-A7E9-152AA3351308}" type="presParOf" srcId="{CC880B16-AFD5-424E-BAE5-998877CDC1DD}" destId="{8EAC6BF8-FD1F-441D-8C0F-337908563E93}" srcOrd="1" destOrd="0" presId="urn:microsoft.com/office/officeart/2008/layout/VerticalCurvedList"/>
    <dgm:cxn modelId="{0A23C84F-07CB-4BA3-8AD4-BCE72CFADE37}" type="presParOf" srcId="{CC880B16-AFD5-424E-BAE5-998877CDC1DD}" destId="{7E77AEAD-930F-4F5D-AB27-A75DD79315E8}" srcOrd="2" destOrd="0" presId="urn:microsoft.com/office/officeart/2008/layout/VerticalCurvedList"/>
    <dgm:cxn modelId="{E5BCD387-D4F7-43D0-AB66-544716ED67CC}" type="presParOf" srcId="{7E77AEAD-930F-4F5D-AB27-A75DD79315E8}" destId="{4DA83A21-BA31-439A-8F2F-539464F92EEC}" srcOrd="0" destOrd="0" presId="urn:microsoft.com/office/officeart/2008/layout/VerticalCurvedList"/>
    <dgm:cxn modelId="{E5DFC32E-4B5A-41DC-B9E6-1FF9E4054446}" type="presParOf" srcId="{CC880B16-AFD5-424E-BAE5-998877CDC1DD}" destId="{3654AF28-A1AA-4430-82D3-C5C1A064BD8F}" srcOrd="3" destOrd="0" presId="urn:microsoft.com/office/officeart/2008/layout/VerticalCurvedList"/>
    <dgm:cxn modelId="{92E58124-A4DA-4D23-B8D8-0539C8D6D87E}" type="presParOf" srcId="{CC880B16-AFD5-424E-BAE5-998877CDC1DD}" destId="{DD82C397-520F-4F6B-B8E8-E1EF7568EDDD}" srcOrd="4" destOrd="0" presId="urn:microsoft.com/office/officeart/2008/layout/VerticalCurvedList"/>
    <dgm:cxn modelId="{7B98C4C8-C59A-40B9-8679-511CB51B3C49}" type="presParOf" srcId="{DD82C397-520F-4F6B-B8E8-E1EF7568EDDD}" destId="{ACAF1DD7-A955-4221-8E00-5BD4BB4FAB9B}" srcOrd="0" destOrd="0" presId="urn:microsoft.com/office/officeart/2008/layout/VerticalCurvedList"/>
    <dgm:cxn modelId="{4743F3E5-0598-4BD5-B3DB-53FD7B1F22FF}" type="presParOf" srcId="{CC880B16-AFD5-424E-BAE5-998877CDC1DD}" destId="{766FCDD7-3A1D-44EA-BDBA-887D11ECABFF}" srcOrd="5" destOrd="0" presId="urn:microsoft.com/office/officeart/2008/layout/VerticalCurvedList"/>
    <dgm:cxn modelId="{4E236DAA-25FA-45F4-9D4D-9AEF43C10042}" type="presParOf" srcId="{CC880B16-AFD5-424E-BAE5-998877CDC1DD}" destId="{3EDBD12A-BFEE-4ADD-8EAF-B6F3D337C6A5}" srcOrd="6" destOrd="0" presId="urn:microsoft.com/office/officeart/2008/layout/VerticalCurvedList"/>
    <dgm:cxn modelId="{5C448C2B-7D03-4EB9-9A15-EADAF038E2E4}" type="presParOf" srcId="{3EDBD12A-BFEE-4ADD-8EAF-B6F3D337C6A5}" destId="{13D54504-794B-4668-B240-F0A8C905286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053556-6A5D-4CA1-A91F-D45EC0D44DE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kumimoji="1" lang="ja-JP" altLang="en-US"/>
        </a:p>
      </dgm:t>
    </dgm:pt>
    <dgm:pt modelId="{AB1E0258-EFE4-4731-830C-A7BB6EA19CB3}">
      <dgm:prSet phldrT="[テキスト]"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2400" b="1" dirty="0" smtClean="0">
              <a:latin typeface="+mn-lt"/>
            </a:rPr>
            <a:t>中国の保有台数</a:t>
          </a:r>
          <a:endParaRPr lang="en-US" altLang="ja-JP" sz="2400" b="1" dirty="0" smtClean="0">
            <a:latin typeface="+mn-lt"/>
          </a:endParaRPr>
        </a:p>
      </dgm:t>
    </dgm:pt>
    <dgm:pt modelId="{935A3CE0-B4C1-40C9-BFC0-F2DBBE4BF9A8}" type="parTrans" cxnId="{21B8F37B-94D8-40A2-9549-7B014F5688FC}">
      <dgm:prSet/>
      <dgm:spPr/>
      <dgm:t>
        <a:bodyPr/>
        <a:lstStyle/>
        <a:p>
          <a:endParaRPr kumimoji="1" lang="ja-JP" altLang="en-US"/>
        </a:p>
      </dgm:t>
    </dgm:pt>
    <dgm:pt modelId="{EE2CB9FC-38AA-47E7-BAE8-887F8A11C655}" type="sibTrans" cxnId="{21B8F37B-94D8-40A2-9549-7B014F5688FC}">
      <dgm:prSet/>
      <dgm:spPr/>
      <dgm:t>
        <a:bodyPr/>
        <a:lstStyle/>
        <a:p>
          <a:endParaRPr kumimoji="1" lang="ja-JP" altLang="en-US"/>
        </a:p>
      </dgm:t>
    </dgm:pt>
    <dgm:pt modelId="{7B6466CA-5C03-4E75-8205-9C012C1F83C7}">
      <dgm:prSet phldrT="[テキスト]"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2400" b="1" dirty="0" smtClean="0">
              <a:latin typeface="+mn-lt"/>
            </a:rPr>
            <a:t>中国における新エネルギー自動車 政策と進展状況</a:t>
          </a:r>
          <a:endParaRPr lang="en-US" altLang="ja-JP" sz="2400" b="1" dirty="0" smtClean="0">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en-US" sz="2400" b="1" dirty="0" smtClean="0">
              <a:latin typeface="+mn-lt"/>
            </a:rPr>
            <a:t>（発改委機械装備処呉衛調研員）を参考（図</a:t>
          </a:r>
          <a:r>
            <a:rPr lang="en-US" altLang="ja-JP" sz="2400" b="1" dirty="0" smtClean="0">
              <a:latin typeface="+mn-lt"/>
            </a:rPr>
            <a:t>4-1</a:t>
          </a:r>
          <a:r>
            <a:rPr lang="ja-JP" altLang="en-US" sz="2400" b="1" dirty="0" smtClean="0">
              <a:latin typeface="+mn-lt"/>
            </a:rPr>
            <a:t>）</a:t>
          </a:r>
        </a:p>
      </dgm:t>
    </dgm:pt>
    <dgm:pt modelId="{9C8A2633-4C74-4B0C-8175-955CA1938D38}" type="parTrans" cxnId="{903FDED2-AD6B-4179-9D17-9B3537FB5952}">
      <dgm:prSet/>
      <dgm:spPr/>
      <dgm:t>
        <a:bodyPr/>
        <a:lstStyle/>
        <a:p>
          <a:endParaRPr kumimoji="1" lang="ja-JP" altLang="en-US"/>
        </a:p>
      </dgm:t>
    </dgm:pt>
    <dgm:pt modelId="{C399444D-369B-434B-82AF-55CB5A825942}" type="sibTrans" cxnId="{903FDED2-AD6B-4179-9D17-9B3537FB5952}">
      <dgm:prSet/>
      <dgm:spPr/>
      <dgm:t>
        <a:bodyPr/>
        <a:lstStyle/>
        <a:p>
          <a:endParaRPr kumimoji="1" lang="ja-JP" altLang="en-US"/>
        </a:p>
      </dgm:t>
    </dgm:pt>
    <dgm:pt modelId="{AC2039D5-600B-4560-8A84-C227700C5FB5}">
      <dgm:prSet phldrT="[テキスト]" custT="1"/>
      <dgm:spPr/>
      <dgm:t>
        <a:bodyPr/>
        <a:lstStyle/>
        <a:p>
          <a:r>
            <a:rPr kumimoji="1" lang="en-US" altLang="en-US" sz="2400" b="1" dirty="0" smtClean="0">
              <a:latin typeface="+mn-lt"/>
            </a:rPr>
            <a:t>39</a:t>
          </a:r>
          <a:r>
            <a:rPr kumimoji="1" lang="ja-JP" altLang="en-US" sz="2400" b="1" dirty="0" smtClean="0">
              <a:latin typeface="+mn-lt"/>
            </a:rPr>
            <a:t>のモデル事業参加都市における</a:t>
          </a:r>
          <a:r>
            <a:rPr lang="ja-JP" altLang="en-US" sz="2400" b="1" dirty="0" smtClean="0">
              <a:latin typeface="+mn-lt"/>
            </a:rPr>
            <a:t>普及台数等が報告されている</a:t>
          </a:r>
          <a:endParaRPr lang="en-US" altLang="ja-JP" sz="2400" b="1" dirty="0" smtClean="0">
            <a:latin typeface="+mn-lt"/>
          </a:endParaRPr>
        </a:p>
        <a:p>
          <a:r>
            <a:rPr lang="ja-JP" altLang="en-US" sz="2400" b="1" dirty="0" smtClean="0">
              <a:latin typeface="+mn-lt"/>
            </a:rPr>
            <a:t>（</a:t>
          </a:r>
          <a:r>
            <a:rPr kumimoji="1" lang="en-US" altLang="en-US" sz="2400" b="1" dirty="0" smtClean="0">
              <a:latin typeface="+mn-lt"/>
            </a:rPr>
            <a:t>2015</a:t>
          </a:r>
          <a:r>
            <a:rPr kumimoji="1" lang="ja-JP" altLang="en-US" sz="2400" b="1" dirty="0" smtClean="0">
              <a:latin typeface="+mn-lt"/>
            </a:rPr>
            <a:t>年</a:t>
          </a:r>
          <a:r>
            <a:rPr kumimoji="1" lang="en-US" altLang="en-US" sz="2400" b="1" dirty="0" smtClean="0">
              <a:latin typeface="+mn-lt"/>
            </a:rPr>
            <a:t>9</a:t>
          </a:r>
          <a:r>
            <a:rPr kumimoji="1" lang="ja-JP" altLang="en-US" sz="2400" b="1" dirty="0" smtClean="0">
              <a:latin typeface="+mn-lt"/>
            </a:rPr>
            <a:t>月末現在）</a:t>
          </a:r>
        </a:p>
      </dgm:t>
    </dgm:pt>
    <dgm:pt modelId="{EB258153-AE9E-48FA-8AE7-3CB77458A74F}" type="parTrans" cxnId="{9C1AEC8E-AFF3-422C-957A-A869B48329DA}">
      <dgm:prSet/>
      <dgm:spPr/>
      <dgm:t>
        <a:bodyPr/>
        <a:lstStyle/>
        <a:p>
          <a:endParaRPr kumimoji="1" lang="ja-JP" altLang="en-US"/>
        </a:p>
      </dgm:t>
    </dgm:pt>
    <dgm:pt modelId="{86B81AC6-18A9-45B4-8472-0F481A6B0F31}" type="sibTrans" cxnId="{9C1AEC8E-AFF3-422C-957A-A869B48329DA}">
      <dgm:prSet/>
      <dgm:spPr/>
      <dgm:t>
        <a:bodyPr/>
        <a:lstStyle/>
        <a:p>
          <a:endParaRPr kumimoji="1" lang="ja-JP" altLang="en-US"/>
        </a:p>
      </dgm:t>
    </dgm:pt>
    <dgm:pt modelId="{3D5001E7-30CF-4D4F-8BFA-5866166AA182}" type="pres">
      <dgm:prSet presAssocID="{99053556-6A5D-4CA1-A91F-D45EC0D44DE3}" presName="Name0" presStyleCnt="0">
        <dgm:presLayoutVars>
          <dgm:chMax val="7"/>
          <dgm:chPref val="7"/>
          <dgm:dir/>
        </dgm:presLayoutVars>
      </dgm:prSet>
      <dgm:spPr/>
      <dgm:t>
        <a:bodyPr/>
        <a:lstStyle/>
        <a:p>
          <a:endParaRPr kumimoji="1" lang="ja-JP" altLang="en-US"/>
        </a:p>
      </dgm:t>
    </dgm:pt>
    <dgm:pt modelId="{23162E6E-A02C-489A-95A6-C63D31774990}" type="pres">
      <dgm:prSet presAssocID="{99053556-6A5D-4CA1-A91F-D45EC0D44DE3}" presName="Name1" presStyleCnt="0"/>
      <dgm:spPr/>
    </dgm:pt>
    <dgm:pt modelId="{AF7F4D11-947D-4966-967F-F1D5E106CA31}" type="pres">
      <dgm:prSet presAssocID="{99053556-6A5D-4CA1-A91F-D45EC0D44DE3}" presName="cycle" presStyleCnt="0"/>
      <dgm:spPr/>
    </dgm:pt>
    <dgm:pt modelId="{EE3C6C10-E611-4F97-A800-C1F811C3B620}" type="pres">
      <dgm:prSet presAssocID="{99053556-6A5D-4CA1-A91F-D45EC0D44DE3}" presName="srcNode" presStyleLbl="node1" presStyleIdx="0" presStyleCnt="3"/>
      <dgm:spPr/>
    </dgm:pt>
    <dgm:pt modelId="{1A248FF0-8A98-4874-AF6C-2D245883C83A}" type="pres">
      <dgm:prSet presAssocID="{99053556-6A5D-4CA1-A91F-D45EC0D44DE3}" presName="conn" presStyleLbl="parChTrans1D2" presStyleIdx="0" presStyleCnt="1"/>
      <dgm:spPr/>
      <dgm:t>
        <a:bodyPr/>
        <a:lstStyle/>
        <a:p>
          <a:endParaRPr kumimoji="1" lang="ja-JP" altLang="en-US"/>
        </a:p>
      </dgm:t>
    </dgm:pt>
    <dgm:pt modelId="{C92C724D-ECD2-44D1-BDDC-606FEE7E3B24}" type="pres">
      <dgm:prSet presAssocID="{99053556-6A5D-4CA1-A91F-D45EC0D44DE3}" presName="extraNode" presStyleLbl="node1" presStyleIdx="0" presStyleCnt="3"/>
      <dgm:spPr/>
    </dgm:pt>
    <dgm:pt modelId="{26769801-1A9B-4731-8FCC-B318BC8F141F}" type="pres">
      <dgm:prSet presAssocID="{99053556-6A5D-4CA1-A91F-D45EC0D44DE3}" presName="dstNode" presStyleLbl="node1" presStyleIdx="0" presStyleCnt="3"/>
      <dgm:spPr/>
    </dgm:pt>
    <dgm:pt modelId="{6691D313-3289-4AB7-B4E3-2922EBB4A089}" type="pres">
      <dgm:prSet presAssocID="{AB1E0258-EFE4-4731-830C-A7BB6EA19CB3}" presName="text_1" presStyleLbl="node1" presStyleIdx="0" presStyleCnt="3">
        <dgm:presLayoutVars>
          <dgm:bulletEnabled val="1"/>
        </dgm:presLayoutVars>
      </dgm:prSet>
      <dgm:spPr/>
      <dgm:t>
        <a:bodyPr/>
        <a:lstStyle/>
        <a:p>
          <a:endParaRPr kumimoji="1" lang="ja-JP" altLang="en-US"/>
        </a:p>
      </dgm:t>
    </dgm:pt>
    <dgm:pt modelId="{896936B5-C181-4C0E-87EE-8C3F812347C2}" type="pres">
      <dgm:prSet presAssocID="{AB1E0258-EFE4-4731-830C-A7BB6EA19CB3}" presName="accent_1" presStyleCnt="0"/>
      <dgm:spPr/>
    </dgm:pt>
    <dgm:pt modelId="{76199B46-29D3-478C-8B33-5BE170815F1D}" type="pres">
      <dgm:prSet presAssocID="{AB1E0258-EFE4-4731-830C-A7BB6EA19CB3}" presName="accentRepeatNode" presStyleLbl="solidFgAcc1" presStyleIdx="0" presStyleCnt="3"/>
      <dgm:spPr/>
    </dgm:pt>
    <dgm:pt modelId="{0445E7F1-9986-4B46-A682-134475655F74}" type="pres">
      <dgm:prSet presAssocID="{7B6466CA-5C03-4E75-8205-9C012C1F83C7}" presName="text_2" presStyleLbl="node1" presStyleIdx="1" presStyleCnt="3">
        <dgm:presLayoutVars>
          <dgm:bulletEnabled val="1"/>
        </dgm:presLayoutVars>
      </dgm:prSet>
      <dgm:spPr/>
      <dgm:t>
        <a:bodyPr/>
        <a:lstStyle/>
        <a:p>
          <a:endParaRPr kumimoji="1" lang="ja-JP" altLang="en-US"/>
        </a:p>
      </dgm:t>
    </dgm:pt>
    <dgm:pt modelId="{16BF669D-F459-43C3-8020-E0CF036590EF}" type="pres">
      <dgm:prSet presAssocID="{7B6466CA-5C03-4E75-8205-9C012C1F83C7}" presName="accent_2" presStyleCnt="0"/>
      <dgm:spPr/>
    </dgm:pt>
    <dgm:pt modelId="{4F56E4B3-836A-4C81-9B25-8CFB0A2B1ED6}" type="pres">
      <dgm:prSet presAssocID="{7B6466CA-5C03-4E75-8205-9C012C1F83C7}" presName="accentRepeatNode" presStyleLbl="solidFgAcc1" presStyleIdx="1" presStyleCnt="3"/>
      <dgm:spPr/>
    </dgm:pt>
    <dgm:pt modelId="{EAB0E4BE-80A6-4EEB-B525-2D10A3CFC35B}" type="pres">
      <dgm:prSet presAssocID="{AC2039D5-600B-4560-8A84-C227700C5FB5}" presName="text_3" presStyleLbl="node1" presStyleIdx="2" presStyleCnt="3">
        <dgm:presLayoutVars>
          <dgm:bulletEnabled val="1"/>
        </dgm:presLayoutVars>
      </dgm:prSet>
      <dgm:spPr/>
      <dgm:t>
        <a:bodyPr/>
        <a:lstStyle/>
        <a:p>
          <a:endParaRPr kumimoji="1" lang="ja-JP" altLang="en-US"/>
        </a:p>
      </dgm:t>
    </dgm:pt>
    <dgm:pt modelId="{7631A0EE-4ADC-4350-8F6A-EC53743A8512}" type="pres">
      <dgm:prSet presAssocID="{AC2039D5-600B-4560-8A84-C227700C5FB5}" presName="accent_3" presStyleCnt="0"/>
      <dgm:spPr/>
    </dgm:pt>
    <dgm:pt modelId="{1ACDEA0A-15E8-4200-A46D-1D1556614CF6}" type="pres">
      <dgm:prSet presAssocID="{AC2039D5-600B-4560-8A84-C227700C5FB5}" presName="accentRepeatNode" presStyleLbl="solidFgAcc1" presStyleIdx="2" presStyleCnt="3"/>
      <dgm:spPr/>
    </dgm:pt>
  </dgm:ptLst>
  <dgm:cxnLst>
    <dgm:cxn modelId="{14B926BB-0570-4CDA-8322-6F83091C579E}" type="presOf" srcId="{99053556-6A5D-4CA1-A91F-D45EC0D44DE3}" destId="{3D5001E7-30CF-4D4F-8BFA-5866166AA182}" srcOrd="0" destOrd="0" presId="urn:microsoft.com/office/officeart/2008/layout/VerticalCurvedList"/>
    <dgm:cxn modelId="{21B8F37B-94D8-40A2-9549-7B014F5688FC}" srcId="{99053556-6A5D-4CA1-A91F-D45EC0D44DE3}" destId="{AB1E0258-EFE4-4731-830C-A7BB6EA19CB3}" srcOrd="0" destOrd="0" parTransId="{935A3CE0-B4C1-40C9-BFC0-F2DBBE4BF9A8}" sibTransId="{EE2CB9FC-38AA-47E7-BAE8-887F8A11C655}"/>
    <dgm:cxn modelId="{903FDED2-AD6B-4179-9D17-9B3537FB5952}" srcId="{99053556-6A5D-4CA1-A91F-D45EC0D44DE3}" destId="{7B6466CA-5C03-4E75-8205-9C012C1F83C7}" srcOrd="1" destOrd="0" parTransId="{9C8A2633-4C74-4B0C-8175-955CA1938D38}" sibTransId="{C399444D-369B-434B-82AF-55CB5A825942}"/>
    <dgm:cxn modelId="{CD4AF38D-11B0-48E4-BA54-0A34C75E3938}" type="presOf" srcId="{AC2039D5-600B-4560-8A84-C227700C5FB5}" destId="{EAB0E4BE-80A6-4EEB-B525-2D10A3CFC35B}" srcOrd="0" destOrd="0" presId="urn:microsoft.com/office/officeart/2008/layout/VerticalCurvedList"/>
    <dgm:cxn modelId="{9C1AEC8E-AFF3-422C-957A-A869B48329DA}" srcId="{99053556-6A5D-4CA1-A91F-D45EC0D44DE3}" destId="{AC2039D5-600B-4560-8A84-C227700C5FB5}" srcOrd="2" destOrd="0" parTransId="{EB258153-AE9E-48FA-8AE7-3CB77458A74F}" sibTransId="{86B81AC6-18A9-45B4-8472-0F481A6B0F31}"/>
    <dgm:cxn modelId="{07532054-6426-43D4-B17D-681A29D60529}" type="presOf" srcId="{7B6466CA-5C03-4E75-8205-9C012C1F83C7}" destId="{0445E7F1-9986-4B46-A682-134475655F74}" srcOrd="0" destOrd="0" presId="urn:microsoft.com/office/officeart/2008/layout/VerticalCurvedList"/>
    <dgm:cxn modelId="{09D0843C-2952-4630-B8E4-65CF47B4E65F}" type="presOf" srcId="{AB1E0258-EFE4-4731-830C-A7BB6EA19CB3}" destId="{6691D313-3289-4AB7-B4E3-2922EBB4A089}" srcOrd="0" destOrd="0" presId="urn:microsoft.com/office/officeart/2008/layout/VerticalCurvedList"/>
    <dgm:cxn modelId="{349EE3C2-4281-4BF4-9D71-D1F559B2F9AE}" type="presOf" srcId="{EE2CB9FC-38AA-47E7-BAE8-887F8A11C655}" destId="{1A248FF0-8A98-4874-AF6C-2D245883C83A}" srcOrd="0" destOrd="0" presId="urn:microsoft.com/office/officeart/2008/layout/VerticalCurvedList"/>
    <dgm:cxn modelId="{0C0C38C2-A750-4907-BA72-57684CA662F5}" type="presParOf" srcId="{3D5001E7-30CF-4D4F-8BFA-5866166AA182}" destId="{23162E6E-A02C-489A-95A6-C63D31774990}" srcOrd="0" destOrd="0" presId="urn:microsoft.com/office/officeart/2008/layout/VerticalCurvedList"/>
    <dgm:cxn modelId="{7951719D-E926-40C2-AF65-C8B247DE3C46}" type="presParOf" srcId="{23162E6E-A02C-489A-95A6-C63D31774990}" destId="{AF7F4D11-947D-4966-967F-F1D5E106CA31}" srcOrd="0" destOrd="0" presId="urn:microsoft.com/office/officeart/2008/layout/VerticalCurvedList"/>
    <dgm:cxn modelId="{35838096-2A32-4552-882B-10C5D55870D6}" type="presParOf" srcId="{AF7F4D11-947D-4966-967F-F1D5E106CA31}" destId="{EE3C6C10-E611-4F97-A800-C1F811C3B620}" srcOrd="0" destOrd="0" presId="urn:microsoft.com/office/officeart/2008/layout/VerticalCurvedList"/>
    <dgm:cxn modelId="{EE8CC924-E1C6-4A40-88BF-E88DAA1F0BCC}" type="presParOf" srcId="{AF7F4D11-947D-4966-967F-F1D5E106CA31}" destId="{1A248FF0-8A98-4874-AF6C-2D245883C83A}" srcOrd="1" destOrd="0" presId="urn:microsoft.com/office/officeart/2008/layout/VerticalCurvedList"/>
    <dgm:cxn modelId="{9368289B-6D0F-413C-A982-6AAF6F398698}" type="presParOf" srcId="{AF7F4D11-947D-4966-967F-F1D5E106CA31}" destId="{C92C724D-ECD2-44D1-BDDC-606FEE7E3B24}" srcOrd="2" destOrd="0" presId="urn:microsoft.com/office/officeart/2008/layout/VerticalCurvedList"/>
    <dgm:cxn modelId="{C04B7B96-166D-4657-9461-3C71191361EE}" type="presParOf" srcId="{AF7F4D11-947D-4966-967F-F1D5E106CA31}" destId="{26769801-1A9B-4731-8FCC-B318BC8F141F}" srcOrd="3" destOrd="0" presId="urn:microsoft.com/office/officeart/2008/layout/VerticalCurvedList"/>
    <dgm:cxn modelId="{BEFAD3A3-5E35-4AE3-A69A-FD571095B634}" type="presParOf" srcId="{23162E6E-A02C-489A-95A6-C63D31774990}" destId="{6691D313-3289-4AB7-B4E3-2922EBB4A089}" srcOrd="1" destOrd="0" presId="urn:microsoft.com/office/officeart/2008/layout/VerticalCurvedList"/>
    <dgm:cxn modelId="{DBCC0FF7-548C-4222-86FC-276BD52621AE}" type="presParOf" srcId="{23162E6E-A02C-489A-95A6-C63D31774990}" destId="{896936B5-C181-4C0E-87EE-8C3F812347C2}" srcOrd="2" destOrd="0" presId="urn:microsoft.com/office/officeart/2008/layout/VerticalCurvedList"/>
    <dgm:cxn modelId="{21BFEF0A-5140-4DDC-AB7F-521DAE05C760}" type="presParOf" srcId="{896936B5-C181-4C0E-87EE-8C3F812347C2}" destId="{76199B46-29D3-478C-8B33-5BE170815F1D}" srcOrd="0" destOrd="0" presId="urn:microsoft.com/office/officeart/2008/layout/VerticalCurvedList"/>
    <dgm:cxn modelId="{C79F73DA-2B7D-42E9-A844-FDE4F0CF73E0}" type="presParOf" srcId="{23162E6E-A02C-489A-95A6-C63D31774990}" destId="{0445E7F1-9986-4B46-A682-134475655F74}" srcOrd="3" destOrd="0" presId="urn:microsoft.com/office/officeart/2008/layout/VerticalCurvedList"/>
    <dgm:cxn modelId="{DC19B22C-298A-466F-A5BF-2893969C2ACD}" type="presParOf" srcId="{23162E6E-A02C-489A-95A6-C63D31774990}" destId="{16BF669D-F459-43C3-8020-E0CF036590EF}" srcOrd="4" destOrd="0" presId="urn:microsoft.com/office/officeart/2008/layout/VerticalCurvedList"/>
    <dgm:cxn modelId="{E6FEB2DF-6C86-40B1-B3A6-059E45C9C642}" type="presParOf" srcId="{16BF669D-F459-43C3-8020-E0CF036590EF}" destId="{4F56E4B3-836A-4C81-9B25-8CFB0A2B1ED6}" srcOrd="0" destOrd="0" presId="urn:microsoft.com/office/officeart/2008/layout/VerticalCurvedList"/>
    <dgm:cxn modelId="{3F86DFBB-3281-4018-B0F7-FBF24ED56798}" type="presParOf" srcId="{23162E6E-A02C-489A-95A6-C63D31774990}" destId="{EAB0E4BE-80A6-4EEB-B525-2D10A3CFC35B}" srcOrd="5" destOrd="0" presId="urn:microsoft.com/office/officeart/2008/layout/VerticalCurvedList"/>
    <dgm:cxn modelId="{4421049C-A644-4162-A70F-78991E82FF07}" type="presParOf" srcId="{23162E6E-A02C-489A-95A6-C63D31774990}" destId="{7631A0EE-4ADC-4350-8F6A-EC53743A8512}" srcOrd="6" destOrd="0" presId="urn:microsoft.com/office/officeart/2008/layout/VerticalCurvedList"/>
    <dgm:cxn modelId="{9BC3AECC-3EB9-4946-BEE5-D07F38FCAE5A}" type="presParOf" srcId="{7631A0EE-4ADC-4350-8F6A-EC53743A8512}" destId="{1ACDEA0A-15E8-4200-A46D-1D1556614CF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073D9F-9780-463C-8E1E-C28354E5CC0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205EFA0A-18E6-4172-981F-54F35B24FB51}">
      <dgm:prSet custT="1"/>
      <dgm:spPr/>
      <dgm:t>
        <a:bodyPr/>
        <a:lstStyle/>
        <a:p>
          <a:pPr rtl="0"/>
          <a:r>
            <a:rPr kumimoji="1" lang="ja-JP" altLang="en-US" sz="3600" b="1" baseline="0" dirty="0" smtClean="0"/>
            <a:t>先進環境対応トラック・バス導入加速事業制度</a:t>
          </a:r>
          <a:endParaRPr kumimoji="1" lang="en-US" altLang="ja-JP" sz="3600" b="1" baseline="0" dirty="0" smtClean="0"/>
        </a:p>
      </dgm:t>
    </dgm:pt>
    <dgm:pt modelId="{6DB4D431-570F-4254-B8D5-F490E7CB547B}" type="parTrans" cxnId="{14ACC665-83CB-4B4B-86E1-04E47E7C9BAF}">
      <dgm:prSet/>
      <dgm:spPr/>
      <dgm:t>
        <a:bodyPr/>
        <a:lstStyle/>
        <a:p>
          <a:endParaRPr kumimoji="1" lang="ja-JP" altLang="en-US"/>
        </a:p>
      </dgm:t>
    </dgm:pt>
    <dgm:pt modelId="{5E9A266F-1B30-461C-8F07-E04DAF8F7488}" type="sibTrans" cxnId="{14ACC665-83CB-4B4B-86E1-04E47E7C9BAF}">
      <dgm:prSet/>
      <dgm:spPr/>
      <dgm:t>
        <a:bodyPr/>
        <a:lstStyle/>
        <a:p>
          <a:endParaRPr kumimoji="1" lang="ja-JP" altLang="en-US"/>
        </a:p>
      </dgm:t>
    </dgm:pt>
    <dgm:pt modelId="{68596F5C-3105-4F70-812F-4856D22D725A}">
      <dgm:prSet custT="1"/>
      <dgm:spPr>
        <a:solidFill>
          <a:schemeClr val="bg1">
            <a:alpha val="90000"/>
          </a:schemeClr>
        </a:solidFill>
      </dgm:spPr>
      <dgm:t>
        <a:bodyPr/>
        <a:lstStyle/>
        <a:p>
          <a:r>
            <a:rPr kumimoji="1" lang="ja-JP" altLang="en-US" sz="2800" b="1" dirty="0" smtClean="0"/>
            <a:t>トラックやバスにおいて最も燃費性能のよい先進環境対応車の普及初期の導入加速を支援し、先進環境対応トラック・バスの普及を促進する。　</a:t>
          </a:r>
          <a:endParaRPr kumimoji="1" lang="ja-JP" altLang="en-US" sz="2800" b="1" dirty="0"/>
        </a:p>
      </dgm:t>
    </dgm:pt>
    <dgm:pt modelId="{927EFD67-8C2D-47FE-B92D-25D5FAEB0F73}" type="parTrans" cxnId="{986345AA-0EEC-46A0-BDFC-706A74CCDC69}">
      <dgm:prSet/>
      <dgm:spPr/>
      <dgm:t>
        <a:bodyPr/>
        <a:lstStyle/>
        <a:p>
          <a:endParaRPr kumimoji="1" lang="ja-JP" altLang="en-US"/>
        </a:p>
      </dgm:t>
    </dgm:pt>
    <dgm:pt modelId="{5A7C3506-2153-4FD4-BC46-856C0D808FCE}" type="sibTrans" cxnId="{986345AA-0EEC-46A0-BDFC-706A74CCDC69}">
      <dgm:prSet/>
      <dgm:spPr/>
      <dgm:t>
        <a:bodyPr/>
        <a:lstStyle/>
        <a:p>
          <a:endParaRPr kumimoji="1" lang="ja-JP" altLang="en-US"/>
        </a:p>
      </dgm:t>
    </dgm:pt>
    <dgm:pt modelId="{C7250267-7C5F-47C6-B0D8-28414E156C81}">
      <dgm:prSet custT="1"/>
      <dgm:spPr/>
      <dgm:t>
        <a:bodyPr/>
        <a:lstStyle/>
        <a:p>
          <a:pPr rtl="0"/>
          <a:r>
            <a:rPr kumimoji="1" lang="ja-JP" altLang="en-US" sz="3600" b="1" baseline="0" dirty="0" smtClean="0"/>
            <a:t>環境対応車普及促進対策事業制度</a:t>
          </a:r>
          <a:endParaRPr lang="ja-JP" altLang="en-US" sz="3600" b="1" dirty="0"/>
        </a:p>
      </dgm:t>
    </dgm:pt>
    <dgm:pt modelId="{8DBA8860-7BF8-4323-AEF4-91F927E394E2}" type="sibTrans" cxnId="{9663695C-CEF8-42E3-B5F8-EE38FA204682}">
      <dgm:prSet/>
      <dgm:spPr/>
      <dgm:t>
        <a:bodyPr/>
        <a:lstStyle/>
        <a:p>
          <a:endParaRPr kumimoji="1" lang="ja-JP" altLang="en-US"/>
        </a:p>
      </dgm:t>
    </dgm:pt>
    <dgm:pt modelId="{3315FE40-CD17-495F-9802-D1E483B79C5F}" type="parTrans" cxnId="{9663695C-CEF8-42E3-B5F8-EE38FA204682}">
      <dgm:prSet/>
      <dgm:spPr/>
      <dgm:t>
        <a:bodyPr/>
        <a:lstStyle/>
        <a:p>
          <a:endParaRPr kumimoji="1" lang="ja-JP" altLang="en-US"/>
        </a:p>
      </dgm:t>
    </dgm:pt>
    <dgm:pt modelId="{8F370F53-820C-46C7-A0DC-87856D77BBC4}">
      <dgm:prSet custT="1"/>
      <dgm:spPr>
        <a:solidFill>
          <a:schemeClr val="bg1">
            <a:alpha val="90000"/>
          </a:schemeClr>
        </a:solidFill>
      </dgm:spPr>
      <dgm:t>
        <a:bodyPr/>
        <a:lstStyle/>
        <a:p>
          <a:r>
            <a:rPr kumimoji="1" lang="ja-JP" altLang="en-US" sz="2800" b="1" dirty="0" smtClean="0"/>
            <a:t>自動車運送事業者の環境対策の推進を図るため、自動車運送事業者による次世代自動車への買い替え・導入を支援する。</a:t>
          </a:r>
          <a:endParaRPr kumimoji="1" lang="ja-JP" altLang="en-US" sz="2800" b="1" dirty="0"/>
        </a:p>
      </dgm:t>
    </dgm:pt>
    <dgm:pt modelId="{5CE034F4-1FF6-4A33-9D63-5878DF610793}" type="parTrans" cxnId="{AB8501D9-222B-4B8F-B5A2-4324AB326A29}">
      <dgm:prSet/>
      <dgm:spPr/>
      <dgm:t>
        <a:bodyPr/>
        <a:lstStyle/>
        <a:p>
          <a:endParaRPr kumimoji="1" lang="ja-JP" altLang="en-US"/>
        </a:p>
      </dgm:t>
    </dgm:pt>
    <dgm:pt modelId="{79A4C3CB-C65B-42E7-8716-9D9F6B51B13F}" type="sibTrans" cxnId="{AB8501D9-222B-4B8F-B5A2-4324AB326A29}">
      <dgm:prSet/>
      <dgm:spPr/>
      <dgm:t>
        <a:bodyPr/>
        <a:lstStyle/>
        <a:p>
          <a:endParaRPr kumimoji="1" lang="ja-JP" altLang="en-US"/>
        </a:p>
      </dgm:t>
    </dgm:pt>
    <dgm:pt modelId="{7203DA11-F545-4D37-82A7-ED08DB43093E}">
      <dgm:prSet custT="1"/>
      <dgm:spPr>
        <a:solidFill>
          <a:schemeClr val="bg1">
            <a:alpha val="90000"/>
          </a:schemeClr>
        </a:solidFill>
      </dgm:spPr>
      <dgm:t>
        <a:bodyPr/>
        <a:lstStyle/>
        <a:p>
          <a:r>
            <a:rPr kumimoji="1" lang="ja-JP" altLang="en-US" sz="2800" b="1" dirty="0" smtClean="0"/>
            <a:t>対象</a:t>
          </a:r>
          <a:r>
            <a:rPr kumimoji="1" lang="en-US" altLang="ja-JP" sz="2800" b="1" dirty="0" smtClean="0"/>
            <a:t>―</a:t>
          </a:r>
          <a:r>
            <a:rPr kumimoji="1" lang="ja-JP" altLang="en-US" sz="2800" b="1" dirty="0" smtClean="0"/>
            <a:t>トラック・バス所有事業者</a:t>
          </a:r>
        </a:p>
      </dgm:t>
    </dgm:pt>
    <dgm:pt modelId="{4B04D6EC-FD90-4BF0-91EB-182BC353EA5F}" type="parTrans" cxnId="{091905B0-64C7-4F7A-B43F-C766AA6728B7}">
      <dgm:prSet/>
      <dgm:spPr/>
      <dgm:t>
        <a:bodyPr/>
        <a:lstStyle/>
        <a:p>
          <a:endParaRPr kumimoji="1" lang="ja-JP" altLang="en-US"/>
        </a:p>
      </dgm:t>
    </dgm:pt>
    <dgm:pt modelId="{8DB6A09A-7E48-48F6-815F-854AB9E380E5}" type="sibTrans" cxnId="{091905B0-64C7-4F7A-B43F-C766AA6728B7}">
      <dgm:prSet/>
      <dgm:spPr/>
      <dgm:t>
        <a:bodyPr/>
        <a:lstStyle/>
        <a:p>
          <a:endParaRPr kumimoji="1" lang="ja-JP" altLang="en-US"/>
        </a:p>
      </dgm:t>
    </dgm:pt>
    <dgm:pt modelId="{688EFEDD-24C0-4AAB-A6E2-91910B92E2C8}">
      <dgm:prSet custT="1"/>
      <dgm:spPr>
        <a:solidFill>
          <a:schemeClr val="bg1">
            <a:alpha val="90000"/>
          </a:schemeClr>
        </a:solidFill>
      </dgm:spPr>
      <dgm:t>
        <a:bodyPr/>
        <a:lstStyle/>
        <a:p>
          <a:r>
            <a:rPr kumimoji="1" lang="ja-JP" altLang="en-US" sz="2800" b="1" dirty="0" smtClean="0"/>
            <a:t>対象</a:t>
          </a:r>
          <a:r>
            <a:rPr kumimoji="1" lang="en-US" altLang="ja-JP" sz="2800" b="1" dirty="0" smtClean="0"/>
            <a:t>―</a:t>
          </a:r>
          <a:r>
            <a:rPr kumimoji="1" lang="zh-TW" altLang="ja-JP" sz="2800" b="1" dirty="0" smtClean="0">
              <a:latin typeface="ＭＳ Ｐゴシック" panose="020B0600070205080204" pitchFamily="50" charset="-128"/>
              <a:ea typeface="ＭＳ Ｐゴシック" panose="020B0600070205080204" pitchFamily="50" charset="-128"/>
            </a:rPr>
            <a:t>自動車運送事業者等</a:t>
          </a:r>
          <a:r>
            <a:rPr kumimoji="1" lang="zh-TW" altLang="ja-JP" sz="2800" b="1" dirty="0" smtClean="0"/>
            <a:t>　</a:t>
          </a:r>
          <a:endParaRPr kumimoji="1" lang="ja-JP" altLang="en-US" sz="2800" b="1" dirty="0"/>
        </a:p>
      </dgm:t>
    </dgm:pt>
    <dgm:pt modelId="{6914E8C8-2068-44B5-B189-F853E77D6EA5}" type="parTrans" cxnId="{1D53E42B-9064-47BD-9197-F72D29A31A2F}">
      <dgm:prSet/>
      <dgm:spPr/>
      <dgm:t>
        <a:bodyPr/>
        <a:lstStyle/>
        <a:p>
          <a:endParaRPr kumimoji="1" lang="ja-JP" altLang="en-US"/>
        </a:p>
      </dgm:t>
    </dgm:pt>
    <dgm:pt modelId="{6F1E7310-331B-4B02-BD9D-357C8423CC78}" type="sibTrans" cxnId="{1D53E42B-9064-47BD-9197-F72D29A31A2F}">
      <dgm:prSet/>
      <dgm:spPr/>
      <dgm:t>
        <a:bodyPr/>
        <a:lstStyle/>
        <a:p>
          <a:endParaRPr kumimoji="1" lang="ja-JP" altLang="en-US"/>
        </a:p>
      </dgm:t>
    </dgm:pt>
    <dgm:pt modelId="{589EE24D-C0FD-4281-B067-E4409502F575}" type="pres">
      <dgm:prSet presAssocID="{1D073D9F-9780-463C-8E1E-C28354E5CC03}" presName="linear" presStyleCnt="0">
        <dgm:presLayoutVars>
          <dgm:dir/>
          <dgm:animLvl val="lvl"/>
          <dgm:resizeHandles val="exact"/>
        </dgm:presLayoutVars>
      </dgm:prSet>
      <dgm:spPr/>
      <dgm:t>
        <a:bodyPr/>
        <a:lstStyle/>
        <a:p>
          <a:endParaRPr kumimoji="1" lang="ja-JP" altLang="en-US"/>
        </a:p>
      </dgm:t>
    </dgm:pt>
    <dgm:pt modelId="{7BEA314C-342F-47CC-A60D-ADA355014196}" type="pres">
      <dgm:prSet presAssocID="{205EFA0A-18E6-4172-981F-54F35B24FB51}" presName="parentLin" presStyleCnt="0"/>
      <dgm:spPr/>
    </dgm:pt>
    <dgm:pt modelId="{BF0A15AC-73FF-4032-BC4D-F24F7F9FFC37}" type="pres">
      <dgm:prSet presAssocID="{205EFA0A-18E6-4172-981F-54F35B24FB51}" presName="parentLeftMargin" presStyleLbl="node1" presStyleIdx="0" presStyleCnt="2"/>
      <dgm:spPr/>
      <dgm:t>
        <a:bodyPr/>
        <a:lstStyle/>
        <a:p>
          <a:endParaRPr kumimoji="1" lang="ja-JP" altLang="en-US"/>
        </a:p>
      </dgm:t>
    </dgm:pt>
    <dgm:pt modelId="{2E007A97-AA0F-4368-AD2A-A31A4F525B38}" type="pres">
      <dgm:prSet presAssocID="{205EFA0A-18E6-4172-981F-54F35B24FB51}" presName="parentText" presStyleLbl="node1" presStyleIdx="0" presStyleCnt="2" custScaleX="132171" custScaleY="398660" custLinFactX="-3891" custLinFactNeighborX="-100000" custLinFactNeighborY="-3971">
        <dgm:presLayoutVars>
          <dgm:chMax val="0"/>
          <dgm:bulletEnabled val="1"/>
        </dgm:presLayoutVars>
      </dgm:prSet>
      <dgm:spPr/>
      <dgm:t>
        <a:bodyPr/>
        <a:lstStyle/>
        <a:p>
          <a:endParaRPr kumimoji="1" lang="ja-JP" altLang="en-US"/>
        </a:p>
      </dgm:t>
    </dgm:pt>
    <dgm:pt modelId="{DB2A2705-B373-4F82-8BFB-2DA7E88E0C01}" type="pres">
      <dgm:prSet presAssocID="{205EFA0A-18E6-4172-981F-54F35B24FB51}" presName="negativeSpace" presStyleCnt="0"/>
      <dgm:spPr/>
    </dgm:pt>
    <dgm:pt modelId="{D5AB8B4E-7233-4057-B2AC-AF0A7B34591C}" type="pres">
      <dgm:prSet presAssocID="{205EFA0A-18E6-4172-981F-54F35B24FB51}" presName="childText" presStyleLbl="conFgAcc1" presStyleIdx="0" presStyleCnt="2" custLinFactNeighborX="6" custLinFactNeighborY="-11727">
        <dgm:presLayoutVars>
          <dgm:bulletEnabled val="1"/>
        </dgm:presLayoutVars>
      </dgm:prSet>
      <dgm:spPr/>
      <dgm:t>
        <a:bodyPr/>
        <a:lstStyle/>
        <a:p>
          <a:endParaRPr kumimoji="1" lang="ja-JP" altLang="en-US"/>
        </a:p>
      </dgm:t>
    </dgm:pt>
    <dgm:pt modelId="{1F3E7E7D-41CB-4E93-A54E-BEA396128C5C}" type="pres">
      <dgm:prSet presAssocID="{5E9A266F-1B30-461C-8F07-E04DAF8F7488}" presName="spaceBetweenRectangles" presStyleCnt="0"/>
      <dgm:spPr/>
    </dgm:pt>
    <dgm:pt modelId="{39BCCD83-C622-4903-A07D-7F5444D37EAA}" type="pres">
      <dgm:prSet presAssocID="{C7250267-7C5F-47C6-B0D8-28414E156C81}" presName="parentLin" presStyleCnt="0"/>
      <dgm:spPr/>
    </dgm:pt>
    <dgm:pt modelId="{8DE95CB1-A563-4393-8E2D-031CDAC986A3}" type="pres">
      <dgm:prSet presAssocID="{C7250267-7C5F-47C6-B0D8-28414E156C81}" presName="parentLeftMargin" presStyleLbl="node1" presStyleIdx="0" presStyleCnt="2"/>
      <dgm:spPr/>
      <dgm:t>
        <a:bodyPr/>
        <a:lstStyle/>
        <a:p>
          <a:endParaRPr kumimoji="1" lang="ja-JP" altLang="en-US"/>
        </a:p>
      </dgm:t>
    </dgm:pt>
    <dgm:pt modelId="{E7B68DC2-051C-497D-961E-6618D4C0DFAD}" type="pres">
      <dgm:prSet presAssocID="{C7250267-7C5F-47C6-B0D8-28414E156C81}" presName="parentText" presStyleLbl="node1" presStyleIdx="1" presStyleCnt="2" custScaleX="104708" custScaleY="398660" custLinFactX="-3891" custLinFactNeighborX="-100000" custLinFactNeighborY="-3971">
        <dgm:presLayoutVars>
          <dgm:chMax val="0"/>
          <dgm:bulletEnabled val="1"/>
        </dgm:presLayoutVars>
      </dgm:prSet>
      <dgm:spPr/>
      <dgm:t>
        <a:bodyPr/>
        <a:lstStyle/>
        <a:p>
          <a:endParaRPr kumimoji="1" lang="ja-JP" altLang="en-US"/>
        </a:p>
      </dgm:t>
    </dgm:pt>
    <dgm:pt modelId="{50E3A94E-90DB-4E75-9BD1-F8F78C0E36D7}" type="pres">
      <dgm:prSet presAssocID="{C7250267-7C5F-47C6-B0D8-28414E156C81}" presName="negativeSpace" presStyleCnt="0"/>
      <dgm:spPr/>
    </dgm:pt>
    <dgm:pt modelId="{A2C11320-AF5A-4FE3-BFF4-911543ED8A1D}" type="pres">
      <dgm:prSet presAssocID="{C7250267-7C5F-47C6-B0D8-28414E156C81}" presName="childText" presStyleLbl="conFgAcc1" presStyleIdx="1" presStyleCnt="2" custLinFactY="3849" custLinFactNeighborX="0" custLinFactNeighborY="100000">
        <dgm:presLayoutVars>
          <dgm:bulletEnabled val="1"/>
        </dgm:presLayoutVars>
      </dgm:prSet>
      <dgm:spPr/>
      <dgm:t>
        <a:bodyPr/>
        <a:lstStyle/>
        <a:p>
          <a:endParaRPr kumimoji="1" lang="ja-JP" altLang="en-US"/>
        </a:p>
      </dgm:t>
    </dgm:pt>
  </dgm:ptLst>
  <dgm:cxnLst>
    <dgm:cxn modelId="{1729104B-9236-4C43-B474-ADBEF0FF5E66}" type="presOf" srcId="{7203DA11-F545-4D37-82A7-ED08DB43093E}" destId="{D5AB8B4E-7233-4057-B2AC-AF0A7B34591C}" srcOrd="0" destOrd="1" presId="urn:microsoft.com/office/officeart/2005/8/layout/list1"/>
    <dgm:cxn modelId="{9663695C-CEF8-42E3-B5F8-EE38FA204682}" srcId="{1D073D9F-9780-463C-8E1E-C28354E5CC03}" destId="{C7250267-7C5F-47C6-B0D8-28414E156C81}" srcOrd="1" destOrd="0" parTransId="{3315FE40-CD17-495F-9802-D1E483B79C5F}" sibTransId="{8DBA8860-7BF8-4323-AEF4-91F927E394E2}"/>
    <dgm:cxn modelId="{F733096B-83E2-4435-9A86-88F15E34A2AB}" type="presOf" srcId="{688EFEDD-24C0-4AAB-A6E2-91910B92E2C8}" destId="{A2C11320-AF5A-4FE3-BFF4-911543ED8A1D}" srcOrd="0" destOrd="1" presId="urn:microsoft.com/office/officeart/2005/8/layout/list1"/>
    <dgm:cxn modelId="{14ACC665-83CB-4B4B-86E1-04E47E7C9BAF}" srcId="{1D073D9F-9780-463C-8E1E-C28354E5CC03}" destId="{205EFA0A-18E6-4172-981F-54F35B24FB51}" srcOrd="0" destOrd="0" parTransId="{6DB4D431-570F-4254-B8D5-F490E7CB547B}" sibTransId="{5E9A266F-1B30-461C-8F07-E04DAF8F7488}"/>
    <dgm:cxn modelId="{1D53E42B-9064-47BD-9197-F72D29A31A2F}" srcId="{C7250267-7C5F-47C6-B0D8-28414E156C81}" destId="{688EFEDD-24C0-4AAB-A6E2-91910B92E2C8}" srcOrd="1" destOrd="0" parTransId="{6914E8C8-2068-44B5-B189-F853E77D6EA5}" sibTransId="{6F1E7310-331B-4B02-BD9D-357C8423CC78}"/>
    <dgm:cxn modelId="{986345AA-0EEC-46A0-BDFC-706A74CCDC69}" srcId="{205EFA0A-18E6-4172-981F-54F35B24FB51}" destId="{68596F5C-3105-4F70-812F-4856D22D725A}" srcOrd="0" destOrd="0" parTransId="{927EFD67-8C2D-47FE-B92D-25D5FAEB0F73}" sibTransId="{5A7C3506-2153-4FD4-BC46-856C0D808FCE}"/>
    <dgm:cxn modelId="{AB8501D9-222B-4B8F-B5A2-4324AB326A29}" srcId="{C7250267-7C5F-47C6-B0D8-28414E156C81}" destId="{8F370F53-820C-46C7-A0DC-87856D77BBC4}" srcOrd="0" destOrd="0" parTransId="{5CE034F4-1FF6-4A33-9D63-5878DF610793}" sibTransId="{79A4C3CB-C65B-42E7-8716-9D9F6B51B13F}"/>
    <dgm:cxn modelId="{6F8BBC1F-1FE3-42F0-A978-83C2C0DD94FD}" type="presOf" srcId="{205EFA0A-18E6-4172-981F-54F35B24FB51}" destId="{2E007A97-AA0F-4368-AD2A-A31A4F525B38}" srcOrd="1" destOrd="0" presId="urn:microsoft.com/office/officeart/2005/8/layout/list1"/>
    <dgm:cxn modelId="{797DEFDE-D773-4143-9F1C-D3F987DDB5BB}" type="presOf" srcId="{8F370F53-820C-46C7-A0DC-87856D77BBC4}" destId="{A2C11320-AF5A-4FE3-BFF4-911543ED8A1D}" srcOrd="0" destOrd="0" presId="urn:microsoft.com/office/officeart/2005/8/layout/list1"/>
    <dgm:cxn modelId="{397C1A48-CA09-4A10-A7DD-DD766944398C}" type="presOf" srcId="{68596F5C-3105-4F70-812F-4856D22D725A}" destId="{D5AB8B4E-7233-4057-B2AC-AF0A7B34591C}" srcOrd="0" destOrd="0" presId="urn:microsoft.com/office/officeart/2005/8/layout/list1"/>
    <dgm:cxn modelId="{FFDE9E1C-2A7D-4071-A7FE-BA841D27BFC6}" type="presOf" srcId="{C7250267-7C5F-47C6-B0D8-28414E156C81}" destId="{E7B68DC2-051C-497D-961E-6618D4C0DFAD}" srcOrd="1" destOrd="0" presId="urn:microsoft.com/office/officeart/2005/8/layout/list1"/>
    <dgm:cxn modelId="{B2909396-5AE2-497C-8F0F-C2E3765EE208}" type="presOf" srcId="{1D073D9F-9780-463C-8E1E-C28354E5CC03}" destId="{589EE24D-C0FD-4281-B067-E4409502F575}" srcOrd="0" destOrd="0" presId="urn:microsoft.com/office/officeart/2005/8/layout/list1"/>
    <dgm:cxn modelId="{D447C3E4-1AD1-4F4C-804E-A3483022DDF9}" type="presOf" srcId="{205EFA0A-18E6-4172-981F-54F35B24FB51}" destId="{BF0A15AC-73FF-4032-BC4D-F24F7F9FFC37}" srcOrd="0" destOrd="0" presId="urn:microsoft.com/office/officeart/2005/8/layout/list1"/>
    <dgm:cxn modelId="{C63ADBCA-B039-4341-AE21-634380367ECC}" type="presOf" srcId="{C7250267-7C5F-47C6-B0D8-28414E156C81}" destId="{8DE95CB1-A563-4393-8E2D-031CDAC986A3}" srcOrd="0" destOrd="0" presId="urn:microsoft.com/office/officeart/2005/8/layout/list1"/>
    <dgm:cxn modelId="{091905B0-64C7-4F7A-B43F-C766AA6728B7}" srcId="{205EFA0A-18E6-4172-981F-54F35B24FB51}" destId="{7203DA11-F545-4D37-82A7-ED08DB43093E}" srcOrd="1" destOrd="0" parTransId="{4B04D6EC-FD90-4BF0-91EB-182BC353EA5F}" sibTransId="{8DB6A09A-7E48-48F6-815F-854AB9E380E5}"/>
    <dgm:cxn modelId="{52038EB4-5346-4B37-A4AA-104A2476A71F}" type="presParOf" srcId="{589EE24D-C0FD-4281-B067-E4409502F575}" destId="{7BEA314C-342F-47CC-A60D-ADA355014196}" srcOrd="0" destOrd="0" presId="urn:microsoft.com/office/officeart/2005/8/layout/list1"/>
    <dgm:cxn modelId="{5F0AD8CA-B5DB-4ED0-BBBB-2D93AA2C6237}" type="presParOf" srcId="{7BEA314C-342F-47CC-A60D-ADA355014196}" destId="{BF0A15AC-73FF-4032-BC4D-F24F7F9FFC37}" srcOrd="0" destOrd="0" presId="urn:microsoft.com/office/officeart/2005/8/layout/list1"/>
    <dgm:cxn modelId="{F689146D-F46F-4D67-910B-0C507155B9FE}" type="presParOf" srcId="{7BEA314C-342F-47CC-A60D-ADA355014196}" destId="{2E007A97-AA0F-4368-AD2A-A31A4F525B38}" srcOrd="1" destOrd="0" presId="urn:microsoft.com/office/officeart/2005/8/layout/list1"/>
    <dgm:cxn modelId="{96B89913-47D3-4B70-8003-DFE10AFAAFD9}" type="presParOf" srcId="{589EE24D-C0FD-4281-B067-E4409502F575}" destId="{DB2A2705-B373-4F82-8BFB-2DA7E88E0C01}" srcOrd="1" destOrd="0" presId="urn:microsoft.com/office/officeart/2005/8/layout/list1"/>
    <dgm:cxn modelId="{7E6A0C49-ACC5-4FBF-A286-7ECF50FA7D22}" type="presParOf" srcId="{589EE24D-C0FD-4281-B067-E4409502F575}" destId="{D5AB8B4E-7233-4057-B2AC-AF0A7B34591C}" srcOrd="2" destOrd="0" presId="urn:microsoft.com/office/officeart/2005/8/layout/list1"/>
    <dgm:cxn modelId="{363A6A26-7F8A-46CA-B078-94D87161563F}" type="presParOf" srcId="{589EE24D-C0FD-4281-B067-E4409502F575}" destId="{1F3E7E7D-41CB-4E93-A54E-BEA396128C5C}" srcOrd="3" destOrd="0" presId="urn:microsoft.com/office/officeart/2005/8/layout/list1"/>
    <dgm:cxn modelId="{B15D21CA-CAC1-48B9-8313-8F5BAAB622AF}" type="presParOf" srcId="{589EE24D-C0FD-4281-B067-E4409502F575}" destId="{39BCCD83-C622-4903-A07D-7F5444D37EAA}" srcOrd="4" destOrd="0" presId="urn:microsoft.com/office/officeart/2005/8/layout/list1"/>
    <dgm:cxn modelId="{BE9411E2-A858-4821-982B-337F7D849B6E}" type="presParOf" srcId="{39BCCD83-C622-4903-A07D-7F5444D37EAA}" destId="{8DE95CB1-A563-4393-8E2D-031CDAC986A3}" srcOrd="0" destOrd="0" presId="urn:microsoft.com/office/officeart/2005/8/layout/list1"/>
    <dgm:cxn modelId="{E6676AEA-F1B2-45C6-80DA-670C94455210}" type="presParOf" srcId="{39BCCD83-C622-4903-A07D-7F5444D37EAA}" destId="{E7B68DC2-051C-497D-961E-6618D4C0DFAD}" srcOrd="1" destOrd="0" presId="urn:microsoft.com/office/officeart/2005/8/layout/list1"/>
    <dgm:cxn modelId="{56B7DF0D-FCF0-461E-A0A1-0DA0FC1259B6}" type="presParOf" srcId="{589EE24D-C0FD-4281-B067-E4409502F575}" destId="{50E3A94E-90DB-4E75-9BD1-F8F78C0E36D7}" srcOrd="5" destOrd="0" presId="urn:microsoft.com/office/officeart/2005/8/layout/list1"/>
    <dgm:cxn modelId="{AA06989E-C788-4159-A757-6C4BD0572596}" type="presParOf" srcId="{589EE24D-C0FD-4281-B067-E4409502F575}" destId="{A2C11320-AF5A-4FE3-BFF4-911543ED8A1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3A5162-E18C-4FDD-B744-7B6E2C654D8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8AAC8393-8D33-4A6B-BD31-D1321D9059C9}">
      <dgm:prSet phldrT="[テキスト]"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3600" b="1" dirty="0" smtClean="0"/>
            <a:t>エコカー減税（自動車重量税・自動車取得税）</a:t>
          </a:r>
        </a:p>
      </dgm:t>
    </dgm:pt>
    <dgm:pt modelId="{DB2597AF-5A05-4223-99E5-E330DB49DFFB}" type="parTrans" cxnId="{32508355-D9AA-49E5-A064-DBE518FC63E8}">
      <dgm:prSet/>
      <dgm:spPr/>
      <dgm:t>
        <a:bodyPr/>
        <a:lstStyle/>
        <a:p>
          <a:endParaRPr kumimoji="1" lang="ja-JP" altLang="en-US"/>
        </a:p>
      </dgm:t>
    </dgm:pt>
    <dgm:pt modelId="{9BA21F9C-1526-4908-8BCA-A59606D1364A}" type="sibTrans" cxnId="{32508355-D9AA-49E5-A064-DBE518FC63E8}">
      <dgm:prSet/>
      <dgm:spPr/>
      <dgm:t>
        <a:bodyPr/>
        <a:lstStyle/>
        <a:p>
          <a:endParaRPr kumimoji="1" lang="ja-JP" altLang="en-US"/>
        </a:p>
      </dgm:t>
    </dgm:pt>
    <dgm:pt modelId="{80087E74-CAFD-4B3F-B6CB-1B946F8448B1}">
      <dgm:prSet custT="1"/>
      <dgm:spPr/>
      <dgm:t>
        <a:bodyPr/>
        <a:lstStyle/>
        <a:p>
          <a:pPr marL="0" indent="0">
            <a:buNone/>
          </a:pPr>
          <a:r>
            <a:rPr lang="en-US" altLang="ja-JP" sz="2800" b="1" dirty="0" smtClean="0"/>
            <a:t>〔</a:t>
          </a:r>
          <a:r>
            <a:rPr lang="ja-JP" altLang="en-US" sz="2800" b="1" dirty="0" smtClean="0"/>
            <a:t>適用期間</a:t>
          </a:r>
          <a:r>
            <a:rPr lang="en-US" altLang="ja-JP" sz="2800" b="1" dirty="0" smtClean="0"/>
            <a:t>〕</a:t>
          </a:r>
        </a:p>
        <a:p>
          <a:pPr marL="0" indent="0">
            <a:buNone/>
          </a:pPr>
          <a:r>
            <a:rPr lang="ja-JP" altLang="en-US" sz="2800" b="1" dirty="0" smtClean="0">
              <a:latin typeface="+mj-ea"/>
              <a:ea typeface="+mj-ea"/>
            </a:rPr>
            <a:t>　取得税：２０１７</a:t>
          </a:r>
          <a:r>
            <a:rPr lang="en-US" altLang="ja-JP" sz="2800" b="1" dirty="0" smtClean="0">
              <a:latin typeface="+mj-ea"/>
              <a:ea typeface="+mj-ea"/>
            </a:rPr>
            <a:t>/</a:t>
          </a:r>
          <a:r>
            <a:rPr lang="ja-JP" altLang="en-US" sz="2800" b="1" dirty="0" smtClean="0">
              <a:latin typeface="+mj-ea"/>
              <a:ea typeface="+mj-ea"/>
            </a:rPr>
            <a:t>４</a:t>
          </a:r>
          <a:r>
            <a:rPr lang="en-US" altLang="ja-JP" sz="2800" b="1" dirty="0" smtClean="0">
              <a:latin typeface="+mj-ea"/>
              <a:ea typeface="+mj-ea"/>
            </a:rPr>
            <a:t>/</a:t>
          </a:r>
          <a:r>
            <a:rPr lang="ja-JP" altLang="en-US" sz="2800" b="1" dirty="0" smtClean="0">
              <a:latin typeface="+mj-ea"/>
              <a:ea typeface="+mj-ea"/>
            </a:rPr>
            <a:t>１～２０１９</a:t>
          </a:r>
          <a:r>
            <a:rPr lang="en-US" altLang="ja-JP" sz="2800" b="1" dirty="0" smtClean="0">
              <a:latin typeface="+mj-ea"/>
              <a:ea typeface="+mj-ea"/>
            </a:rPr>
            <a:t>/</a:t>
          </a:r>
          <a:r>
            <a:rPr lang="ja-JP" altLang="en-US" sz="2800" b="1" dirty="0" smtClean="0">
              <a:latin typeface="+mj-ea"/>
              <a:ea typeface="+mj-ea"/>
            </a:rPr>
            <a:t>３</a:t>
          </a:r>
          <a:r>
            <a:rPr lang="en-US" altLang="ja-JP" sz="2800" b="1" dirty="0" smtClean="0">
              <a:latin typeface="+mj-ea"/>
              <a:ea typeface="+mj-ea"/>
            </a:rPr>
            <a:t>/</a:t>
          </a:r>
          <a:r>
            <a:rPr lang="ja-JP" altLang="en-US" sz="2800" b="1" dirty="0" smtClean="0">
              <a:latin typeface="+mj-ea"/>
              <a:ea typeface="+mj-ea"/>
            </a:rPr>
            <a:t>３１</a:t>
          </a:r>
          <a:br>
            <a:rPr lang="ja-JP" altLang="en-US" sz="2800" b="1" dirty="0" smtClean="0">
              <a:latin typeface="+mj-ea"/>
              <a:ea typeface="+mj-ea"/>
            </a:rPr>
          </a:br>
          <a:r>
            <a:rPr lang="ja-JP" altLang="en-US" sz="2800" b="1" dirty="0" smtClean="0">
              <a:latin typeface="+mj-ea"/>
              <a:ea typeface="+mj-ea"/>
            </a:rPr>
            <a:t>　重量税：２０１７</a:t>
          </a:r>
          <a:r>
            <a:rPr lang="en-US" altLang="ja-JP" sz="2800" b="1" dirty="0" smtClean="0">
              <a:latin typeface="+mj-ea"/>
              <a:ea typeface="+mj-ea"/>
            </a:rPr>
            <a:t>/</a:t>
          </a:r>
          <a:r>
            <a:rPr lang="ja-JP" altLang="en-US" sz="2800" b="1" dirty="0" smtClean="0">
              <a:latin typeface="+mj-ea"/>
              <a:ea typeface="+mj-ea"/>
            </a:rPr>
            <a:t>５</a:t>
          </a:r>
          <a:r>
            <a:rPr lang="en-US" altLang="ja-JP" sz="2800" b="1" dirty="0" smtClean="0">
              <a:latin typeface="+mj-ea"/>
              <a:ea typeface="+mj-ea"/>
            </a:rPr>
            <a:t>/</a:t>
          </a:r>
          <a:r>
            <a:rPr lang="ja-JP" altLang="en-US" sz="2800" b="1" dirty="0" smtClean="0">
              <a:latin typeface="+mj-ea"/>
              <a:ea typeface="+mj-ea"/>
            </a:rPr>
            <a:t>１～２０１９</a:t>
          </a:r>
          <a:r>
            <a:rPr lang="en-US" altLang="ja-JP" sz="2800" b="1" dirty="0" smtClean="0">
              <a:latin typeface="+mj-ea"/>
              <a:ea typeface="+mj-ea"/>
            </a:rPr>
            <a:t>/</a:t>
          </a:r>
          <a:r>
            <a:rPr lang="ja-JP" altLang="en-US" sz="2800" b="1" dirty="0" smtClean="0">
              <a:latin typeface="+mj-ea"/>
              <a:ea typeface="+mj-ea"/>
            </a:rPr>
            <a:t>４</a:t>
          </a:r>
          <a:r>
            <a:rPr lang="en-US" altLang="ja-JP" sz="2800" b="1" dirty="0" smtClean="0">
              <a:latin typeface="+mj-ea"/>
              <a:ea typeface="+mj-ea"/>
            </a:rPr>
            <a:t>/</a:t>
          </a:r>
          <a:r>
            <a:rPr lang="ja-JP" altLang="en-US" sz="2800" b="1" dirty="0" smtClean="0">
              <a:latin typeface="+mj-ea"/>
              <a:ea typeface="+mj-ea"/>
            </a:rPr>
            <a:t>３０</a:t>
          </a:r>
          <a:endParaRPr kumimoji="1" lang="ja-JP" altLang="en-US" sz="2800" b="1" dirty="0">
            <a:latin typeface="+mj-ea"/>
            <a:ea typeface="+mj-ea"/>
          </a:endParaRPr>
        </a:p>
      </dgm:t>
    </dgm:pt>
    <dgm:pt modelId="{44D50F73-EDBC-49D0-89AB-BD92CBA121FA}" type="parTrans" cxnId="{704C0AB5-609A-48E9-95D7-CAFE174AD4D0}">
      <dgm:prSet/>
      <dgm:spPr/>
      <dgm:t>
        <a:bodyPr/>
        <a:lstStyle/>
        <a:p>
          <a:endParaRPr kumimoji="1" lang="ja-JP" altLang="en-US"/>
        </a:p>
      </dgm:t>
    </dgm:pt>
    <dgm:pt modelId="{46A40AB6-B921-4554-9082-82FED118EF4A}" type="sibTrans" cxnId="{704C0AB5-609A-48E9-95D7-CAFE174AD4D0}">
      <dgm:prSet/>
      <dgm:spPr/>
      <dgm:t>
        <a:bodyPr/>
        <a:lstStyle/>
        <a:p>
          <a:endParaRPr kumimoji="1" lang="ja-JP" altLang="en-US"/>
        </a:p>
      </dgm:t>
    </dgm:pt>
    <dgm:pt modelId="{54E591BD-1390-46A8-BCBF-CDED87970E19}">
      <dgm:prSet custT="1"/>
      <dgm:spPr/>
      <dgm:t>
        <a:bodyPr/>
        <a:lstStyle/>
        <a:p>
          <a:pPr marL="0" indent="0">
            <a:buNone/>
          </a:pPr>
          <a:r>
            <a:rPr kumimoji="1" lang="en-US" altLang="ja-JP" sz="2800" b="1" dirty="0" smtClean="0">
              <a:latin typeface="+mn-ea"/>
              <a:ea typeface="+mn-ea"/>
            </a:rPr>
            <a:t>〔</a:t>
          </a:r>
          <a:r>
            <a:rPr kumimoji="1" lang="ja-JP" altLang="en-US" sz="2800" b="1" dirty="0" smtClean="0">
              <a:latin typeface="+mn-ea"/>
              <a:ea typeface="+mn-ea"/>
            </a:rPr>
            <a:t>内容</a:t>
          </a:r>
          <a:r>
            <a:rPr kumimoji="1" lang="en-US" altLang="en-US" sz="2800" b="1" dirty="0" smtClean="0">
              <a:latin typeface="+mn-ea"/>
              <a:ea typeface="+mn-ea"/>
            </a:rPr>
            <a:t>〕</a:t>
          </a:r>
          <a:br>
            <a:rPr kumimoji="1" lang="en-US" altLang="en-US" sz="2800" b="1" dirty="0" smtClean="0">
              <a:latin typeface="+mn-ea"/>
              <a:ea typeface="+mn-ea"/>
            </a:rPr>
          </a:br>
          <a:r>
            <a:rPr kumimoji="1" lang="ja-JP" altLang="en-US" sz="2800" b="1" dirty="0" smtClean="0">
              <a:latin typeface="+mn-ea"/>
              <a:ea typeface="+mn-ea"/>
            </a:rPr>
            <a:t>　国土交通省が定める排出ガスと燃費の基準値をクリアした環境性能に優れたクルマに対する、自動車重量税、自動車取得税が軽減される優遇措置である。 </a:t>
          </a:r>
          <a:endParaRPr kumimoji="1" lang="ja-JP" altLang="en-US" sz="2800" b="1" dirty="0">
            <a:latin typeface="+mn-ea"/>
            <a:ea typeface="+mn-ea"/>
          </a:endParaRPr>
        </a:p>
      </dgm:t>
    </dgm:pt>
    <dgm:pt modelId="{AF11ADFA-BA32-4493-B7DA-F93353149CA1}" type="parTrans" cxnId="{11623FB3-6FE9-4554-BE66-09CF96ECE9E4}">
      <dgm:prSet/>
      <dgm:spPr/>
      <dgm:t>
        <a:bodyPr/>
        <a:lstStyle/>
        <a:p>
          <a:endParaRPr kumimoji="1" lang="ja-JP" altLang="en-US"/>
        </a:p>
      </dgm:t>
    </dgm:pt>
    <dgm:pt modelId="{78735AF9-6386-4260-A570-097150734C90}" type="sibTrans" cxnId="{11623FB3-6FE9-4554-BE66-09CF96ECE9E4}">
      <dgm:prSet/>
      <dgm:spPr/>
      <dgm:t>
        <a:bodyPr/>
        <a:lstStyle/>
        <a:p>
          <a:endParaRPr kumimoji="1" lang="ja-JP" altLang="en-US"/>
        </a:p>
      </dgm:t>
    </dgm:pt>
    <dgm:pt modelId="{84F1D00C-7EE5-46A6-874B-4D2A4726D537}" type="pres">
      <dgm:prSet presAssocID="{6E3A5162-E18C-4FDD-B744-7B6E2C654D86}" presName="linear" presStyleCnt="0">
        <dgm:presLayoutVars>
          <dgm:dir/>
          <dgm:animLvl val="lvl"/>
          <dgm:resizeHandles val="exact"/>
        </dgm:presLayoutVars>
      </dgm:prSet>
      <dgm:spPr/>
      <dgm:t>
        <a:bodyPr/>
        <a:lstStyle/>
        <a:p>
          <a:endParaRPr kumimoji="1" lang="ja-JP" altLang="en-US"/>
        </a:p>
      </dgm:t>
    </dgm:pt>
    <dgm:pt modelId="{349B5115-9087-4534-A005-4DFADA408307}" type="pres">
      <dgm:prSet presAssocID="{8AAC8393-8D33-4A6B-BD31-D1321D9059C9}" presName="parentLin" presStyleCnt="0"/>
      <dgm:spPr/>
    </dgm:pt>
    <dgm:pt modelId="{596516DA-FEAA-4E82-88D8-32FDBA0100C9}" type="pres">
      <dgm:prSet presAssocID="{8AAC8393-8D33-4A6B-BD31-D1321D9059C9}" presName="parentLeftMargin" presStyleLbl="node1" presStyleIdx="0" presStyleCnt="1"/>
      <dgm:spPr/>
      <dgm:t>
        <a:bodyPr/>
        <a:lstStyle/>
        <a:p>
          <a:endParaRPr kumimoji="1" lang="ja-JP" altLang="en-US"/>
        </a:p>
      </dgm:t>
    </dgm:pt>
    <dgm:pt modelId="{7A91A9CD-F56F-4B23-9C11-C937DB1D9E43}" type="pres">
      <dgm:prSet presAssocID="{8AAC8393-8D33-4A6B-BD31-D1321D9059C9}" presName="parentText" presStyleLbl="node1" presStyleIdx="0" presStyleCnt="1" custScaleX="129116" custScaleY="42111" custLinFactX="-243" custLinFactNeighborX="-100000" custLinFactNeighborY="-10497">
        <dgm:presLayoutVars>
          <dgm:chMax val="0"/>
          <dgm:bulletEnabled val="1"/>
        </dgm:presLayoutVars>
      </dgm:prSet>
      <dgm:spPr/>
      <dgm:t>
        <a:bodyPr/>
        <a:lstStyle/>
        <a:p>
          <a:endParaRPr kumimoji="1" lang="ja-JP" altLang="en-US"/>
        </a:p>
      </dgm:t>
    </dgm:pt>
    <dgm:pt modelId="{9126FEF3-5BF2-40E0-ADDE-C84D21DAA6F0}" type="pres">
      <dgm:prSet presAssocID="{8AAC8393-8D33-4A6B-BD31-D1321D9059C9}" presName="negativeSpace" presStyleCnt="0"/>
      <dgm:spPr/>
    </dgm:pt>
    <dgm:pt modelId="{726E2F04-D001-4C71-AC5D-860600CE56CA}" type="pres">
      <dgm:prSet presAssocID="{8AAC8393-8D33-4A6B-BD31-D1321D9059C9}" presName="childText" presStyleLbl="conFgAcc1" presStyleIdx="0" presStyleCnt="1" custScaleY="84831" custLinFactNeighborY="79006">
        <dgm:presLayoutVars>
          <dgm:bulletEnabled val="1"/>
        </dgm:presLayoutVars>
      </dgm:prSet>
      <dgm:spPr/>
      <dgm:t>
        <a:bodyPr/>
        <a:lstStyle/>
        <a:p>
          <a:endParaRPr kumimoji="1" lang="ja-JP" altLang="en-US"/>
        </a:p>
      </dgm:t>
    </dgm:pt>
  </dgm:ptLst>
  <dgm:cxnLst>
    <dgm:cxn modelId="{E55F7751-E1ED-40E9-A3A8-B2157B39FD63}" type="presOf" srcId="{80087E74-CAFD-4B3F-B6CB-1B946F8448B1}" destId="{726E2F04-D001-4C71-AC5D-860600CE56CA}" srcOrd="0" destOrd="0" presId="urn:microsoft.com/office/officeart/2005/8/layout/list1"/>
    <dgm:cxn modelId="{A7551DC5-7F41-4B36-9EB1-CB41C52CE9A5}" type="presOf" srcId="{8AAC8393-8D33-4A6B-BD31-D1321D9059C9}" destId="{596516DA-FEAA-4E82-88D8-32FDBA0100C9}" srcOrd="0" destOrd="0" presId="urn:microsoft.com/office/officeart/2005/8/layout/list1"/>
    <dgm:cxn modelId="{704C0AB5-609A-48E9-95D7-CAFE174AD4D0}" srcId="{8AAC8393-8D33-4A6B-BD31-D1321D9059C9}" destId="{80087E74-CAFD-4B3F-B6CB-1B946F8448B1}" srcOrd="0" destOrd="0" parTransId="{44D50F73-EDBC-49D0-89AB-BD92CBA121FA}" sibTransId="{46A40AB6-B921-4554-9082-82FED118EF4A}"/>
    <dgm:cxn modelId="{11623FB3-6FE9-4554-BE66-09CF96ECE9E4}" srcId="{8AAC8393-8D33-4A6B-BD31-D1321D9059C9}" destId="{54E591BD-1390-46A8-BCBF-CDED87970E19}" srcOrd="1" destOrd="0" parTransId="{AF11ADFA-BA32-4493-B7DA-F93353149CA1}" sibTransId="{78735AF9-6386-4260-A570-097150734C90}"/>
    <dgm:cxn modelId="{E717B894-ECDE-4648-8135-AFD06608BBAF}" type="presOf" srcId="{54E591BD-1390-46A8-BCBF-CDED87970E19}" destId="{726E2F04-D001-4C71-AC5D-860600CE56CA}" srcOrd="0" destOrd="1" presId="urn:microsoft.com/office/officeart/2005/8/layout/list1"/>
    <dgm:cxn modelId="{00888166-F6BA-43F5-8BE9-A81E00EF06C6}" type="presOf" srcId="{8AAC8393-8D33-4A6B-BD31-D1321D9059C9}" destId="{7A91A9CD-F56F-4B23-9C11-C937DB1D9E43}" srcOrd="1" destOrd="0" presId="urn:microsoft.com/office/officeart/2005/8/layout/list1"/>
    <dgm:cxn modelId="{F1B1983A-BC1B-4926-B40A-0DE0211AF033}" type="presOf" srcId="{6E3A5162-E18C-4FDD-B744-7B6E2C654D86}" destId="{84F1D00C-7EE5-46A6-874B-4D2A4726D537}" srcOrd="0" destOrd="0" presId="urn:microsoft.com/office/officeart/2005/8/layout/list1"/>
    <dgm:cxn modelId="{32508355-D9AA-49E5-A064-DBE518FC63E8}" srcId="{6E3A5162-E18C-4FDD-B744-7B6E2C654D86}" destId="{8AAC8393-8D33-4A6B-BD31-D1321D9059C9}" srcOrd="0" destOrd="0" parTransId="{DB2597AF-5A05-4223-99E5-E330DB49DFFB}" sibTransId="{9BA21F9C-1526-4908-8BCA-A59606D1364A}"/>
    <dgm:cxn modelId="{42D79BB0-A895-402D-9A10-D05078383CDA}" type="presParOf" srcId="{84F1D00C-7EE5-46A6-874B-4D2A4726D537}" destId="{349B5115-9087-4534-A005-4DFADA408307}" srcOrd="0" destOrd="0" presId="urn:microsoft.com/office/officeart/2005/8/layout/list1"/>
    <dgm:cxn modelId="{32E3A718-C0C3-45AF-9F35-809F31DBED4C}" type="presParOf" srcId="{349B5115-9087-4534-A005-4DFADA408307}" destId="{596516DA-FEAA-4E82-88D8-32FDBA0100C9}" srcOrd="0" destOrd="0" presId="urn:microsoft.com/office/officeart/2005/8/layout/list1"/>
    <dgm:cxn modelId="{15BE5CA7-0978-4B33-87BD-4E0920599C6E}" type="presParOf" srcId="{349B5115-9087-4534-A005-4DFADA408307}" destId="{7A91A9CD-F56F-4B23-9C11-C937DB1D9E43}" srcOrd="1" destOrd="0" presId="urn:microsoft.com/office/officeart/2005/8/layout/list1"/>
    <dgm:cxn modelId="{9613D211-2F31-4F90-B7C2-20CA4BEE72BB}" type="presParOf" srcId="{84F1D00C-7EE5-46A6-874B-4D2A4726D537}" destId="{9126FEF3-5BF2-40E0-ADDE-C84D21DAA6F0}" srcOrd="1" destOrd="0" presId="urn:microsoft.com/office/officeart/2005/8/layout/list1"/>
    <dgm:cxn modelId="{DC5A2E09-9ECC-4C55-BC88-0F6A6B73FE24}" type="presParOf" srcId="{84F1D00C-7EE5-46A6-874B-4D2A4726D537}" destId="{726E2F04-D001-4C71-AC5D-860600CE56CA}"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2FEF233-5337-48AB-A8D4-D20BEACD2FA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3CFE310B-83A6-4043-B76F-B12C40EF4151}">
      <dgm:prSet phldrT="[テキスト]" custT="1"/>
      <dgm:spPr/>
      <dgm:t>
        <a:bodyPr/>
        <a:lstStyle/>
        <a:p>
          <a:r>
            <a:rPr lang="ja-JP" altLang="en-US" sz="3600" b="1" dirty="0" smtClean="0"/>
            <a:t>グリーン化特例（自動車税・軽自動車税）</a:t>
          </a:r>
          <a:endParaRPr kumimoji="1" lang="ja-JP" altLang="en-US" sz="3600" b="1" dirty="0"/>
        </a:p>
      </dgm:t>
    </dgm:pt>
    <dgm:pt modelId="{EA5D003E-FF80-46BA-AA84-026E2F7298F2}" type="parTrans" cxnId="{1C49E76E-04D3-43F6-8BB8-6708E3E7ACAC}">
      <dgm:prSet/>
      <dgm:spPr/>
      <dgm:t>
        <a:bodyPr/>
        <a:lstStyle/>
        <a:p>
          <a:endParaRPr kumimoji="1" lang="ja-JP" altLang="en-US"/>
        </a:p>
      </dgm:t>
    </dgm:pt>
    <dgm:pt modelId="{D83163A7-FCC3-406F-BF85-440C0EE14B0D}" type="sibTrans" cxnId="{1C49E76E-04D3-43F6-8BB8-6708E3E7ACAC}">
      <dgm:prSet/>
      <dgm:spPr/>
      <dgm:t>
        <a:bodyPr/>
        <a:lstStyle/>
        <a:p>
          <a:endParaRPr kumimoji="1" lang="ja-JP" altLang="en-US"/>
        </a:p>
      </dgm:t>
    </dgm:pt>
    <dgm:pt modelId="{E0349434-CD9D-4069-BA1D-7ED5A4B525E6}">
      <dgm:prSet custT="1"/>
      <dgm:spPr/>
      <dgm:t>
        <a:bodyPr/>
        <a:lstStyle/>
        <a:p>
          <a:pPr marL="0" indent="0">
            <a:buNone/>
          </a:pPr>
          <a:r>
            <a:rPr lang="en-US" altLang="ja-JP" sz="2800" b="1" dirty="0" smtClean="0"/>
            <a:t>〔</a:t>
          </a:r>
          <a:r>
            <a:rPr lang="ja-JP" altLang="en-US" sz="2800" b="1" dirty="0" smtClean="0"/>
            <a:t>適用期間</a:t>
          </a:r>
          <a:r>
            <a:rPr lang="en-US" altLang="ja-JP" sz="2800" b="1" dirty="0" smtClean="0"/>
            <a:t>〕</a:t>
          </a:r>
          <a:r>
            <a:rPr lang="ja-JP" altLang="en-US" sz="2800" b="1" dirty="0" smtClean="0"/>
            <a:t>　</a:t>
          </a:r>
          <a:endParaRPr lang="en-US" altLang="ja-JP" sz="2800" b="1" dirty="0" smtClean="0"/>
        </a:p>
        <a:p>
          <a:pPr marL="0" indent="0">
            <a:buNone/>
          </a:pPr>
          <a:r>
            <a:rPr lang="ja-JP" altLang="en-US" sz="2800" b="1" dirty="0" smtClean="0"/>
            <a:t>　２０１７</a:t>
          </a:r>
          <a:r>
            <a:rPr lang="en-US" altLang="ja-JP" sz="2800" b="1" dirty="0" smtClean="0"/>
            <a:t>/</a:t>
          </a:r>
          <a:r>
            <a:rPr lang="ja-JP" altLang="en-US" sz="2800" b="1" dirty="0" smtClean="0"/>
            <a:t>４</a:t>
          </a:r>
          <a:r>
            <a:rPr lang="en-US" altLang="ja-JP" sz="2800" b="1" dirty="0" smtClean="0"/>
            <a:t>/</a:t>
          </a:r>
          <a:r>
            <a:rPr lang="ja-JP" altLang="en-US" sz="2800" b="1" dirty="0" smtClean="0"/>
            <a:t>１～２０１９</a:t>
          </a:r>
          <a:r>
            <a:rPr lang="en-US" altLang="ja-JP" sz="2800" b="1" dirty="0" smtClean="0"/>
            <a:t>/</a:t>
          </a:r>
          <a:r>
            <a:rPr lang="ja-JP" altLang="en-US" sz="2800" b="1" dirty="0" smtClean="0"/>
            <a:t>３</a:t>
          </a:r>
          <a:r>
            <a:rPr lang="en-US" altLang="ja-JP" sz="2800" b="1" dirty="0" smtClean="0"/>
            <a:t>/</a:t>
          </a:r>
          <a:r>
            <a:rPr lang="ja-JP" altLang="en-US" sz="2800" b="1" dirty="0" smtClean="0"/>
            <a:t>３１</a:t>
          </a:r>
          <a:endParaRPr kumimoji="1" lang="ja-JP" altLang="en-US" sz="2800" b="1" dirty="0"/>
        </a:p>
      </dgm:t>
    </dgm:pt>
    <dgm:pt modelId="{3B6C1F3B-02B4-483D-B2C5-41890BA5A03D}" type="parTrans" cxnId="{992EDD25-47E8-4AA9-A7E3-F5812A8AEB8B}">
      <dgm:prSet/>
      <dgm:spPr/>
      <dgm:t>
        <a:bodyPr/>
        <a:lstStyle/>
        <a:p>
          <a:endParaRPr kumimoji="1" lang="ja-JP" altLang="en-US"/>
        </a:p>
      </dgm:t>
    </dgm:pt>
    <dgm:pt modelId="{CBF11DEE-D6CD-4951-9CA2-7A9C1EE48A78}" type="sibTrans" cxnId="{992EDD25-47E8-4AA9-A7E3-F5812A8AEB8B}">
      <dgm:prSet/>
      <dgm:spPr/>
      <dgm:t>
        <a:bodyPr/>
        <a:lstStyle/>
        <a:p>
          <a:endParaRPr kumimoji="1" lang="ja-JP" altLang="en-US"/>
        </a:p>
      </dgm:t>
    </dgm:pt>
    <dgm:pt modelId="{404A594D-3F5C-4381-A330-92B5161DC9BE}">
      <dgm:prSet custT="1"/>
      <dgm:spPr/>
      <dgm:t>
        <a:bodyPr/>
        <a:lstStyle/>
        <a:p>
          <a:pPr marL="0" indent="0">
            <a:buNone/>
          </a:pPr>
          <a:r>
            <a:rPr lang="en-US" altLang="ja-JP" sz="2800" b="1" dirty="0" smtClean="0"/>
            <a:t>〔</a:t>
          </a:r>
          <a:r>
            <a:rPr lang="ja-JP" altLang="en-US" sz="2800" b="1" dirty="0" smtClean="0"/>
            <a:t>適用内容</a:t>
          </a:r>
          <a:r>
            <a:rPr lang="en-US" altLang="ja-JP" sz="2800" b="1" dirty="0" smtClean="0"/>
            <a:t>〕</a:t>
          </a:r>
          <a:r>
            <a:rPr lang="ja-JP" altLang="en-US" sz="2800" b="1" dirty="0" smtClean="0"/>
            <a:t>　</a:t>
          </a:r>
          <a:endParaRPr lang="en-US" altLang="ja-JP" sz="2800" b="1" dirty="0" smtClean="0"/>
        </a:p>
        <a:p>
          <a:pPr marL="0" indent="0">
            <a:buNone/>
          </a:pPr>
          <a:r>
            <a:rPr lang="ja-JP" altLang="en-US" sz="2800" b="1" dirty="0" smtClean="0"/>
            <a:t>　排出ガス性能および燃費性能に優れた自動車に対して、それらの性能に応じて、自動車税・軽自動車税を軽減される優遇処置であるが、新車新規登録等から一定年数を経過した自動車に対しては自動車税・軽自動車税に重課をあたえるものである。</a:t>
          </a:r>
        </a:p>
      </dgm:t>
    </dgm:pt>
    <dgm:pt modelId="{181CE742-10C4-4038-AED3-85762E5A8388}" type="parTrans" cxnId="{206E6872-3580-409E-8DFD-B0042DA0248B}">
      <dgm:prSet/>
      <dgm:spPr/>
      <dgm:t>
        <a:bodyPr/>
        <a:lstStyle/>
        <a:p>
          <a:endParaRPr kumimoji="1" lang="ja-JP" altLang="en-US"/>
        </a:p>
      </dgm:t>
    </dgm:pt>
    <dgm:pt modelId="{FCFC4410-F113-4247-9576-F3C5CBA4B935}" type="sibTrans" cxnId="{206E6872-3580-409E-8DFD-B0042DA0248B}">
      <dgm:prSet/>
      <dgm:spPr/>
      <dgm:t>
        <a:bodyPr/>
        <a:lstStyle/>
        <a:p>
          <a:endParaRPr kumimoji="1" lang="ja-JP" altLang="en-US"/>
        </a:p>
      </dgm:t>
    </dgm:pt>
    <dgm:pt modelId="{86BCCCCC-2254-477C-97D4-9148DB9D8342}" type="pres">
      <dgm:prSet presAssocID="{A2FEF233-5337-48AB-A8D4-D20BEACD2FA3}" presName="linear" presStyleCnt="0">
        <dgm:presLayoutVars>
          <dgm:dir/>
          <dgm:animLvl val="lvl"/>
          <dgm:resizeHandles val="exact"/>
        </dgm:presLayoutVars>
      </dgm:prSet>
      <dgm:spPr/>
      <dgm:t>
        <a:bodyPr/>
        <a:lstStyle/>
        <a:p>
          <a:endParaRPr kumimoji="1" lang="ja-JP" altLang="en-US"/>
        </a:p>
      </dgm:t>
    </dgm:pt>
    <dgm:pt modelId="{F2736A52-575A-4EB4-88A5-A1F398673E9E}" type="pres">
      <dgm:prSet presAssocID="{3CFE310B-83A6-4043-B76F-B12C40EF4151}" presName="parentLin" presStyleCnt="0"/>
      <dgm:spPr/>
    </dgm:pt>
    <dgm:pt modelId="{F17C8E30-7119-4126-94F5-CDB2573AD575}" type="pres">
      <dgm:prSet presAssocID="{3CFE310B-83A6-4043-B76F-B12C40EF4151}" presName="parentLeftMargin" presStyleLbl="node1" presStyleIdx="0" presStyleCnt="1"/>
      <dgm:spPr/>
      <dgm:t>
        <a:bodyPr/>
        <a:lstStyle/>
        <a:p>
          <a:endParaRPr kumimoji="1" lang="ja-JP" altLang="en-US"/>
        </a:p>
      </dgm:t>
    </dgm:pt>
    <dgm:pt modelId="{86E9773D-D83E-4CDD-9725-98347FDF10F0}" type="pres">
      <dgm:prSet presAssocID="{3CFE310B-83A6-4043-B76F-B12C40EF4151}" presName="parentText" presStyleLbl="node1" presStyleIdx="0" presStyleCnt="1" custScaleX="116789" custLinFactX="-52217" custLinFactNeighborX="-100000">
        <dgm:presLayoutVars>
          <dgm:chMax val="0"/>
          <dgm:bulletEnabled val="1"/>
        </dgm:presLayoutVars>
      </dgm:prSet>
      <dgm:spPr/>
      <dgm:t>
        <a:bodyPr/>
        <a:lstStyle/>
        <a:p>
          <a:endParaRPr kumimoji="1" lang="ja-JP" altLang="en-US"/>
        </a:p>
      </dgm:t>
    </dgm:pt>
    <dgm:pt modelId="{F3B42CC6-BADC-4D81-917E-505807FED307}" type="pres">
      <dgm:prSet presAssocID="{3CFE310B-83A6-4043-B76F-B12C40EF4151}" presName="negativeSpace" presStyleCnt="0"/>
      <dgm:spPr/>
    </dgm:pt>
    <dgm:pt modelId="{985421DE-7C26-4014-A757-03AFA3BFA26B}" type="pres">
      <dgm:prSet presAssocID="{3CFE310B-83A6-4043-B76F-B12C40EF4151}" presName="childText" presStyleLbl="conFgAcc1" presStyleIdx="0" presStyleCnt="1">
        <dgm:presLayoutVars>
          <dgm:bulletEnabled val="1"/>
        </dgm:presLayoutVars>
      </dgm:prSet>
      <dgm:spPr/>
      <dgm:t>
        <a:bodyPr/>
        <a:lstStyle/>
        <a:p>
          <a:endParaRPr kumimoji="1" lang="ja-JP" altLang="en-US"/>
        </a:p>
      </dgm:t>
    </dgm:pt>
  </dgm:ptLst>
  <dgm:cxnLst>
    <dgm:cxn modelId="{0E0903B5-3B19-40DD-85D9-207FDB7C4A8E}" type="presOf" srcId="{3CFE310B-83A6-4043-B76F-B12C40EF4151}" destId="{F17C8E30-7119-4126-94F5-CDB2573AD575}" srcOrd="0" destOrd="0" presId="urn:microsoft.com/office/officeart/2005/8/layout/list1"/>
    <dgm:cxn modelId="{1C49E76E-04D3-43F6-8BB8-6708E3E7ACAC}" srcId="{A2FEF233-5337-48AB-A8D4-D20BEACD2FA3}" destId="{3CFE310B-83A6-4043-B76F-B12C40EF4151}" srcOrd="0" destOrd="0" parTransId="{EA5D003E-FF80-46BA-AA84-026E2F7298F2}" sibTransId="{D83163A7-FCC3-406F-BF85-440C0EE14B0D}"/>
    <dgm:cxn modelId="{A53C0294-72E9-41C6-9113-F468D1476B66}" type="presOf" srcId="{404A594D-3F5C-4381-A330-92B5161DC9BE}" destId="{985421DE-7C26-4014-A757-03AFA3BFA26B}" srcOrd="0" destOrd="1" presId="urn:microsoft.com/office/officeart/2005/8/layout/list1"/>
    <dgm:cxn modelId="{992EDD25-47E8-4AA9-A7E3-F5812A8AEB8B}" srcId="{3CFE310B-83A6-4043-B76F-B12C40EF4151}" destId="{E0349434-CD9D-4069-BA1D-7ED5A4B525E6}" srcOrd="0" destOrd="0" parTransId="{3B6C1F3B-02B4-483D-B2C5-41890BA5A03D}" sibTransId="{CBF11DEE-D6CD-4951-9CA2-7A9C1EE48A78}"/>
    <dgm:cxn modelId="{5818FE74-6E27-48D4-8FE2-404C69044C9A}" type="presOf" srcId="{A2FEF233-5337-48AB-A8D4-D20BEACD2FA3}" destId="{86BCCCCC-2254-477C-97D4-9148DB9D8342}" srcOrd="0" destOrd="0" presId="urn:microsoft.com/office/officeart/2005/8/layout/list1"/>
    <dgm:cxn modelId="{CBC59277-1259-4C3C-8702-2EEC648DC8D6}" type="presOf" srcId="{E0349434-CD9D-4069-BA1D-7ED5A4B525E6}" destId="{985421DE-7C26-4014-A757-03AFA3BFA26B}" srcOrd="0" destOrd="0" presId="urn:microsoft.com/office/officeart/2005/8/layout/list1"/>
    <dgm:cxn modelId="{B1A7827A-38EF-44F7-AD84-DCD492B7536E}" type="presOf" srcId="{3CFE310B-83A6-4043-B76F-B12C40EF4151}" destId="{86E9773D-D83E-4CDD-9725-98347FDF10F0}" srcOrd="1" destOrd="0" presId="urn:microsoft.com/office/officeart/2005/8/layout/list1"/>
    <dgm:cxn modelId="{206E6872-3580-409E-8DFD-B0042DA0248B}" srcId="{3CFE310B-83A6-4043-B76F-B12C40EF4151}" destId="{404A594D-3F5C-4381-A330-92B5161DC9BE}" srcOrd="1" destOrd="0" parTransId="{181CE742-10C4-4038-AED3-85762E5A8388}" sibTransId="{FCFC4410-F113-4247-9576-F3C5CBA4B935}"/>
    <dgm:cxn modelId="{C304BE14-C9BB-458A-A030-D83B54BFC0AE}" type="presParOf" srcId="{86BCCCCC-2254-477C-97D4-9148DB9D8342}" destId="{F2736A52-575A-4EB4-88A5-A1F398673E9E}" srcOrd="0" destOrd="0" presId="urn:microsoft.com/office/officeart/2005/8/layout/list1"/>
    <dgm:cxn modelId="{B533F509-C07B-4C9E-9206-51C22BFA5D02}" type="presParOf" srcId="{F2736A52-575A-4EB4-88A5-A1F398673E9E}" destId="{F17C8E30-7119-4126-94F5-CDB2573AD575}" srcOrd="0" destOrd="0" presId="urn:microsoft.com/office/officeart/2005/8/layout/list1"/>
    <dgm:cxn modelId="{BB6755AC-152D-48DD-B7AE-0956E5C23BBC}" type="presParOf" srcId="{F2736A52-575A-4EB4-88A5-A1F398673E9E}" destId="{86E9773D-D83E-4CDD-9725-98347FDF10F0}" srcOrd="1" destOrd="0" presId="urn:microsoft.com/office/officeart/2005/8/layout/list1"/>
    <dgm:cxn modelId="{3A7F5E3B-3FF5-4145-8369-1F64BE57A82D}" type="presParOf" srcId="{86BCCCCC-2254-477C-97D4-9148DB9D8342}" destId="{F3B42CC6-BADC-4D81-917E-505807FED307}" srcOrd="1" destOrd="0" presId="urn:microsoft.com/office/officeart/2005/8/layout/list1"/>
    <dgm:cxn modelId="{9638F10C-3DA6-49E3-BA07-28AB4D5879CF}" type="presParOf" srcId="{86BCCCCC-2254-477C-97D4-9148DB9D8342}" destId="{985421DE-7C26-4014-A757-03AFA3BFA26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061352-B6EE-4C1C-A2AE-D717538E7FF4}"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kumimoji="1" lang="ja-JP" altLang="en-US"/>
        </a:p>
      </dgm:t>
    </dgm:pt>
    <dgm:pt modelId="{4A525C9F-37A5-4437-8E03-DCE2F02D92EF}">
      <dgm:prSet custT="1"/>
      <dgm:spPr/>
      <dgm:t>
        <a:bodyPr/>
        <a:lstStyle/>
        <a:p>
          <a:pPr rtl="0"/>
          <a:r>
            <a:rPr lang="ja-JP" altLang="en-US" sz="3600" b="1" dirty="0" smtClean="0"/>
            <a:t>目的</a:t>
          </a:r>
          <a:endParaRPr lang="ja-JP" altLang="en-US" sz="3600" b="1" dirty="0"/>
        </a:p>
      </dgm:t>
    </dgm:pt>
    <dgm:pt modelId="{61159728-190C-41A0-9519-1A5370DC2B3D}" type="parTrans" cxnId="{F7C47789-0ED2-41F0-AEED-9DF0403EF491}">
      <dgm:prSet/>
      <dgm:spPr/>
      <dgm:t>
        <a:bodyPr/>
        <a:lstStyle/>
        <a:p>
          <a:endParaRPr kumimoji="1" lang="ja-JP" altLang="en-US"/>
        </a:p>
      </dgm:t>
    </dgm:pt>
    <dgm:pt modelId="{35E80A3E-24B4-47C5-A2FC-0A4FB581FF54}" type="sibTrans" cxnId="{F7C47789-0ED2-41F0-AEED-9DF0403EF491}">
      <dgm:prSet/>
      <dgm:spPr/>
      <dgm:t>
        <a:bodyPr/>
        <a:lstStyle/>
        <a:p>
          <a:endParaRPr kumimoji="1" lang="ja-JP" altLang="en-US"/>
        </a:p>
      </dgm:t>
    </dgm:pt>
    <dgm:pt modelId="{FDD13F94-8F82-4971-A11D-BB516FBD507D}">
      <dgm:prSet custT="1"/>
      <dgm:spPr/>
      <dgm:t>
        <a:bodyPr/>
        <a:lstStyle/>
        <a:p>
          <a:pPr rtl="0"/>
          <a:r>
            <a:rPr kumimoji="1" lang="ja-JP" altLang="en-US" sz="3600" b="1" dirty="0" smtClean="0"/>
            <a:t>対象者</a:t>
          </a:r>
          <a:endParaRPr lang="ja-JP" altLang="en-US" sz="3600" b="1" dirty="0"/>
        </a:p>
      </dgm:t>
    </dgm:pt>
    <dgm:pt modelId="{A39693FC-3926-48B9-BD09-7E646688A70F}" type="parTrans" cxnId="{4BCF4E49-A9B6-40F3-99AF-22AF2BF34480}">
      <dgm:prSet/>
      <dgm:spPr/>
      <dgm:t>
        <a:bodyPr/>
        <a:lstStyle/>
        <a:p>
          <a:endParaRPr kumimoji="1" lang="ja-JP" altLang="en-US"/>
        </a:p>
      </dgm:t>
    </dgm:pt>
    <dgm:pt modelId="{0B524120-436D-4CEA-823A-07E53D2C4F88}" type="sibTrans" cxnId="{4BCF4E49-A9B6-40F3-99AF-22AF2BF34480}">
      <dgm:prSet/>
      <dgm:spPr/>
      <dgm:t>
        <a:bodyPr/>
        <a:lstStyle/>
        <a:p>
          <a:endParaRPr kumimoji="1" lang="ja-JP" altLang="en-US"/>
        </a:p>
      </dgm:t>
    </dgm:pt>
    <dgm:pt modelId="{B14E7326-0B55-49AC-AE5A-977C974E0BD2}">
      <dgm:prSet custT="1"/>
      <dgm:spPr/>
      <dgm:t>
        <a:bodyPr/>
        <a:lstStyle/>
        <a:p>
          <a:pPr rtl="0"/>
          <a:r>
            <a:rPr lang="ja-JP" altLang="en-US" sz="2800" b="1" dirty="0" smtClean="0"/>
            <a:t>上限額</a:t>
          </a:r>
          <a:endParaRPr lang="ja-JP" altLang="en-US" sz="2800" b="1" dirty="0"/>
        </a:p>
      </dgm:t>
    </dgm:pt>
    <dgm:pt modelId="{27FAE277-182C-48B8-8E4D-5CE5E1DB7886}" type="parTrans" cxnId="{A7D4A127-4192-42D9-B163-DA0AAE928A55}">
      <dgm:prSet/>
      <dgm:spPr/>
      <dgm:t>
        <a:bodyPr/>
        <a:lstStyle/>
        <a:p>
          <a:endParaRPr kumimoji="1" lang="ja-JP" altLang="en-US"/>
        </a:p>
      </dgm:t>
    </dgm:pt>
    <dgm:pt modelId="{35A55023-0C82-4C79-9461-021C5E2E9267}" type="sibTrans" cxnId="{A7D4A127-4192-42D9-B163-DA0AAE928A55}">
      <dgm:prSet/>
      <dgm:spPr/>
      <dgm:t>
        <a:bodyPr/>
        <a:lstStyle/>
        <a:p>
          <a:endParaRPr kumimoji="1" lang="ja-JP" altLang="en-US"/>
        </a:p>
      </dgm:t>
    </dgm:pt>
    <dgm:pt modelId="{332A6A70-C6E6-4F56-A851-EEB84F87F5EA}">
      <dgm:prSet custT="1"/>
      <dgm:spPr/>
      <dgm:t>
        <a:bodyPr/>
        <a:lstStyle/>
        <a:p>
          <a:pPr rtl="0"/>
          <a:r>
            <a:rPr kumimoji="1" lang="en-US" altLang="ja-JP" sz="2400" b="1" dirty="0" smtClean="0"/>
            <a:t>CEV</a:t>
          </a:r>
          <a:r>
            <a:rPr kumimoji="1" lang="ja-JP" altLang="en-US" sz="2400" b="1" dirty="0" smtClean="0"/>
            <a:t>自動車の導入の際の費用負担を軽減するため、補助金を交付する事業等を通じ、クリーンエネルギー自動車の普及を促進する事業</a:t>
          </a:r>
          <a:endParaRPr kumimoji="1" lang="ja-JP" altLang="en-US" sz="2400" b="1" dirty="0"/>
        </a:p>
      </dgm:t>
    </dgm:pt>
    <dgm:pt modelId="{17DD8EF1-380A-48E0-9DFF-FADE07CCB8BD}" type="parTrans" cxnId="{D4A53F45-8862-41C0-A010-702004B3EB5A}">
      <dgm:prSet/>
      <dgm:spPr/>
      <dgm:t>
        <a:bodyPr/>
        <a:lstStyle/>
        <a:p>
          <a:endParaRPr kumimoji="1" lang="ja-JP" altLang="en-US"/>
        </a:p>
      </dgm:t>
    </dgm:pt>
    <dgm:pt modelId="{1D021D6C-1316-4080-A2C4-973A5CD222C7}" type="sibTrans" cxnId="{D4A53F45-8862-41C0-A010-702004B3EB5A}">
      <dgm:prSet/>
      <dgm:spPr/>
      <dgm:t>
        <a:bodyPr/>
        <a:lstStyle/>
        <a:p>
          <a:endParaRPr kumimoji="1" lang="ja-JP" altLang="en-US"/>
        </a:p>
      </dgm:t>
    </dgm:pt>
    <dgm:pt modelId="{BF3EDEF3-8C54-461B-A955-A7A873E1EE08}">
      <dgm:prSet custT="1"/>
      <dgm:spPr/>
      <dgm:t>
        <a:bodyPr/>
        <a:lstStyle/>
        <a:p>
          <a:r>
            <a:rPr kumimoji="1" lang="en-US" altLang="ja-JP" sz="2400" b="1" dirty="0" smtClean="0"/>
            <a:t>EV</a:t>
          </a:r>
          <a:r>
            <a:rPr kumimoji="1" lang="ja-JP" altLang="en-US" sz="2400" b="1" dirty="0" smtClean="0"/>
            <a:t>→</a:t>
          </a:r>
          <a:r>
            <a:rPr kumimoji="1" lang="en-US" altLang="ja-JP" sz="2400" b="1" u="sng" dirty="0" smtClean="0">
              <a:solidFill>
                <a:srgbClr val="FF0000"/>
              </a:solidFill>
            </a:rPr>
            <a:t>40</a:t>
          </a:r>
          <a:r>
            <a:rPr kumimoji="1" lang="ja-JP" altLang="en-US" sz="2400" b="1" u="sng" dirty="0" smtClean="0">
              <a:solidFill>
                <a:srgbClr val="FF0000"/>
              </a:solidFill>
            </a:rPr>
            <a:t>万円</a:t>
          </a:r>
          <a:r>
            <a:rPr kumimoji="1" lang="ja-JP" altLang="en-US" sz="2400" b="1" dirty="0" smtClean="0"/>
            <a:t>　</a:t>
          </a:r>
          <a:r>
            <a:rPr kumimoji="1" lang="en-US" altLang="ja-JP" sz="2400" b="1" dirty="0" smtClean="0"/>
            <a:t>PHV</a:t>
          </a:r>
          <a:r>
            <a:rPr kumimoji="1" lang="ja-JP" altLang="en-US" sz="2400" b="1" dirty="0" smtClean="0"/>
            <a:t>→</a:t>
          </a:r>
          <a:r>
            <a:rPr kumimoji="1" lang="ja-JP" altLang="en-US" sz="2400" b="1" u="sng" dirty="0" smtClean="0"/>
            <a:t>一律</a:t>
          </a:r>
          <a:r>
            <a:rPr kumimoji="1" lang="en-US" altLang="ja-JP" sz="2400" b="1" u="sng" dirty="0" smtClean="0">
              <a:solidFill>
                <a:srgbClr val="FF0000"/>
              </a:solidFill>
            </a:rPr>
            <a:t>20</a:t>
          </a:r>
          <a:r>
            <a:rPr kumimoji="1" lang="ja-JP" altLang="en-US" sz="2400" b="1" u="sng" dirty="0" smtClean="0">
              <a:solidFill>
                <a:srgbClr val="FF0000"/>
              </a:solidFill>
            </a:rPr>
            <a:t>万円</a:t>
          </a:r>
          <a:r>
            <a:rPr kumimoji="1" lang="ja-JP" altLang="en-US" sz="2400" b="1" u="sng" dirty="0" smtClean="0">
              <a:solidFill>
                <a:schemeClr val="tx1"/>
              </a:solidFill>
            </a:rPr>
            <a:t>（走行換算距離</a:t>
          </a:r>
          <a:r>
            <a:rPr kumimoji="1" lang="en-US" altLang="ja-JP" sz="2400" b="1" u="sng" dirty="0" smtClean="0">
              <a:solidFill>
                <a:schemeClr val="tx1"/>
              </a:solidFill>
            </a:rPr>
            <a:t>30Km</a:t>
          </a:r>
          <a:r>
            <a:rPr kumimoji="1" lang="ja-JP" altLang="en-US" sz="2400" b="1" u="sng" dirty="0" smtClean="0">
              <a:solidFill>
                <a:schemeClr val="tx1"/>
              </a:solidFill>
            </a:rPr>
            <a:t>以上）</a:t>
          </a:r>
          <a:r>
            <a:rPr kumimoji="1" lang="ja-JP" altLang="en-US" sz="2400" b="1" dirty="0" smtClean="0"/>
            <a:t>　</a:t>
          </a:r>
          <a:r>
            <a:rPr kumimoji="1" lang="en-US" altLang="ja-JP" sz="2400" b="1" dirty="0" smtClean="0"/>
            <a:t>FCV</a:t>
          </a:r>
          <a:r>
            <a:rPr kumimoji="1" lang="ja-JP" altLang="en-US" sz="2400" b="1" dirty="0" smtClean="0"/>
            <a:t>→</a:t>
          </a:r>
          <a:r>
            <a:rPr kumimoji="1" lang="ja-JP" altLang="en-US" sz="2400" b="1" u="sng" dirty="0" smtClean="0">
              <a:solidFill>
                <a:srgbClr val="FF0000"/>
              </a:solidFill>
            </a:rPr>
            <a:t>上限なし　</a:t>
          </a:r>
          <a:endParaRPr kumimoji="1" lang="ja-JP" altLang="en-US" sz="2400" b="1" u="sng" dirty="0">
            <a:solidFill>
              <a:srgbClr val="FF0000"/>
            </a:solidFill>
          </a:endParaRPr>
        </a:p>
      </dgm:t>
    </dgm:pt>
    <dgm:pt modelId="{20AB4923-1249-4498-A278-C0E94D4F1B6C}" type="parTrans" cxnId="{D06617F7-6B4E-4E78-B02E-177C41B90448}">
      <dgm:prSet/>
      <dgm:spPr/>
      <dgm:t>
        <a:bodyPr/>
        <a:lstStyle/>
        <a:p>
          <a:endParaRPr kumimoji="1" lang="ja-JP" altLang="en-US"/>
        </a:p>
      </dgm:t>
    </dgm:pt>
    <dgm:pt modelId="{0BD42889-EAC3-4D77-9C89-EC3954F88DCE}" type="sibTrans" cxnId="{D06617F7-6B4E-4E78-B02E-177C41B90448}">
      <dgm:prSet/>
      <dgm:spPr/>
      <dgm:t>
        <a:bodyPr/>
        <a:lstStyle/>
        <a:p>
          <a:endParaRPr kumimoji="1" lang="ja-JP" altLang="en-US"/>
        </a:p>
      </dgm:t>
    </dgm:pt>
    <dgm:pt modelId="{E57797AC-34CC-4A55-8632-5A165F1495FE}">
      <dgm:prSet custT="1"/>
      <dgm:spPr/>
      <dgm:t>
        <a:bodyPr/>
        <a:lstStyle/>
        <a:p>
          <a:pPr rtl="0"/>
          <a:r>
            <a:rPr kumimoji="1" lang="ja-JP" altLang="en-US" sz="2400" b="1" dirty="0" smtClean="0"/>
            <a:t>公募要領で定める条件を満たす地公団・法人及び個人</a:t>
          </a:r>
          <a:endParaRPr kumimoji="1" lang="ja-JP" altLang="en-US" sz="2400" b="1" dirty="0"/>
        </a:p>
      </dgm:t>
    </dgm:pt>
    <dgm:pt modelId="{942A410D-CA74-4758-9D88-5FD596244105}" type="parTrans" cxnId="{98C9426D-9A83-4F05-84B1-D67214BD7186}">
      <dgm:prSet/>
      <dgm:spPr/>
      <dgm:t>
        <a:bodyPr/>
        <a:lstStyle/>
        <a:p>
          <a:endParaRPr kumimoji="1" lang="ja-JP" altLang="en-US"/>
        </a:p>
      </dgm:t>
    </dgm:pt>
    <dgm:pt modelId="{2DAA219E-8E57-4CC7-8537-0DF1326A28E4}" type="sibTrans" cxnId="{98C9426D-9A83-4F05-84B1-D67214BD7186}">
      <dgm:prSet/>
      <dgm:spPr/>
      <dgm:t>
        <a:bodyPr/>
        <a:lstStyle/>
        <a:p>
          <a:endParaRPr kumimoji="1" lang="ja-JP" altLang="en-US"/>
        </a:p>
      </dgm:t>
    </dgm:pt>
    <dgm:pt modelId="{8E1BB1C8-A3A2-4C80-B136-C2684B45F12D}" type="pres">
      <dgm:prSet presAssocID="{3D061352-B6EE-4C1C-A2AE-D717538E7FF4}" presName="linearFlow" presStyleCnt="0">
        <dgm:presLayoutVars>
          <dgm:dir/>
          <dgm:animLvl val="lvl"/>
          <dgm:resizeHandles val="exact"/>
        </dgm:presLayoutVars>
      </dgm:prSet>
      <dgm:spPr/>
      <dgm:t>
        <a:bodyPr/>
        <a:lstStyle/>
        <a:p>
          <a:endParaRPr kumimoji="1" lang="ja-JP" altLang="en-US"/>
        </a:p>
      </dgm:t>
    </dgm:pt>
    <dgm:pt modelId="{71D127D0-99BB-416B-8FE2-2F0E1AF5AF96}" type="pres">
      <dgm:prSet presAssocID="{4A525C9F-37A5-4437-8E03-DCE2F02D92EF}" presName="composite" presStyleCnt="0"/>
      <dgm:spPr/>
    </dgm:pt>
    <dgm:pt modelId="{0C73097D-4263-4B57-AD96-C4948B6802DB}" type="pres">
      <dgm:prSet presAssocID="{4A525C9F-37A5-4437-8E03-DCE2F02D92EF}" presName="parentText" presStyleLbl="alignNode1" presStyleIdx="0" presStyleCnt="3">
        <dgm:presLayoutVars>
          <dgm:chMax val="1"/>
          <dgm:bulletEnabled val="1"/>
        </dgm:presLayoutVars>
      </dgm:prSet>
      <dgm:spPr/>
      <dgm:t>
        <a:bodyPr/>
        <a:lstStyle/>
        <a:p>
          <a:endParaRPr kumimoji="1" lang="ja-JP" altLang="en-US"/>
        </a:p>
      </dgm:t>
    </dgm:pt>
    <dgm:pt modelId="{CD599AF1-84F3-4F5A-A9DA-7C3D1FBF27BF}" type="pres">
      <dgm:prSet presAssocID="{4A525C9F-37A5-4437-8E03-DCE2F02D92EF}" presName="descendantText" presStyleLbl="alignAcc1" presStyleIdx="0" presStyleCnt="3">
        <dgm:presLayoutVars>
          <dgm:bulletEnabled val="1"/>
        </dgm:presLayoutVars>
      </dgm:prSet>
      <dgm:spPr/>
      <dgm:t>
        <a:bodyPr/>
        <a:lstStyle/>
        <a:p>
          <a:endParaRPr kumimoji="1" lang="ja-JP" altLang="en-US"/>
        </a:p>
      </dgm:t>
    </dgm:pt>
    <dgm:pt modelId="{135AAEC5-FEDC-40DC-A63B-A27F5B5760B2}" type="pres">
      <dgm:prSet presAssocID="{35E80A3E-24B4-47C5-A2FC-0A4FB581FF54}" presName="sp" presStyleCnt="0"/>
      <dgm:spPr/>
    </dgm:pt>
    <dgm:pt modelId="{1F08561B-6DE5-4A39-8BB3-0A3FF94B135D}" type="pres">
      <dgm:prSet presAssocID="{FDD13F94-8F82-4971-A11D-BB516FBD507D}" presName="composite" presStyleCnt="0"/>
      <dgm:spPr/>
    </dgm:pt>
    <dgm:pt modelId="{17F4ED43-2539-43A6-8BE5-8BF3BDF64FA3}" type="pres">
      <dgm:prSet presAssocID="{FDD13F94-8F82-4971-A11D-BB516FBD507D}" presName="parentText" presStyleLbl="alignNode1" presStyleIdx="1" presStyleCnt="3">
        <dgm:presLayoutVars>
          <dgm:chMax val="1"/>
          <dgm:bulletEnabled val="1"/>
        </dgm:presLayoutVars>
      </dgm:prSet>
      <dgm:spPr/>
      <dgm:t>
        <a:bodyPr/>
        <a:lstStyle/>
        <a:p>
          <a:endParaRPr kumimoji="1" lang="ja-JP" altLang="en-US"/>
        </a:p>
      </dgm:t>
    </dgm:pt>
    <dgm:pt modelId="{62A8CE77-687C-477D-8702-BCCAAB335831}" type="pres">
      <dgm:prSet presAssocID="{FDD13F94-8F82-4971-A11D-BB516FBD507D}" presName="descendantText" presStyleLbl="alignAcc1" presStyleIdx="1" presStyleCnt="3">
        <dgm:presLayoutVars>
          <dgm:bulletEnabled val="1"/>
        </dgm:presLayoutVars>
      </dgm:prSet>
      <dgm:spPr/>
      <dgm:t>
        <a:bodyPr/>
        <a:lstStyle/>
        <a:p>
          <a:endParaRPr kumimoji="1" lang="ja-JP" altLang="en-US"/>
        </a:p>
      </dgm:t>
    </dgm:pt>
    <dgm:pt modelId="{6EA5CD09-6701-442A-9353-2075B3FF1119}" type="pres">
      <dgm:prSet presAssocID="{0B524120-436D-4CEA-823A-07E53D2C4F88}" presName="sp" presStyleCnt="0"/>
      <dgm:spPr/>
    </dgm:pt>
    <dgm:pt modelId="{D5EAEA75-13A1-4E85-B19D-3FCFAEA8B172}" type="pres">
      <dgm:prSet presAssocID="{B14E7326-0B55-49AC-AE5A-977C974E0BD2}" presName="composite" presStyleCnt="0"/>
      <dgm:spPr/>
    </dgm:pt>
    <dgm:pt modelId="{A9F41BB9-47AE-4A30-81EB-DB664A947B73}" type="pres">
      <dgm:prSet presAssocID="{B14E7326-0B55-49AC-AE5A-977C974E0BD2}" presName="parentText" presStyleLbl="alignNode1" presStyleIdx="2" presStyleCnt="3">
        <dgm:presLayoutVars>
          <dgm:chMax val="1"/>
          <dgm:bulletEnabled val="1"/>
        </dgm:presLayoutVars>
      </dgm:prSet>
      <dgm:spPr/>
      <dgm:t>
        <a:bodyPr/>
        <a:lstStyle/>
        <a:p>
          <a:endParaRPr kumimoji="1" lang="ja-JP" altLang="en-US"/>
        </a:p>
      </dgm:t>
    </dgm:pt>
    <dgm:pt modelId="{7AAD4D64-D80E-457F-821C-F4A77088DBF5}" type="pres">
      <dgm:prSet presAssocID="{B14E7326-0B55-49AC-AE5A-977C974E0BD2}" presName="descendantText" presStyleLbl="alignAcc1" presStyleIdx="2" presStyleCnt="3" custLinFactNeighborX="540">
        <dgm:presLayoutVars>
          <dgm:bulletEnabled val="1"/>
        </dgm:presLayoutVars>
      </dgm:prSet>
      <dgm:spPr/>
      <dgm:t>
        <a:bodyPr/>
        <a:lstStyle/>
        <a:p>
          <a:endParaRPr kumimoji="1" lang="ja-JP" altLang="en-US"/>
        </a:p>
      </dgm:t>
    </dgm:pt>
  </dgm:ptLst>
  <dgm:cxnLst>
    <dgm:cxn modelId="{B26D03DC-97F3-47E6-BBD3-81BF06F896C3}" type="presOf" srcId="{4A525C9F-37A5-4437-8E03-DCE2F02D92EF}" destId="{0C73097D-4263-4B57-AD96-C4948B6802DB}" srcOrd="0" destOrd="0" presId="urn:microsoft.com/office/officeart/2005/8/layout/chevron2"/>
    <dgm:cxn modelId="{A7D4A127-4192-42D9-B163-DA0AAE928A55}" srcId="{3D061352-B6EE-4C1C-A2AE-D717538E7FF4}" destId="{B14E7326-0B55-49AC-AE5A-977C974E0BD2}" srcOrd="2" destOrd="0" parTransId="{27FAE277-182C-48B8-8E4D-5CE5E1DB7886}" sibTransId="{35A55023-0C82-4C79-9461-021C5E2E9267}"/>
    <dgm:cxn modelId="{A21BCD37-87DE-4E0A-B5E1-14433CD16664}" type="presOf" srcId="{BF3EDEF3-8C54-461B-A955-A7A873E1EE08}" destId="{7AAD4D64-D80E-457F-821C-F4A77088DBF5}" srcOrd="0" destOrd="0" presId="urn:microsoft.com/office/officeart/2005/8/layout/chevron2"/>
    <dgm:cxn modelId="{7070CC09-561C-44D9-A1DD-94CDFE57218F}" type="presOf" srcId="{FDD13F94-8F82-4971-A11D-BB516FBD507D}" destId="{17F4ED43-2539-43A6-8BE5-8BF3BDF64FA3}" srcOrd="0" destOrd="0" presId="urn:microsoft.com/office/officeart/2005/8/layout/chevron2"/>
    <dgm:cxn modelId="{4BCF4E49-A9B6-40F3-99AF-22AF2BF34480}" srcId="{3D061352-B6EE-4C1C-A2AE-D717538E7FF4}" destId="{FDD13F94-8F82-4971-A11D-BB516FBD507D}" srcOrd="1" destOrd="0" parTransId="{A39693FC-3926-48B9-BD09-7E646688A70F}" sibTransId="{0B524120-436D-4CEA-823A-07E53D2C4F88}"/>
    <dgm:cxn modelId="{D06617F7-6B4E-4E78-B02E-177C41B90448}" srcId="{B14E7326-0B55-49AC-AE5A-977C974E0BD2}" destId="{BF3EDEF3-8C54-461B-A955-A7A873E1EE08}" srcOrd="0" destOrd="0" parTransId="{20AB4923-1249-4498-A278-C0E94D4F1B6C}" sibTransId="{0BD42889-EAC3-4D77-9C89-EC3954F88DCE}"/>
    <dgm:cxn modelId="{8BB38781-E334-4396-8540-361ABE284742}" type="presOf" srcId="{332A6A70-C6E6-4F56-A851-EEB84F87F5EA}" destId="{CD599AF1-84F3-4F5A-A9DA-7C3D1FBF27BF}" srcOrd="0" destOrd="0" presId="urn:microsoft.com/office/officeart/2005/8/layout/chevron2"/>
    <dgm:cxn modelId="{0CDF9E3C-EC7B-4970-B00A-D233CF3A1ACD}" type="presOf" srcId="{E57797AC-34CC-4A55-8632-5A165F1495FE}" destId="{62A8CE77-687C-477D-8702-BCCAAB335831}" srcOrd="0" destOrd="0" presId="urn:microsoft.com/office/officeart/2005/8/layout/chevron2"/>
    <dgm:cxn modelId="{D4A53F45-8862-41C0-A010-702004B3EB5A}" srcId="{4A525C9F-37A5-4437-8E03-DCE2F02D92EF}" destId="{332A6A70-C6E6-4F56-A851-EEB84F87F5EA}" srcOrd="0" destOrd="0" parTransId="{17DD8EF1-380A-48E0-9DFF-FADE07CCB8BD}" sibTransId="{1D021D6C-1316-4080-A2C4-973A5CD222C7}"/>
    <dgm:cxn modelId="{C1EBD620-585C-4704-B0E7-6E13837AFFD8}" type="presOf" srcId="{3D061352-B6EE-4C1C-A2AE-D717538E7FF4}" destId="{8E1BB1C8-A3A2-4C80-B136-C2684B45F12D}" srcOrd="0" destOrd="0" presId="urn:microsoft.com/office/officeart/2005/8/layout/chevron2"/>
    <dgm:cxn modelId="{98C9426D-9A83-4F05-84B1-D67214BD7186}" srcId="{FDD13F94-8F82-4971-A11D-BB516FBD507D}" destId="{E57797AC-34CC-4A55-8632-5A165F1495FE}" srcOrd="0" destOrd="0" parTransId="{942A410D-CA74-4758-9D88-5FD596244105}" sibTransId="{2DAA219E-8E57-4CC7-8537-0DF1326A28E4}"/>
    <dgm:cxn modelId="{F7C47789-0ED2-41F0-AEED-9DF0403EF491}" srcId="{3D061352-B6EE-4C1C-A2AE-D717538E7FF4}" destId="{4A525C9F-37A5-4437-8E03-DCE2F02D92EF}" srcOrd="0" destOrd="0" parTransId="{61159728-190C-41A0-9519-1A5370DC2B3D}" sibTransId="{35E80A3E-24B4-47C5-A2FC-0A4FB581FF54}"/>
    <dgm:cxn modelId="{969E87EA-453D-4C60-91B2-FF756E3416EA}" type="presOf" srcId="{B14E7326-0B55-49AC-AE5A-977C974E0BD2}" destId="{A9F41BB9-47AE-4A30-81EB-DB664A947B73}" srcOrd="0" destOrd="0" presId="urn:microsoft.com/office/officeart/2005/8/layout/chevron2"/>
    <dgm:cxn modelId="{79EBE7CF-C35E-4686-94CF-728471463752}" type="presParOf" srcId="{8E1BB1C8-A3A2-4C80-B136-C2684B45F12D}" destId="{71D127D0-99BB-416B-8FE2-2F0E1AF5AF96}" srcOrd="0" destOrd="0" presId="urn:microsoft.com/office/officeart/2005/8/layout/chevron2"/>
    <dgm:cxn modelId="{5BB66272-AAE6-45C3-A94E-A637A71DF72B}" type="presParOf" srcId="{71D127D0-99BB-416B-8FE2-2F0E1AF5AF96}" destId="{0C73097D-4263-4B57-AD96-C4948B6802DB}" srcOrd="0" destOrd="0" presId="urn:microsoft.com/office/officeart/2005/8/layout/chevron2"/>
    <dgm:cxn modelId="{DBFBF94B-870D-4CAE-A6EA-A77B72D9067D}" type="presParOf" srcId="{71D127D0-99BB-416B-8FE2-2F0E1AF5AF96}" destId="{CD599AF1-84F3-4F5A-A9DA-7C3D1FBF27BF}" srcOrd="1" destOrd="0" presId="urn:microsoft.com/office/officeart/2005/8/layout/chevron2"/>
    <dgm:cxn modelId="{27B98ED6-6E11-404D-A077-62A865076659}" type="presParOf" srcId="{8E1BB1C8-A3A2-4C80-B136-C2684B45F12D}" destId="{135AAEC5-FEDC-40DC-A63B-A27F5B5760B2}" srcOrd="1" destOrd="0" presId="urn:microsoft.com/office/officeart/2005/8/layout/chevron2"/>
    <dgm:cxn modelId="{8C9AF221-208B-48BB-AF80-7EC1BE340B1F}" type="presParOf" srcId="{8E1BB1C8-A3A2-4C80-B136-C2684B45F12D}" destId="{1F08561B-6DE5-4A39-8BB3-0A3FF94B135D}" srcOrd="2" destOrd="0" presId="urn:microsoft.com/office/officeart/2005/8/layout/chevron2"/>
    <dgm:cxn modelId="{0934A8E2-4B0F-4C57-8CB6-1FE2360F43C9}" type="presParOf" srcId="{1F08561B-6DE5-4A39-8BB3-0A3FF94B135D}" destId="{17F4ED43-2539-43A6-8BE5-8BF3BDF64FA3}" srcOrd="0" destOrd="0" presId="urn:microsoft.com/office/officeart/2005/8/layout/chevron2"/>
    <dgm:cxn modelId="{A85BE24E-B685-4AA5-AA95-8B8323390180}" type="presParOf" srcId="{1F08561B-6DE5-4A39-8BB3-0A3FF94B135D}" destId="{62A8CE77-687C-477D-8702-BCCAAB335831}" srcOrd="1" destOrd="0" presId="urn:microsoft.com/office/officeart/2005/8/layout/chevron2"/>
    <dgm:cxn modelId="{45856C61-89F1-466F-A922-73FA01A3DFB1}" type="presParOf" srcId="{8E1BB1C8-A3A2-4C80-B136-C2684B45F12D}" destId="{6EA5CD09-6701-442A-9353-2075B3FF1119}" srcOrd="3" destOrd="0" presId="urn:microsoft.com/office/officeart/2005/8/layout/chevron2"/>
    <dgm:cxn modelId="{390412A7-BD4C-4717-986C-D15E8732958F}" type="presParOf" srcId="{8E1BB1C8-A3A2-4C80-B136-C2684B45F12D}" destId="{D5EAEA75-13A1-4E85-B19D-3FCFAEA8B172}" srcOrd="4" destOrd="0" presId="urn:microsoft.com/office/officeart/2005/8/layout/chevron2"/>
    <dgm:cxn modelId="{32E06AC8-570C-4F55-9767-5D60776FA49B}" type="presParOf" srcId="{D5EAEA75-13A1-4E85-B19D-3FCFAEA8B172}" destId="{A9F41BB9-47AE-4A30-81EB-DB664A947B73}" srcOrd="0" destOrd="0" presId="urn:microsoft.com/office/officeart/2005/8/layout/chevron2"/>
    <dgm:cxn modelId="{619C4B6D-84FA-43EA-B9ED-D89D8B6EE0D2}" type="presParOf" srcId="{D5EAEA75-13A1-4E85-B19D-3FCFAEA8B172}" destId="{7AAD4D64-D80E-457F-821C-F4A77088DBF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EC68F-4553-4DBF-B2F5-DF4284109B48}">
      <dsp:nvSpPr>
        <dsp:cNvPr id="0" name=""/>
        <dsp:cNvSpPr/>
      </dsp:nvSpPr>
      <dsp:spPr>
        <a:xfrm>
          <a:off x="0" y="415449"/>
          <a:ext cx="10754264" cy="20161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834650" tIns="479044" rIns="834650" bIns="163576" numCol="1" spcCol="1270" anchor="t" anchorCtr="0">
          <a:noAutofit/>
        </a:bodyPr>
        <a:lstStyle/>
        <a:p>
          <a:pPr marL="228600" lvl="1" indent="-228600" algn="l" defTabSz="1022350">
            <a:lnSpc>
              <a:spcPct val="90000"/>
            </a:lnSpc>
            <a:spcBef>
              <a:spcPct val="0"/>
            </a:spcBef>
            <a:spcAft>
              <a:spcPct val="15000"/>
            </a:spcAft>
            <a:buChar char="••"/>
          </a:pPr>
          <a:r>
            <a:rPr lang="ja-JP" altLang="en-US" sz="2300" b="1" kern="1200" dirty="0" smtClean="0"/>
            <a:t>電気自動車や燃料電池自動車は</a:t>
          </a:r>
          <a:r>
            <a:rPr lang="en-US" altLang="ja-JP" sz="2300" b="1" kern="1200" dirty="0" smtClean="0"/>
            <a:t>CO2</a:t>
          </a:r>
          <a:r>
            <a:rPr lang="ja-JP" altLang="en-US" sz="2300" b="1" kern="1200" dirty="0" smtClean="0"/>
            <a:t>等の排気ガスをほとんど排出しないが、ガソリン車に比べ車両価格が高く、充電所や水素ステーションといったインフラ整備がまだ十分といえない。しかし今後これらは普及していくと考えられており、それに伴い市場の競争力が問題になっている。</a:t>
          </a:r>
          <a:endParaRPr kumimoji="1" lang="ja-JP" altLang="en-US" sz="2300" b="1" kern="1200" dirty="0"/>
        </a:p>
      </dsp:txBody>
      <dsp:txXfrm>
        <a:off x="0" y="415449"/>
        <a:ext cx="10754264" cy="2016184"/>
      </dsp:txXfrm>
    </dsp:sp>
    <dsp:sp modelId="{CD0A58DA-9585-4E27-A1A2-ACF7B9B54FAE}">
      <dsp:nvSpPr>
        <dsp:cNvPr id="0" name=""/>
        <dsp:cNvSpPr/>
      </dsp:nvSpPr>
      <dsp:spPr>
        <a:xfrm>
          <a:off x="476887" y="75969"/>
          <a:ext cx="2418515" cy="67896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84540" tIns="0" rIns="284540" bIns="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研究背景</a:t>
          </a:r>
          <a:endParaRPr kumimoji="1" lang="en-US" altLang="ja-JP" sz="2800" b="1" kern="1200" dirty="0" smtClean="0"/>
        </a:p>
      </dsp:txBody>
      <dsp:txXfrm>
        <a:off x="510031" y="109113"/>
        <a:ext cx="2352227" cy="612672"/>
      </dsp:txXfrm>
    </dsp:sp>
    <dsp:sp modelId="{E64AEC2B-CB26-486C-9630-DD506E05D667}">
      <dsp:nvSpPr>
        <dsp:cNvPr id="0" name=""/>
        <dsp:cNvSpPr/>
      </dsp:nvSpPr>
      <dsp:spPr>
        <a:xfrm>
          <a:off x="0" y="2881498"/>
          <a:ext cx="10754264" cy="2028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834650" tIns="479044" rIns="834650" bIns="163576" numCol="1" spcCol="1270" anchor="t" anchorCtr="0">
          <a:noAutofit/>
        </a:bodyPr>
        <a:lstStyle/>
        <a:p>
          <a:pPr marL="228600" lvl="1" indent="-228600" algn="l" defTabSz="1022350">
            <a:lnSpc>
              <a:spcPct val="90000"/>
            </a:lnSpc>
            <a:spcBef>
              <a:spcPct val="0"/>
            </a:spcBef>
            <a:spcAft>
              <a:spcPct val="15000"/>
            </a:spcAft>
            <a:buChar char="••"/>
          </a:pPr>
          <a:r>
            <a:rPr lang="ja-JP" altLang="en-US" sz="2300" b="1" kern="1200" dirty="0" smtClean="0"/>
            <a:t>次世代自動車の普及拡大に向けた政策や課題を明らかにし、各国との比較を行い、日本はこの分野において現在、市場が低迷しつつあり、</a:t>
          </a:r>
          <a:r>
            <a:rPr lang="ja-JP" altLang="en-US" sz="2300" b="1" u="sng" kern="1200" dirty="0" smtClean="0">
              <a:solidFill>
                <a:srgbClr val="FF0000"/>
              </a:solidFill>
            </a:rPr>
            <a:t>これまでの内燃料機関自動車のように次世代自動車においても競争力を持ち続けられるのか</a:t>
          </a:r>
          <a:r>
            <a:rPr lang="ja-JP" altLang="en-US" sz="2300" b="1" kern="1200" dirty="0" smtClean="0"/>
            <a:t>を検証したい。</a:t>
          </a:r>
          <a:endParaRPr kumimoji="1" lang="ja-JP" altLang="en-US" sz="2300" b="1" kern="1200" dirty="0"/>
        </a:p>
      </dsp:txBody>
      <dsp:txXfrm>
        <a:off x="0" y="2881498"/>
        <a:ext cx="10754264" cy="2028600"/>
      </dsp:txXfrm>
    </dsp:sp>
    <dsp:sp modelId="{5BC7CFA4-73D5-49FF-9E48-A4E8F07388F0}">
      <dsp:nvSpPr>
        <dsp:cNvPr id="0" name=""/>
        <dsp:cNvSpPr/>
      </dsp:nvSpPr>
      <dsp:spPr>
        <a:xfrm>
          <a:off x="537713" y="2555834"/>
          <a:ext cx="1591190" cy="665143"/>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84540" tIns="0" rIns="284540" bIns="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目的</a:t>
          </a:r>
          <a:endParaRPr kumimoji="1" lang="ja-JP" altLang="en-US" sz="2400" b="1" kern="1200" dirty="0"/>
        </a:p>
      </dsp:txBody>
      <dsp:txXfrm>
        <a:off x="570183" y="2588304"/>
        <a:ext cx="1526250" cy="6002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EC68F-4553-4DBF-B2F5-DF4284109B48}">
      <dsp:nvSpPr>
        <dsp:cNvPr id="0" name=""/>
        <dsp:cNvSpPr/>
      </dsp:nvSpPr>
      <dsp:spPr>
        <a:xfrm>
          <a:off x="0" y="291315"/>
          <a:ext cx="10714008" cy="151526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831526" tIns="229108" rIns="831526" bIns="177800" numCol="1" spcCol="1270" anchor="t" anchorCtr="0">
          <a:noAutofit/>
        </a:bodyPr>
        <a:lstStyle/>
        <a:p>
          <a:pPr marL="228600" lvl="1" indent="-228600" algn="l" defTabSz="1111250">
            <a:lnSpc>
              <a:spcPct val="90000"/>
            </a:lnSpc>
            <a:spcBef>
              <a:spcPct val="0"/>
            </a:spcBef>
            <a:spcAft>
              <a:spcPct val="15000"/>
            </a:spcAft>
            <a:buChar char="••"/>
          </a:pPr>
          <a:r>
            <a:rPr lang="ja-JP" altLang="en-US" sz="2500" b="1" kern="1200" dirty="0" smtClean="0"/>
            <a:t> 村上　博　　 </a:t>
          </a:r>
          <a:r>
            <a:rPr lang="en-US" altLang="ja-JP" sz="2500" b="1" kern="1200" dirty="0" smtClean="0"/>
            <a:t>『</a:t>
          </a:r>
          <a:r>
            <a:rPr lang="ja-JP" altLang="en-US" sz="2500" b="1" kern="1200" dirty="0" smtClean="0"/>
            <a:t>自動運転車，燃料電池車，電気自動車に関するイノ</a:t>
          </a:r>
          <a:r>
            <a:rPr lang="en-US" altLang="ja-JP" sz="2500" b="1" kern="1200" dirty="0" smtClean="0"/>
            <a:t/>
          </a:r>
          <a:br>
            <a:rPr lang="en-US" altLang="ja-JP" sz="2500" b="1" kern="1200" dirty="0" smtClean="0"/>
          </a:br>
          <a:r>
            <a:rPr lang="en-US" altLang="ja-JP" sz="2500" b="1" kern="1200" dirty="0" smtClean="0"/>
            <a:t>                          </a:t>
          </a:r>
          <a:r>
            <a:rPr lang="ja-JP" altLang="en-US" sz="2500" b="1" kern="1200" dirty="0" smtClean="0"/>
            <a:t>ベーションの研究  ─自動車会社，部品会社，ＩＴ企業</a:t>
          </a:r>
          <a:r>
            <a:rPr lang="en-US" altLang="ja-JP" sz="2500" b="1" kern="1200" dirty="0" smtClean="0"/>
            <a:t/>
          </a:r>
          <a:br>
            <a:rPr lang="en-US" altLang="ja-JP" sz="2500" b="1" kern="1200" dirty="0" smtClean="0"/>
          </a:br>
          <a:r>
            <a:rPr lang="en-US" altLang="ja-JP" sz="2500" b="1" kern="1200" dirty="0" smtClean="0"/>
            <a:t>                          </a:t>
          </a:r>
          <a:r>
            <a:rPr lang="ja-JP" altLang="en-US" sz="2500" b="1" kern="1200" dirty="0" smtClean="0"/>
            <a:t>による次世代自動車の社会的価値の創造─ </a:t>
          </a:r>
          <a:r>
            <a:rPr lang="en-US" altLang="ja-JP" sz="2500" b="1" kern="1200" dirty="0" smtClean="0"/>
            <a:t>』  </a:t>
          </a:r>
          <a:endParaRPr kumimoji="1" lang="ja-JP" altLang="en-US" sz="2500" b="1" kern="1200" dirty="0"/>
        </a:p>
      </dsp:txBody>
      <dsp:txXfrm>
        <a:off x="0" y="291315"/>
        <a:ext cx="10714008" cy="1515269"/>
      </dsp:txXfrm>
    </dsp:sp>
    <dsp:sp modelId="{CD0A58DA-9585-4E27-A1A2-ACF7B9B54FAE}">
      <dsp:nvSpPr>
        <dsp:cNvPr id="0" name=""/>
        <dsp:cNvSpPr/>
      </dsp:nvSpPr>
      <dsp:spPr>
        <a:xfrm>
          <a:off x="475101" y="5094"/>
          <a:ext cx="2092895" cy="448581"/>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83475" tIns="0" rIns="283475" bIns="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先行研究</a:t>
          </a:r>
          <a:endParaRPr kumimoji="1" lang="en-US" altLang="ja-JP" sz="2800" b="1" kern="1200" dirty="0" smtClean="0"/>
        </a:p>
      </dsp:txBody>
      <dsp:txXfrm>
        <a:off x="496999" y="26992"/>
        <a:ext cx="2049099" cy="404785"/>
      </dsp:txXfrm>
    </dsp:sp>
    <dsp:sp modelId="{E64AEC2B-CB26-486C-9630-DD506E05D667}">
      <dsp:nvSpPr>
        <dsp:cNvPr id="0" name=""/>
        <dsp:cNvSpPr/>
      </dsp:nvSpPr>
      <dsp:spPr>
        <a:xfrm>
          <a:off x="0" y="2153625"/>
          <a:ext cx="10714008" cy="3118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831526" tIns="229108" rIns="831526" bIns="177800" numCol="1" spcCol="1270" anchor="t" anchorCtr="0">
          <a:noAutofit/>
        </a:bodyPr>
        <a:lstStyle/>
        <a:p>
          <a:pPr marL="228600" lvl="1" indent="-228600" algn="l" defTabSz="1111250">
            <a:lnSpc>
              <a:spcPct val="90000"/>
            </a:lnSpc>
            <a:spcBef>
              <a:spcPct val="0"/>
            </a:spcBef>
            <a:spcAft>
              <a:spcPct val="15000"/>
            </a:spcAft>
            <a:buChar char="••"/>
          </a:pPr>
          <a:r>
            <a:rPr kumimoji="1" lang="ja-JP" altLang="en-US" sz="2500" b="1" i="0" kern="1200" dirty="0" smtClean="0"/>
            <a:t>電気自動車と燃料電池車は内燃機関が不要ではあるが、自動車メーカーは未経験の領域である二次電池や水素発電の研究開発を行わなければならない。</a:t>
          </a:r>
          <a:endParaRPr kumimoji="1" lang="ja-JP" altLang="en-US" sz="2500" b="1" i="0" kern="1200" dirty="0"/>
        </a:p>
        <a:p>
          <a:pPr marL="228600" lvl="1" indent="-228600" algn="l" defTabSz="1111250">
            <a:lnSpc>
              <a:spcPct val="90000"/>
            </a:lnSpc>
            <a:spcBef>
              <a:spcPct val="0"/>
            </a:spcBef>
            <a:spcAft>
              <a:spcPct val="15000"/>
            </a:spcAft>
            <a:buChar char="••"/>
          </a:pPr>
          <a:r>
            <a:rPr kumimoji="1" lang="ja-JP" altLang="en-US" sz="2500" b="1" i="0" kern="1200" dirty="0" smtClean="0"/>
            <a:t>そして、これからの研究開発はこれまで蓄積してきた技術とはちがう分野で展開し、単なる技術開発・発明競争でなく自動車業界以外の業界・企業を巻き込んだイノベーションの創造が望まれる、という事が述べられている。</a:t>
          </a:r>
          <a:endParaRPr kumimoji="1" lang="ja-JP" altLang="en-US" sz="2500" b="1" i="0" kern="1200" dirty="0"/>
        </a:p>
      </dsp:txBody>
      <dsp:txXfrm>
        <a:off x="0" y="2153625"/>
        <a:ext cx="10714008" cy="3118500"/>
      </dsp:txXfrm>
    </dsp:sp>
    <dsp:sp modelId="{5BC7CFA4-73D5-49FF-9E48-A4E8F07388F0}">
      <dsp:nvSpPr>
        <dsp:cNvPr id="0" name=""/>
        <dsp:cNvSpPr/>
      </dsp:nvSpPr>
      <dsp:spPr>
        <a:xfrm>
          <a:off x="535700" y="1865985"/>
          <a:ext cx="1585233" cy="45000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83475" tIns="0" rIns="283475" bIns="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概要</a:t>
          </a:r>
          <a:endParaRPr kumimoji="1" lang="ja-JP" altLang="en-US" sz="2800" b="1" kern="1200" dirty="0"/>
        </a:p>
      </dsp:txBody>
      <dsp:txXfrm>
        <a:off x="557667" y="1887952"/>
        <a:ext cx="1541299" cy="4060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A68B1-69B4-421B-9590-3BFDF24A4137}">
      <dsp:nvSpPr>
        <dsp:cNvPr id="0" name=""/>
        <dsp:cNvSpPr/>
      </dsp:nvSpPr>
      <dsp:spPr>
        <a:xfrm>
          <a:off x="479808" y="0"/>
          <a:ext cx="4981471" cy="4981471"/>
        </a:xfrm>
        <a:prstGeom prst="triangl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29B7E3-316E-487E-9FA3-E83C5097E5CB}">
      <dsp:nvSpPr>
        <dsp:cNvPr id="0" name=""/>
        <dsp:cNvSpPr/>
      </dsp:nvSpPr>
      <dsp:spPr>
        <a:xfrm>
          <a:off x="571412" y="3537064"/>
          <a:ext cx="4687200" cy="1120830"/>
        </a:xfrm>
        <a:prstGeom prst="roundRect">
          <a:avLst/>
        </a:prstGeom>
        <a:solidFill>
          <a:schemeClr val="bg1"/>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ja-JP" altLang="en-US" sz="2200" b="1" kern="1200" dirty="0" smtClean="0"/>
            <a:t>燃費性能と排ガス削減に優れた車</a:t>
          </a:r>
          <a:endParaRPr kumimoji="1" lang="ja-JP" altLang="en-US" sz="2200" kern="1200" dirty="0"/>
        </a:p>
      </dsp:txBody>
      <dsp:txXfrm>
        <a:off x="626126" y="3591778"/>
        <a:ext cx="4577772" cy="1011402"/>
      </dsp:txXfrm>
    </dsp:sp>
    <dsp:sp modelId="{EE722EA1-041E-4ED3-98B5-69A55744D66B}">
      <dsp:nvSpPr>
        <dsp:cNvPr id="0" name=""/>
        <dsp:cNvSpPr/>
      </dsp:nvSpPr>
      <dsp:spPr>
        <a:xfrm>
          <a:off x="586452" y="2211413"/>
          <a:ext cx="4687686" cy="1120830"/>
        </a:xfrm>
        <a:prstGeom prst="roundRect">
          <a:avLst/>
        </a:prstGeom>
        <a:solidFill>
          <a:schemeClr val="bg1"/>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ja-JP" altLang="en-US" sz="2200" b="1" kern="1200" dirty="0" smtClean="0"/>
            <a:t>ハイブリッド・プラグインハイブリッド・電気自動車・水素（燃料電池）自動車</a:t>
          </a:r>
          <a:endParaRPr kumimoji="1" lang="ja-JP" altLang="en-US" sz="2200" kern="1200" dirty="0"/>
        </a:p>
      </dsp:txBody>
      <dsp:txXfrm>
        <a:off x="641166" y="2266127"/>
        <a:ext cx="4578258" cy="1011402"/>
      </dsp:txXfrm>
    </dsp:sp>
    <dsp:sp modelId="{35AC46B3-2BC0-4FA1-8942-DEF5CE6F63B7}">
      <dsp:nvSpPr>
        <dsp:cNvPr id="0" name=""/>
        <dsp:cNvSpPr/>
      </dsp:nvSpPr>
      <dsp:spPr>
        <a:xfrm>
          <a:off x="659986" y="645455"/>
          <a:ext cx="4687686" cy="1320921"/>
        </a:xfrm>
        <a:prstGeom prst="roundRect">
          <a:avLst/>
        </a:prstGeom>
        <a:solidFill>
          <a:schemeClr val="bg1"/>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ja-JP" altLang="en-US" sz="2200" b="1" i="0" kern="1200" dirty="0" smtClean="0"/>
            <a:t>プラグインハイブリッド</a:t>
          </a:r>
          <a:r>
            <a:rPr lang="en-US" altLang="ja-JP" sz="2200" b="1" i="0" kern="1200" dirty="0" smtClean="0"/>
            <a:t>(PHV)</a:t>
          </a:r>
        </a:p>
        <a:p>
          <a:pPr lvl="0" algn="ctr" defTabSz="977900">
            <a:lnSpc>
              <a:spcPct val="90000"/>
            </a:lnSpc>
            <a:spcBef>
              <a:spcPct val="0"/>
            </a:spcBef>
            <a:spcAft>
              <a:spcPct val="35000"/>
            </a:spcAft>
          </a:pPr>
          <a:r>
            <a:rPr lang="ja-JP" altLang="en-US" sz="2200" b="1" i="0" kern="1200" dirty="0" smtClean="0"/>
            <a:t>電気自動車</a:t>
          </a:r>
          <a:r>
            <a:rPr lang="en-US" altLang="ja-JP" sz="2200" b="1" i="0" kern="1200" dirty="0" smtClean="0"/>
            <a:t>(EV)</a:t>
          </a:r>
        </a:p>
        <a:p>
          <a:pPr lvl="0" algn="ctr" defTabSz="977900">
            <a:lnSpc>
              <a:spcPct val="90000"/>
            </a:lnSpc>
            <a:spcBef>
              <a:spcPct val="0"/>
            </a:spcBef>
            <a:spcAft>
              <a:spcPct val="35000"/>
            </a:spcAft>
          </a:pPr>
          <a:r>
            <a:rPr lang="ja-JP" altLang="en-US" sz="2200" b="1" i="0" kern="1200" dirty="0" smtClean="0"/>
            <a:t>水素自動車（燃料電池自動車）（</a:t>
          </a:r>
          <a:r>
            <a:rPr lang="en-US" altLang="ja-JP" sz="2200" b="1" i="0" kern="1200" dirty="0" smtClean="0"/>
            <a:t>FCV</a:t>
          </a:r>
          <a:r>
            <a:rPr lang="ja-JP" altLang="en-US" sz="2200" b="1" i="0" kern="1200" dirty="0" smtClean="0"/>
            <a:t>）</a:t>
          </a:r>
          <a:endParaRPr kumimoji="1" lang="ja-JP" altLang="en-US" sz="2200" b="1" i="0" kern="1200" dirty="0"/>
        </a:p>
      </dsp:txBody>
      <dsp:txXfrm>
        <a:off x="724468" y="709937"/>
        <a:ext cx="4558722" cy="11919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3B2FF-FB6A-4233-8156-F466FFE9EA9E}">
      <dsp:nvSpPr>
        <dsp:cNvPr id="0" name=""/>
        <dsp:cNvSpPr/>
      </dsp:nvSpPr>
      <dsp:spPr>
        <a:xfrm>
          <a:off x="-4806724" y="-736696"/>
          <a:ext cx="5725118" cy="5725118"/>
        </a:xfrm>
        <a:prstGeom prst="blockArc">
          <a:avLst>
            <a:gd name="adj1" fmla="val 18900000"/>
            <a:gd name="adj2" fmla="val 2700000"/>
            <a:gd name="adj3" fmla="val 377"/>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AC6BF8-FD1F-441D-8C0F-337908563E93}">
      <dsp:nvSpPr>
        <dsp:cNvPr id="0" name=""/>
        <dsp:cNvSpPr/>
      </dsp:nvSpPr>
      <dsp:spPr>
        <a:xfrm>
          <a:off x="590661" y="425172"/>
          <a:ext cx="11007949" cy="8503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4961" tIns="71120" rIns="71120" bIns="711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ja-JP" altLang="en-US" sz="2800" b="1" i="0" kern="1200" dirty="0" smtClean="0">
              <a:latin typeface="+mn-lt"/>
            </a:rPr>
            <a:t>欧州各国の保有台数</a:t>
          </a:r>
        </a:p>
      </dsp:txBody>
      <dsp:txXfrm>
        <a:off x="590661" y="425172"/>
        <a:ext cx="11007949" cy="850345"/>
      </dsp:txXfrm>
    </dsp:sp>
    <dsp:sp modelId="{4DA83A21-BA31-439A-8F2F-539464F92EEC}">
      <dsp:nvSpPr>
        <dsp:cNvPr id="0" name=""/>
        <dsp:cNvSpPr/>
      </dsp:nvSpPr>
      <dsp:spPr>
        <a:xfrm>
          <a:off x="59196" y="318879"/>
          <a:ext cx="1062931" cy="106293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54AF28-A1AA-4430-82D3-C5C1A064BD8F}">
      <dsp:nvSpPr>
        <dsp:cNvPr id="0" name=""/>
        <dsp:cNvSpPr/>
      </dsp:nvSpPr>
      <dsp:spPr>
        <a:xfrm>
          <a:off x="899762" y="1700690"/>
          <a:ext cx="10698849" cy="8503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4961" tIns="71120" rIns="71120" bIns="711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altLang="ja-JP" sz="2800" b="1" kern="1200" dirty="0" smtClean="0"/>
            <a:t>European Electro-mobility Observatory </a:t>
          </a:r>
          <a:r>
            <a:rPr lang="ja-JP" altLang="en-US" sz="2800" b="1" kern="1200" dirty="0" smtClean="0"/>
            <a:t>公表値を基に整理（表</a:t>
          </a:r>
          <a:r>
            <a:rPr lang="en-US" altLang="ja-JP" sz="2800" b="1" kern="1200" dirty="0" smtClean="0"/>
            <a:t>4-2</a:t>
          </a:r>
          <a:r>
            <a:rPr lang="ja-JP" altLang="en-US" sz="2800" b="1" kern="1200" dirty="0" smtClean="0"/>
            <a:t>）</a:t>
          </a:r>
          <a:r>
            <a:rPr lang="ja-JP" altLang="en-US" sz="2500" b="1" kern="1200" dirty="0" smtClean="0"/>
            <a:t>　</a:t>
          </a:r>
        </a:p>
      </dsp:txBody>
      <dsp:txXfrm>
        <a:off x="899762" y="1700690"/>
        <a:ext cx="10698849" cy="850345"/>
      </dsp:txXfrm>
    </dsp:sp>
    <dsp:sp modelId="{ACAF1DD7-A955-4221-8E00-5BD4BB4FAB9B}">
      <dsp:nvSpPr>
        <dsp:cNvPr id="0" name=""/>
        <dsp:cNvSpPr/>
      </dsp:nvSpPr>
      <dsp:spPr>
        <a:xfrm>
          <a:off x="368296" y="1594396"/>
          <a:ext cx="1062931" cy="106293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6FCDD7-3A1D-44EA-BDBA-887D11ECABFF}">
      <dsp:nvSpPr>
        <dsp:cNvPr id="0" name=""/>
        <dsp:cNvSpPr/>
      </dsp:nvSpPr>
      <dsp:spPr>
        <a:xfrm>
          <a:off x="590661" y="2976207"/>
          <a:ext cx="11007949" cy="8503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4961" tIns="66040" rIns="66040" bIns="66040" numCol="1" spcCol="1270" anchor="ctr" anchorCtr="0">
          <a:noAutofit/>
        </a:bodyPr>
        <a:lstStyle/>
        <a:p>
          <a:pPr lvl="0" algn="l" defTabSz="1155700">
            <a:lnSpc>
              <a:spcPct val="90000"/>
            </a:lnSpc>
            <a:spcBef>
              <a:spcPct val="0"/>
            </a:spcBef>
            <a:spcAft>
              <a:spcPct val="35000"/>
            </a:spcAft>
          </a:pPr>
          <a:r>
            <a:rPr lang="ja-JP" altLang="en-US" sz="2600" b="1" kern="1200" dirty="0" smtClean="0">
              <a:latin typeface="+mn-lt"/>
            </a:rPr>
            <a:t>国によってデータ更新時期が異なっている（多くが２０１４年６月頃に更新）</a:t>
          </a:r>
          <a:endParaRPr kumimoji="1" lang="ja-JP" altLang="en-US" sz="2600" b="1" kern="1200" dirty="0">
            <a:latin typeface="+mn-lt"/>
          </a:endParaRPr>
        </a:p>
      </dsp:txBody>
      <dsp:txXfrm>
        <a:off x="590661" y="2976207"/>
        <a:ext cx="11007949" cy="850345"/>
      </dsp:txXfrm>
    </dsp:sp>
    <dsp:sp modelId="{13D54504-794B-4668-B240-F0A8C9052867}">
      <dsp:nvSpPr>
        <dsp:cNvPr id="0" name=""/>
        <dsp:cNvSpPr/>
      </dsp:nvSpPr>
      <dsp:spPr>
        <a:xfrm>
          <a:off x="59196" y="2869914"/>
          <a:ext cx="1062931" cy="106293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48FF0-8A98-4874-AF6C-2D245883C83A}">
      <dsp:nvSpPr>
        <dsp:cNvPr id="0" name=""/>
        <dsp:cNvSpPr/>
      </dsp:nvSpPr>
      <dsp:spPr>
        <a:xfrm>
          <a:off x="-4915323" y="-753206"/>
          <a:ext cx="5854126" cy="5854126"/>
        </a:xfrm>
        <a:prstGeom prst="blockArc">
          <a:avLst>
            <a:gd name="adj1" fmla="val 18900000"/>
            <a:gd name="adj2" fmla="val 2700000"/>
            <a:gd name="adj3" fmla="val 369"/>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91D313-3289-4AB7-B4E3-2922EBB4A089}">
      <dsp:nvSpPr>
        <dsp:cNvPr id="0" name=""/>
        <dsp:cNvSpPr/>
      </dsp:nvSpPr>
      <dsp:spPr>
        <a:xfrm>
          <a:off x="603793" y="434771"/>
          <a:ext cx="10516180" cy="86954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0199"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ja-JP" altLang="en-US" sz="2400" b="1" kern="1200" dirty="0" smtClean="0">
              <a:latin typeface="+mn-lt"/>
            </a:rPr>
            <a:t>中国の保有台数</a:t>
          </a:r>
          <a:endParaRPr lang="en-US" altLang="ja-JP" sz="2400" b="1" kern="1200" dirty="0" smtClean="0">
            <a:latin typeface="+mn-lt"/>
          </a:endParaRPr>
        </a:p>
      </dsp:txBody>
      <dsp:txXfrm>
        <a:off x="603793" y="434771"/>
        <a:ext cx="10516180" cy="869542"/>
      </dsp:txXfrm>
    </dsp:sp>
    <dsp:sp modelId="{76199B46-29D3-478C-8B33-5BE170815F1D}">
      <dsp:nvSpPr>
        <dsp:cNvPr id="0" name=""/>
        <dsp:cNvSpPr/>
      </dsp:nvSpPr>
      <dsp:spPr>
        <a:xfrm>
          <a:off x="60329" y="326078"/>
          <a:ext cx="1086928" cy="108692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45E7F1-9986-4B46-A682-134475655F74}">
      <dsp:nvSpPr>
        <dsp:cNvPr id="0" name=""/>
        <dsp:cNvSpPr/>
      </dsp:nvSpPr>
      <dsp:spPr>
        <a:xfrm>
          <a:off x="919872" y="1739085"/>
          <a:ext cx="10200102" cy="86954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0199"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ja-JP" altLang="en-US" sz="2400" b="1" kern="1200" dirty="0" smtClean="0">
              <a:latin typeface="+mn-lt"/>
            </a:rPr>
            <a:t>中国における新エネルギー自動車 政策と進展状況</a:t>
          </a:r>
          <a:endParaRPr lang="en-US" altLang="ja-JP" sz="2400" b="1" kern="1200" dirty="0" smtClean="0">
            <a:latin typeface="+mn-lt"/>
          </a:endParaRPr>
        </a:p>
        <a:p>
          <a:pPr marL="0" marR="0" lvl="0" indent="0" algn="l" defTabSz="914400" eaLnBrk="1" fontAlgn="auto" latinLnBrk="0" hangingPunct="1">
            <a:lnSpc>
              <a:spcPct val="100000"/>
            </a:lnSpc>
            <a:spcBef>
              <a:spcPct val="0"/>
            </a:spcBef>
            <a:spcAft>
              <a:spcPts val="0"/>
            </a:spcAft>
            <a:buClrTx/>
            <a:buSzTx/>
            <a:buFontTx/>
            <a:buNone/>
            <a:tabLst/>
            <a:defRPr/>
          </a:pPr>
          <a:r>
            <a:rPr lang="ja-JP" altLang="en-US" sz="2400" b="1" kern="1200" dirty="0" smtClean="0">
              <a:latin typeface="+mn-lt"/>
            </a:rPr>
            <a:t>（発改委機械装備処呉衛調研員）を参考（図</a:t>
          </a:r>
          <a:r>
            <a:rPr lang="en-US" altLang="ja-JP" sz="2400" b="1" kern="1200" dirty="0" smtClean="0">
              <a:latin typeface="+mn-lt"/>
            </a:rPr>
            <a:t>4-1</a:t>
          </a:r>
          <a:r>
            <a:rPr lang="ja-JP" altLang="en-US" sz="2400" b="1" kern="1200" dirty="0" smtClean="0">
              <a:latin typeface="+mn-lt"/>
            </a:rPr>
            <a:t>）</a:t>
          </a:r>
        </a:p>
      </dsp:txBody>
      <dsp:txXfrm>
        <a:off x="919872" y="1739085"/>
        <a:ext cx="10200102" cy="869542"/>
      </dsp:txXfrm>
    </dsp:sp>
    <dsp:sp modelId="{4F56E4B3-836A-4C81-9B25-8CFB0A2B1ED6}">
      <dsp:nvSpPr>
        <dsp:cNvPr id="0" name=""/>
        <dsp:cNvSpPr/>
      </dsp:nvSpPr>
      <dsp:spPr>
        <a:xfrm>
          <a:off x="376408" y="1630392"/>
          <a:ext cx="1086928" cy="108692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B0E4BE-80A6-4EEB-B525-2D10A3CFC35B}">
      <dsp:nvSpPr>
        <dsp:cNvPr id="0" name=""/>
        <dsp:cNvSpPr/>
      </dsp:nvSpPr>
      <dsp:spPr>
        <a:xfrm>
          <a:off x="603793" y="3043399"/>
          <a:ext cx="10516180" cy="86954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0199" tIns="60960" rIns="60960" bIns="60960" numCol="1" spcCol="1270" anchor="ctr" anchorCtr="0">
          <a:noAutofit/>
        </a:bodyPr>
        <a:lstStyle/>
        <a:p>
          <a:pPr lvl="0" algn="l" defTabSz="1066800">
            <a:lnSpc>
              <a:spcPct val="90000"/>
            </a:lnSpc>
            <a:spcBef>
              <a:spcPct val="0"/>
            </a:spcBef>
            <a:spcAft>
              <a:spcPct val="35000"/>
            </a:spcAft>
          </a:pPr>
          <a:r>
            <a:rPr kumimoji="1" lang="en-US" altLang="en-US" sz="2400" b="1" kern="1200" dirty="0" smtClean="0">
              <a:latin typeface="+mn-lt"/>
            </a:rPr>
            <a:t>39</a:t>
          </a:r>
          <a:r>
            <a:rPr kumimoji="1" lang="ja-JP" altLang="en-US" sz="2400" b="1" kern="1200" dirty="0" smtClean="0">
              <a:latin typeface="+mn-lt"/>
            </a:rPr>
            <a:t>のモデル事業参加都市における</a:t>
          </a:r>
          <a:r>
            <a:rPr lang="ja-JP" altLang="en-US" sz="2400" b="1" kern="1200" dirty="0" smtClean="0">
              <a:latin typeface="+mn-lt"/>
            </a:rPr>
            <a:t>普及台数等が報告されている</a:t>
          </a:r>
          <a:endParaRPr lang="en-US" altLang="ja-JP" sz="2400" b="1" kern="1200" dirty="0" smtClean="0">
            <a:latin typeface="+mn-lt"/>
          </a:endParaRPr>
        </a:p>
        <a:p>
          <a:pPr lvl="0" algn="l" defTabSz="1066800">
            <a:lnSpc>
              <a:spcPct val="90000"/>
            </a:lnSpc>
            <a:spcBef>
              <a:spcPct val="0"/>
            </a:spcBef>
            <a:spcAft>
              <a:spcPct val="35000"/>
            </a:spcAft>
          </a:pPr>
          <a:r>
            <a:rPr lang="ja-JP" altLang="en-US" sz="2400" b="1" kern="1200" dirty="0" smtClean="0">
              <a:latin typeface="+mn-lt"/>
            </a:rPr>
            <a:t>（</a:t>
          </a:r>
          <a:r>
            <a:rPr kumimoji="1" lang="en-US" altLang="en-US" sz="2400" b="1" kern="1200" dirty="0" smtClean="0">
              <a:latin typeface="+mn-lt"/>
            </a:rPr>
            <a:t>2015</a:t>
          </a:r>
          <a:r>
            <a:rPr kumimoji="1" lang="ja-JP" altLang="en-US" sz="2400" b="1" kern="1200" dirty="0" smtClean="0">
              <a:latin typeface="+mn-lt"/>
            </a:rPr>
            <a:t>年</a:t>
          </a:r>
          <a:r>
            <a:rPr kumimoji="1" lang="en-US" altLang="en-US" sz="2400" b="1" kern="1200" dirty="0" smtClean="0">
              <a:latin typeface="+mn-lt"/>
            </a:rPr>
            <a:t>9</a:t>
          </a:r>
          <a:r>
            <a:rPr kumimoji="1" lang="ja-JP" altLang="en-US" sz="2400" b="1" kern="1200" dirty="0" smtClean="0">
              <a:latin typeface="+mn-lt"/>
            </a:rPr>
            <a:t>月末現在）</a:t>
          </a:r>
        </a:p>
      </dsp:txBody>
      <dsp:txXfrm>
        <a:off x="603793" y="3043399"/>
        <a:ext cx="10516180" cy="869542"/>
      </dsp:txXfrm>
    </dsp:sp>
    <dsp:sp modelId="{1ACDEA0A-15E8-4200-A46D-1D1556614CF6}">
      <dsp:nvSpPr>
        <dsp:cNvPr id="0" name=""/>
        <dsp:cNvSpPr/>
      </dsp:nvSpPr>
      <dsp:spPr>
        <a:xfrm>
          <a:off x="60329" y="2934706"/>
          <a:ext cx="1086928" cy="108692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B8B4E-7233-4057-B2AC-AF0A7B34591C}">
      <dsp:nvSpPr>
        <dsp:cNvPr id="0" name=""/>
        <dsp:cNvSpPr/>
      </dsp:nvSpPr>
      <dsp:spPr>
        <a:xfrm>
          <a:off x="0" y="527957"/>
          <a:ext cx="10363200" cy="2079000"/>
        </a:xfrm>
        <a:prstGeom prst="rect">
          <a:avLst/>
        </a:prstGeom>
        <a:solidFill>
          <a:schemeClr val="bg1">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4299" tIns="104140" rIns="804299" bIns="199136" numCol="1" spcCol="1270" anchor="t" anchorCtr="0">
          <a:noAutofit/>
        </a:bodyPr>
        <a:lstStyle/>
        <a:p>
          <a:pPr marL="285750" lvl="1" indent="-285750" algn="l" defTabSz="1244600">
            <a:lnSpc>
              <a:spcPct val="90000"/>
            </a:lnSpc>
            <a:spcBef>
              <a:spcPct val="0"/>
            </a:spcBef>
            <a:spcAft>
              <a:spcPct val="15000"/>
            </a:spcAft>
            <a:buChar char="••"/>
          </a:pPr>
          <a:r>
            <a:rPr kumimoji="1" lang="ja-JP" altLang="en-US" sz="2800" b="1" kern="1200" dirty="0" smtClean="0"/>
            <a:t>トラックやバスにおいて最も燃費性能のよい先進環境対応車の普及初期の導入加速を支援し、先進環境対応トラック・バスの普及を促進する。　</a:t>
          </a:r>
          <a:endParaRPr kumimoji="1" lang="ja-JP" altLang="en-US" sz="2800" b="1" kern="1200" dirty="0"/>
        </a:p>
        <a:p>
          <a:pPr marL="285750" lvl="1" indent="-285750" algn="l" defTabSz="1244600">
            <a:lnSpc>
              <a:spcPct val="90000"/>
            </a:lnSpc>
            <a:spcBef>
              <a:spcPct val="0"/>
            </a:spcBef>
            <a:spcAft>
              <a:spcPct val="15000"/>
            </a:spcAft>
            <a:buChar char="••"/>
          </a:pPr>
          <a:r>
            <a:rPr kumimoji="1" lang="ja-JP" altLang="en-US" sz="2800" b="1" kern="1200" dirty="0" smtClean="0"/>
            <a:t>対象</a:t>
          </a:r>
          <a:r>
            <a:rPr kumimoji="1" lang="en-US" altLang="ja-JP" sz="2800" b="1" kern="1200" dirty="0" smtClean="0"/>
            <a:t>―</a:t>
          </a:r>
          <a:r>
            <a:rPr kumimoji="1" lang="ja-JP" altLang="en-US" sz="2800" b="1" kern="1200" dirty="0" smtClean="0"/>
            <a:t>トラック・バス所有事業者</a:t>
          </a:r>
        </a:p>
      </dsp:txBody>
      <dsp:txXfrm>
        <a:off x="0" y="527957"/>
        <a:ext cx="10363200" cy="2079000"/>
      </dsp:txXfrm>
    </dsp:sp>
    <dsp:sp modelId="{2E007A97-AA0F-4368-AD2A-A31A4F525B38}">
      <dsp:nvSpPr>
        <dsp:cNvPr id="0" name=""/>
        <dsp:cNvSpPr/>
      </dsp:nvSpPr>
      <dsp:spPr>
        <a:xfrm>
          <a:off x="0" y="10640"/>
          <a:ext cx="9578638" cy="58842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lvl="0" algn="l" defTabSz="1600200" rtl="0">
            <a:lnSpc>
              <a:spcPct val="90000"/>
            </a:lnSpc>
            <a:spcBef>
              <a:spcPct val="0"/>
            </a:spcBef>
            <a:spcAft>
              <a:spcPct val="35000"/>
            </a:spcAft>
          </a:pPr>
          <a:r>
            <a:rPr kumimoji="1" lang="ja-JP" altLang="en-US" sz="3600" b="1" kern="1200" baseline="0" dirty="0" smtClean="0"/>
            <a:t>先進環境対応トラック・バス導入加速事業制度</a:t>
          </a:r>
          <a:endParaRPr kumimoji="1" lang="en-US" altLang="ja-JP" sz="3600" b="1" kern="1200" baseline="0" dirty="0" smtClean="0"/>
        </a:p>
      </dsp:txBody>
      <dsp:txXfrm>
        <a:off x="28724" y="39364"/>
        <a:ext cx="9521190" cy="530974"/>
      </dsp:txXfrm>
    </dsp:sp>
    <dsp:sp modelId="{A2C11320-AF5A-4FE3-BFF4-911543ED8A1D}">
      <dsp:nvSpPr>
        <dsp:cNvPr id="0" name=""/>
        <dsp:cNvSpPr/>
      </dsp:nvSpPr>
      <dsp:spPr>
        <a:xfrm>
          <a:off x="0" y="3168246"/>
          <a:ext cx="10363200" cy="2079000"/>
        </a:xfrm>
        <a:prstGeom prst="rect">
          <a:avLst/>
        </a:prstGeom>
        <a:solidFill>
          <a:schemeClr val="bg1">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4299" tIns="104140" rIns="804299" bIns="199136" numCol="1" spcCol="1270" anchor="t" anchorCtr="0">
          <a:noAutofit/>
        </a:bodyPr>
        <a:lstStyle/>
        <a:p>
          <a:pPr marL="285750" lvl="1" indent="-285750" algn="l" defTabSz="1244600">
            <a:lnSpc>
              <a:spcPct val="90000"/>
            </a:lnSpc>
            <a:spcBef>
              <a:spcPct val="0"/>
            </a:spcBef>
            <a:spcAft>
              <a:spcPct val="15000"/>
            </a:spcAft>
            <a:buChar char="••"/>
          </a:pPr>
          <a:r>
            <a:rPr kumimoji="1" lang="ja-JP" altLang="en-US" sz="2800" b="1" kern="1200" dirty="0" smtClean="0"/>
            <a:t>自動車運送事業者の環境対策の推進を図るため、自動車運送事業者による次世代自動車への買い替え・導入を支援する。</a:t>
          </a:r>
          <a:endParaRPr kumimoji="1" lang="ja-JP" altLang="en-US" sz="2800" b="1" kern="1200" dirty="0"/>
        </a:p>
        <a:p>
          <a:pPr marL="285750" lvl="1" indent="-285750" algn="l" defTabSz="1244600">
            <a:lnSpc>
              <a:spcPct val="90000"/>
            </a:lnSpc>
            <a:spcBef>
              <a:spcPct val="0"/>
            </a:spcBef>
            <a:spcAft>
              <a:spcPct val="15000"/>
            </a:spcAft>
            <a:buChar char="••"/>
          </a:pPr>
          <a:r>
            <a:rPr kumimoji="1" lang="ja-JP" altLang="en-US" sz="2800" b="1" kern="1200" dirty="0" smtClean="0"/>
            <a:t>対象</a:t>
          </a:r>
          <a:r>
            <a:rPr kumimoji="1" lang="en-US" altLang="ja-JP" sz="2800" b="1" kern="1200" dirty="0" smtClean="0"/>
            <a:t>―</a:t>
          </a:r>
          <a:r>
            <a:rPr kumimoji="1" lang="zh-TW" altLang="ja-JP" sz="2800" b="1" kern="1200" dirty="0" smtClean="0">
              <a:latin typeface="ＭＳ Ｐゴシック" panose="020B0600070205080204" pitchFamily="50" charset="-128"/>
              <a:ea typeface="ＭＳ Ｐゴシック" panose="020B0600070205080204" pitchFamily="50" charset="-128"/>
            </a:rPr>
            <a:t>自動車運送事業者等</a:t>
          </a:r>
          <a:r>
            <a:rPr kumimoji="1" lang="zh-TW" altLang="ja-JP" sz="2800" b="1" kern="1200" dirty="0" smtClean="0"/>
            <a:t>　</a:t>
          </a:r>
          <a:endParaRPr kumimoji="1" lang="ja-JP" altLang="en-US" sz="2800" b="1" kern="1200" dirty="0"/>
        </a:p>
      </dsp:txBody>
      <dsp:txXfrm>
        <a:off x="0" y="3168246"/>
        <a:ext cx="10363200" cy="2079000"/>
      </dsp:txXfrm>
    </dsp:sp>
    <dsp:sp modelId="{E7B68DC2-051C-497D-961E-6618D4C0DFAD}">
      <dsp:nvSpPr>
        <dsp:cNvPr id="0" name=""/>
        <dsp:cNvSpPr/>
      </dsp:nvSpPr>
      <dsp:spPr>
        <a:xfrm>
          <a:off x="0" y="2631262"/>
          <a:ext cx="7588351" cy="58842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lvl="0" algn="l" defTabSz="1600200" rtl="0">
            <a:lnSpc>
              <a:spcPct val="90000"/>
            </a:lnSpc>
            <a:spcBef>
              <a:spcPct val="0"/>
            </a:spcBef>
            <a:spcAft>
              <a:spcPct val="35000"/>
            </a:spcAft>
          </a:pPr>
          <a:r>
            <a:rPr kumimoji="1" lang="ja-JP" altLang="en-US" sz="3600" b="1" kern="1200" baseline="0" dirty="0" smtClean="0"/>
            <a:t>環境対応車普及促進対策事業制度</a:t>
          </a:r>
          <a:endParaRPr lang="ja-JP" altLang="en-US" sz="3600" b="1" kern="1200" dirty="0"/>
        </a:p>
      </dsp:txBody>
      <dsp:txXfrm>
        <a:off x="28724" y="2659986"/>
        <a:ext cx="7530903" cy="5309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E2F04-D001-4C71-AC5D-860600CE56CA}">
      <dsp:nvSpPr>
        <dsp:cNvPr id="0" name=""/>
        <dsp:cNvSpPr/>
      </dsp:nvSpPr>
      <dsp:spPr>
        <a:xfrm>
          <a:off x="0" y="488175"/>
          <a:ext cx="10368518" cy="3933443"/>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4712" tIns="666496" rIns="804712" bIns="199136" numCol="1" spcCol="1270" anchor="t" anchorCtr="0">
          <a:noAutofit/>
        </a:bodyPr>
        <a:lstStyle/>
        <a:p>
          <a:pPr marL="0" lvl="1" indent="0" algn="l" defTabSz="1244600">
            <a:lnSpc>
              <a:spcPct val="90000"/>
            </a:lnSpc>
            <a:spcBef>
              <a:spcPct val="0"/>
            </a:spcBef>
            <a:spcAft>
              <a:spcPct val="15000"/>
            </a:spcAft>
            <a:buChar char="••"/>
          </a:pPr>
          <a:r>
            <a:rPr lang="en-US" altLang="ja-JP" sz="2800" b="1" kern="1200" dirty="0" smtClean="0"/>
            <a:t>〔</a:t>
          </a:r>
          <a:r>
            <a:rPr lang="ja-JP" altLang="en-US" sz="2800" b="1" kern="1200" dirty="0" smtClean="0"/>
            <a:t>適用期間</a:t>
          </a:r>
          <a:r>
            <a:rPr lang="en-US" altLang="ja-JP" sz="2800" b="1" kern="1200" dirty="0" smtClean="0"/>
            <a:t>〕</a:t>
          </a:r>
        </a:p>
        <a:p>
          <a:pPr marL="0" lvl="1" indent="0" algn="l" defTabSz="1244600">
            <a:lnSpc>
              <a:spcPct val="90000"/>
            </a:lnSpc>
            <a:spcBef>
              <a:spcPct val="0"/>
            </a:spcBef>
            <a:spcAft>
              <a:spcPct val="15000"/>
            </a:spcAft>
            <a:buChar char="••"/>
          </a:pPr>
          <a:r>
            <a:rPr lang="ja-JP" altLang="en-US" sz="2800" b="1" kern="1200" dirty="0" smtClean="0">
              <a:latin typeface="+mj-ea"/>
              <a:ea typeface="+mj-ea"/>
            </a:rPr>
            <a:t>　取得税：２０１７</a:t>
          </a:r>
          <a:r>
            <a:rPr lang="en-US" altLang="ja-JP" sz="2800" b="1" kern="1200" dirty="0" smtClean="0">
              <a:latin typeface="+mj-ea"/>
              <a:ea typeface="+mj-ea"/>
            </a:rPr>
            <a:t>/</a:t>
          </a:r>
          <a:r>
            <a:rPr lang="ja-JP" altLang="en-US" sz="2800" b="1" kern="1200" dirty="0" smtClean="0">
              <a:latin typeface="+mj-ea"/>
              <a:ea typeface="+mj-ea"/>
            </a:rPr>
            <a:t>４</a:t>
          </a:r>
          <a:r>
            <a:rPr lang="en-US" altLang="ja-JP" sz="2800" b="1" kern="1200" dirty="0" smtClean="0">
              <a:latin typeface="+mj-ea"/>
              <a:ea typeface="+mj-ea"/>
            </a:rPr>
            <a:t>/</a:t>
          </a:r>
          <a:r>
            <a:rPr lang="ja-JP" altLang="en-US" sz="2800" b="1" kern="1200" dirty="0" smtClean="0">
              <a:latin typeface="+mj-ea"/>
              <a:ea typeface="+mj-ea"/>
            </a:rPr>
            <a:t>１～２０１９</a:t>
          </a:r>
          <a:r>
            <a:rPr lang="en-US" altLang="ja-JP" sz="2800" b="1" kern="1200" dirty="0" smtClean="0">
              <a:latin typeface="+mj-ea"/>
              <a:ea typeface="+mj-ea"/>
            </a:rPr>
            <a:t>/</a:t>
          </a:r>
          <a:r>
            <a:rPr lang="ja-JP" altLang="en-US" sz="2800" b="1" kern="1200" dirty="0" smtClean="0">
              <a:latin typeface="+mj-ea"/>
              <a:ea typeface="+mj-ea"/>
            </a:rPr>
            <a:t>３</a:t>
          </a:r>
          <a:r>
            <a:rPr lang="en-US" altLang="ja-JP" sz="2800" b="1" kern="1200" dirty="0" smtClean="0">
              <a:latin typeface="+mj-ea"/>
              <a:ea typeface="+mj-ea"/>
            </a:rPr>
            <a:t>/</a:t>
          </a:r>
          <a:r>
            <a:rPr lang="ja-JP" altLang="en-US" sz="2800" b="1" kern="1200" dirty="0" smtClean="0">
              <a:latin typeface="+mj-ea"/>
              <a:ea typeface="+mj-ea"/>
            </a:rPr>
            <a:t>３１</a:t>
          </a:r>
          <a:br>
            <a:rPr lang="ja-JP" altLang="en-US" sz="2800" b="1" kern="1200" dirty="0" smtClean="0">
              <a:latin typeface="+mj-ea"/>
              <a:ea typeface="+mj-ea"/>
            </a:rPr>
          </a:br>
          <a:r>
            <a:rPr lang="ja-JP" altLang="en-US" sz="2800" b="1" kern="1200" dirty="0" smtClean="0">
              <a:latin typeface="+mj-ea"/>
              <a:ea typeface="+mj-ea"/>
            </a:rPr>
            <a:t>　重量税：２０１７</a:t>
          </a:r>
          <a:r>
            <a:rPr lang="en-US" altLang="ja-JP" sz="2800" b="1" kern="1200" dirty="0" smtClean="0">
              <a:latin typeface="+mj-ea"/>
              <a:ea typeface="+mj-ea"/>
            </a:rPr>
            <a:t>/</a:t>
          </a:r>
          <a:r>
            <a:rPr lang="ja-JP" altLang="en-US" sz="2800" b="1" kern="1200" dirty="0" smtClean="0">
              <a:latin typeface="+mj-ea"/>
              <a:ea typeface="+mj-ea"/>
            </a:rPr>
            <a:t>５</a:t>
          </a:r>
          <a:r>
            <a:rPr lang="en-US" altLang="ja-JP" sz="2800" b="1" kern="1200" dirty="0" smtClean="0">
              <a:latin typeface="+mj-ea"/>
              <a:ea typeface="+mj-ea"/>
            </a:rPr>
            <a:t>/</a:t>
          </a:r>
          <a:r>
            <a:rPr lang="ja-JP" altLang="en-US" sz="2800" b="1" kern="1200" dirty="0" smtClean="0">
              <a:latin typeface="+mj-ea"/>
              <a:ea typeface="+mj-ea"/>
            </a:rPr>
            <a:t>１～２０１９</a:t>
          </a:r>
          <a:r>
            <a:rPr lang="en-US" altLang="ja-JP" sz="2800" b="1" kern="1200" dirty="0" smtClean="0">
              <a:latin typeface="+mj-ea"/>
              <a:ea typeface="+mj-ea"/>
            </a:rPr>
            <a:t>/</a:t>
          </a:r>
          <a:r>
            <a:rPr lang="ja-JP" altLang="en-US" sz="2800" b="1" kern="1200" dirty="0" smtClean="0">
              <a:latin typeface="+mj-ea"/>
              <a:ea typeface="+mj-ea"/>
            </a:rPr>
            <a:t>４</a:t>
          </a:r>
          <a:r>
            <a:rPr lang="en-US" altLang="ja-JP" sz="2800" b="1" kern="1200" dirty="0" smtClean="0">
              <a:latin typeface="+mj-ea"/>
              <a:ea typeface="+mj-ea"/>
            </a:rPr>
            <a:t>/</a:t>
          </a:r>
          <a:r>
            <a:rPr lang="ja-JP" altLang="en-US" sz="2800" b="1" kern="1200" dirty="0" smtClean="0">
              <a:latin typeface="+mj-ea"/>
              <a:ea typeface="+mj-ea"/>
            </a:rPr>
            <a:t>３０</a:t>
          </a:r>
          <a:endParaRPr kumimoji="1" lang="ja-JP" altLang="en-US" sz="2800" b="1" kern="1200" dirty="0">
            <a:latin typeface="+mj-ea"/>
            <a:ea typeface="+mj-ea"/>
          </a:endParaRPr>
        </a:p>
        <a:p>
          <a:pPr marL="0" lvl="1" indent="0" algn="l" defTabSz="1244600">
            <a:lnSpc>
              <a:spcPct val="90000"/>
            </a:lnSpc>
            <a:spcBef>
              <a:spcPct val="0"/>
            </a:spcBef>
            <a:spcAft>
              <a:spcPct val="15000"/>
            </a:spcAft>
            <a:buChar char="••"/>
          </a:pPr>
          <a:r>
            <a:rPr kumimoji="1" lang="en-US" altLang="ja-JP" sz="2800" b="1" kern="1200" dirty="0" smtClean="0">
              <a:latin typeface="+mn-ea"/>
              <a:ea typeface="+mn-ea"/>
            </a:rPr>
            <a:t>〔</a:t>
          </a:r>
          <a:r>
            <a:rPr kumimoji="1" lang="ja-JP" altLang="en-US" sz="2800" b="1" kern="1200" dirty="0" smtClean="0">
              <a:latin typeface="+mn-ea"/>
              <a:ea typeface="+mn-ea"/>
            </a:rPr>
            <a:t>内容</a:t>
          </a:r>
          <a:r>
            <a:rPr kumimoji="1" lang="en-US" altLang="en-US" sz="2800" b="1" kern="1200" dirty="0" smtClean="0">
              <a:latin typeface="+mn-ea"/>
              <a:ea typeface="+mn-ea"/>
            </a:rPr>
            <a:t>〕</a:t>
          </a:r>
          <a:br>
            <a:rPr kumimoji="1" lang="en-US" altLang="en-US" sz="2800" b="1" kern="1200" dirty="0" smtClean="0">
              <a:latin typeface="+mn-ea"/>
              <a:ea typeface="+mn-ea"/>
            </a:rPr>
          </a:br>
          <a:r>
            <a:rPr kumimoji="1" lang="ja-JP" altLang="en-US" sz="2800" b="1" kern="1200" dirty="0" smtClean="0">
              <a:latin typeface="+mn-ea"/>
              <a:ea typeface="+mn-ea"/>
            </a:rPr>
            <a:t>　国土交通省が定める排出ガスと燃費の基準値をクリアした環境性能に優れたクルマに対する、自動車重量税、自動車取得税が軽減される優遇措置である。 </a:t>
          </a:r>
          <a:endParaRPr kumimoji="1" lang="ja-JP" altLang="en-US" sz="2800" b="1" kern="1200" dirty="0">
            <a:latin typeface="+mn-ea"/>
            <a:ea typeface="+mn-ea"/>
          </a:endParaRPr>
        </a:p>
      </dsp:txBody>
      <dsp:txXfrm>
        <a:off x="0" y="488175"/>
        <a:ext cx="10368518" cy="3933443"/>
      </dsp:txXfrm>
    </dsp:sp>
    <dsp:sp modelId="{7A91A9CD-F56F-4B23-9C11-C937DB1D9E43}">
      <dsp:nvSpPr>
        <dsp:cNvPr id="0" name=""/>
        <dsp:cNvSpPr/>
      </dsp:nvSpPr>
      <dsp:spPr>
        <a:xfrm>
          <a:off x="0" y="194815"/>
          <a:ext cx="9371190" cy="79559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34" tIns="0" rIns="274334"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ja-JP" altLang="en-US" sz="3600" b="1" kern="1200" dirty="0" smtClean="0"/>
            <a:t>エコカー減税（自動車重量税・自動車取得税）</a:t>
          </a:r>
        </a:p>
      </dsp:txBody>
      <dsp:txXfrm>
        <a:off x="38838" y="233653"/>
        <a:ext cx="9293514" cy="7179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421DE-7C26-4014-A757-03AFA3BFA26B}">
      <dsp:nvSpPr>
        <dsp:cNvPr id="0" name=""/>
        <dsp:cNvSpPr/>
      </dsp:nvSpPr>
      <dsp:spPr>
        <a:xfrm>
          <a:off x="0" y="362709"/>
          <a:ext cx="10364451" cy="42745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4397" tIns="479044" rIns="804397" bIns="199136" numCol="1" spcCol="1270" anchor="t" anchorCtr="0">
          <a:noAutofit/>
        </a:bodyPr>
        <a:lstStyle/>
        <a:p>
          <a:pPr marL="0" lvl="1" indent="0" algn="l" defTabSz="1244600">
            <a:lnSpc>
              <a:spcPct val="90000"/>
            </a:lnSpc>
            <a:spcBef>
              <a:spcPct val="0"/>
            </a:spcBef>
            <a:spcAft>
              <a:spcPct val="15000"/>
            </a:spcAft>
            <a:buChar char="••"/>
          </a:pPr>
          <a:r>
            <a:rPr lang="en-US" altLang="ja-JP" sz="2800" b="1" kern="1200" dirty="0" smtClean="0"/>
            <a:t>〔</a:t>
          </a:r>
          <a:r>
            <a:rPr lang="ja-JP" altLang="en-US" sz="2800" b="1" kern="1200" dirty="0" smtClean="0"/>
            <a:t>適用期間</a:t>
          </a:r>
          <a:r>
            <a:rPr lang="en-US" altLang="ja-JP" sz="2800" b="1" kern="1200" dirty="0" smtClean="0"/>
            <a:t>〕</a:t>
          </a:r>
          <a:r>
            <a:rPr lang="ja-JP" altLang="en-US" sz="2800" b="1" kern="1200" dirty="0" smtClean="0"/>
            <a:t>　</a:t>
          </a:r>
          <a:endParaRPr lang="en-US" altLang="ja-JP" sz="2800" b="1" kern="1200" dirty="0" smtClean="0"/>
        </a:p>
        <a:p>
          <a:pPr marL="0" lvl="1" indent="0" algn="l" defTabSz="1244600">
            <a:lnSpc>
              <a:spcPct val="90000"/>
            </a:lnSpc>
            <a:spcBef>
              <a:spcPct val="0"/>
            </a:spcBef>
            <a:spcAft>
              <a:spcPct val="15000"/>
            </a:spcAft>
            <a:buChar char="••"/>
          </a:pPr>
          <a:r>
            <a:rPr lang="ja-JP" altLang="en-US" sz="2800" b="1" kern="1200" dirty="0" smtClean="0"/>
            <a:t>　２０１７</a:t>
          </a:r>
          <a:r>
            <a:rPr lang="en-US" altLang="ja-JP" sz="2800" b="1" kern="1200" dirty="0" smtClean="0"/>
            <a:t>/</a:t>
          </a:r>
          <a:r>
            <a:rPr lang="ja-JP" altLang="en-US" sz="2800" b="1" kern="1200" dirty="0" smtClean="0"/>
            <a:t>４</a:t>
          </a:r>
          <a:r>
            <a:rPr lang="en-US" altLang="ja-JP" sz="2800" b="1" kern="1200" dirty="0" smtClean="0"/>
            <a:t>/</a:t>
          </a:r>
          <a:r>
            <a:rPr lang="ja-JP" altLang="en-US" sz="2800" b="1" kern="1200" dirty="0" smtClean="0"/>
            <a:t>１～２０１９</a:t>
          </a:r>
          <a:r>
            <a:rPr lang="en-US" altLang="ja-JP" sz="2800" b="1" kern="1200" dirty="0" smtClean="0"/>
            <a:t>/</a:t>
          </a:r>
          <a:r>
            <a:rPr lang="ja-JP" altLang="en-US" sz="2800" b="1" kern="1200" dirty="0" smtClean="0"/>
            <a:t>３</a:t>
          </a:r>
          <a:r>
            <a:rPr lang="en-US" altLang="ja-JP" sz="2800" b="1" kern="1200" dirty="0" smtClean="0"/>
            <a:t>/</a:t>
          </a:r>
          <a:r>
            <a:rPr lang="ja-JP" altLang="en-US" sz="2800" b="1" kern="1200" dirty="0" smtClean="0"/>
            <a:t>３１</a:t>
          </a:r>
          <a:endParaRPr kumimoji="1" lang="ja-JP" altLang="en-US" sz="2800" b="1" kern="1200" dirty="0"/>
        </a:p>
        <a:p>
          <a:pPr marL="0" lvl="1" indent="0" algn="l" defTabSz="1244600">
            <a:lnSpc>
              <a:spcPct val="90000"/>
            </a:lnSpc>
            <a:spcBef>
              <a:spcPct val="0"/>
            </a:spcBef>
            <a:spcAft>
              <a:spcPct val="15000"/>
            </a:spcAft>
            <a:buChar char="••"/>
          </a:pPr>
          <a:r>
            <a:rPr lang="en-US" altLang="ja-JP" sz="2800" b="1" kern="1200" dirty="0" smtClean="0"/>
            <a:t>〔</a:t>
          </a:r>
          <a:r>
            <a:rPr lang="ja-JP" altLang="en-US" sz="2800" b="1" kern="1200" dirty="0" smtClean="0"/>
            <a:t>適用内容</a:t>
          </a:r>
          <a:r>
            <a:rPr lang="en-US" altLang="ja-JP" sz="2800" b="1" kern="1200" dirty="0" smtClean="0"/>
            <a:t>〕</a:t>
          </a:r>
          <a:r>
            <a:rPr lang="ja-JP" altLang="en-US" sz="2800" b="1" kern="1200" dirty="0" smtClean="0"/>
            <a:t>　</a:t>
          </a:r>
          <a:endParaRPr lang="en-US" altLang="ja-JP" sz="2800" b="1" kern="1200" dirty="0" smtClean="0"/>
        </a:p>
        <a:p>
          <a:pPr marL="0" lvl="1" indent="0" algn="l" defTabSz="1244600">
            <a:lnSpc>
              <a:spcPct val="90000"/>
            </a:lnSpc>
            <a:spcBef>
              <a:spcPct val="0"/>
            </a:spcBef>
            <a:spcAft>
              <a:spcPct val="15000"/>
            </a:spcAft>
            <a:buChar char="••"/>
          </a:pPr>
          <a:r>
            <a:rPr lang="ja-JP" altLang="en-US" sz="2800" b="1" kern="1200" dirty="0" smtClean="0"/>
            <a:t>　排出ガス性能および燃費性能に優れた自動車に対して、それらの性能に応じて、自動車税・軽自動車税を軽減される優遇処置であるが、新車新規登録等から一定年数を経過した自動車に対しては自動車税・軽自動車税に重課をあたえるものである。</a:t>
          </a:r>
        </a:p>
      </dsp:txBody>
      <dsp:txXfrm>
        <a:off x="0" y="362709"/>
        <a:ext cx="10364451" cy="4274550"/>
      </dsp:txXfrm>
    </dsp:sp>
    <dsp:sp modelId="{86E9773D-D83E-4CDD-9725-98347FDF10F0}">
      <dsp:nvSpPr>
        <dsp:cNvPr id="0" name=""/>
        <dsp:cNvSpPr/>
      </dsp:nvSpPr>
      <dsp:spPr>
        <a:xfrm>
          <a:off x="0" y="23229"/>
          <a:ext cx="8473177" cy="678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226" tIns="0" rIns="274226" bIns="0" numCol="1" spcCol="1270" anchor="ctr" anchorCtr="0">
          <a:noAutofit/>
        </a:bodyPr>
        <a:lstStyle/>
        <a:p>
          <a:pPr lvl="0" algn="l" defTabSz="1600200">
            <a:lnSpc>
              <a:spcPct val="90000"/>
            </a:lnSpc>
            <a:spcBef>
              <a:spcPct val="0"/>
            </a:spcBef>
            <a:spcAft>
              <a:spcPct val="35000"/>
            </a:spcAft>
          </a:pPr>
          <a:r>
            <a:rPr lang="ja-JP" altLang="en-US" sz="3600" b="1" kern="1200" dirty="0" smtClean="0"/>
            <a:t>グリーン化特例（自動車税・軽自動車税）</a:t>
          </a:r>
          <a:endParaRPr kumimoji="1" lang="ja-JP" altLang="en-US" sz="3600" b="1" kern="1200" dirty="0"/>
        </a:p>
      </dsp:txBody>
      <dsp:txXfrm>
        <a:off x="33144" y="56373"/>
        <a:ext cx="8406889" cy="6126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3097D-4263-4B57-AD96-C4948B6802DB}">
      <dsp:nvSpPr>
        <dsp:cNvPr id="0" name=""/>
        <dsp:cNvSpPr/>
      </dsp:nvSpPr>
      <dsp:spPr>
        <a:xfrm rot="5400000">
          <a:off x="-239951" y="244124"/>
          <a:ext cx="1599678" cy="1119774"/>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lang="ja-JP" altLang="en-US" sz="3600" b="1" kern="1200" dirty="0" smtClean="0"/>
            <a:t>目的</a:t>
          </a:r>
          <a:endParaRPr lang="ja-JP" altLang="en-US" sz="3600" b="1" kern="1200" dirty="0"/>
        </a:p>
      </dsp:txBody>
      <dsp:txXfrm rot="-5400000">
        <a:off x="1" y="564059"/>
        <a:ext cx="1119774" cy="479904"/>
      </dsp:txXfrm>
    </dsp:sp>
    <dsp:sp modelId="{CD599AF1-84F3-4F5A-A9DA-7C3D1FBF27BF}">
      <dsp:nvSpPr>
        <dsp:cNvPr id="0" name=""/>
        <dsp:cNvSpPr/>
      </dsp:nvSpPr>
      <dsp:spPr>
        <a:xfrm rot="5400000">
          <a:off x="5727820" y="-4603872"/>
          <a:ext cx="1040337" cy="102564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kumimoji="1" lang="en-US" altLang="ja-JP" sz="2400" b="1" kern="1200" dirty="0" smtClean="0"/>
            <a:t>CEV</a:t>
          </a:r>
          <a:r>
            <a:rPr kumimoji="1" lang="ja-JP" altLang="en-US" sz="2400" b="1" kern="1200" dirty="0" smtClean="0"/>
            <a:t>自動車の導入の際の費用負担を軽減するため、補助金を交付する事業等を通じ、クリーンエネルギー自動車の普及を促進する事業</a:t>
          </a:r>
          <a:endParaRPr kumimoji="1" lang="ja-JP" altLang="en-US" sz="2400" b="1" kern="1200" dirty="0"/>
        </a:p>
      </dsp:txBody>
      <dsp:txXfrm rot="-5400000">
        <a:off x="1119775" y="54958"/>
        <a:ext cx="10205643" cy="938767"/>
      </dsp:txXfrm>
    </dsp:sp>
    <dsp:sp modelId="{17F4ED43-2539-43A6-8BE5-8BF3BDF64FA3}">
      <dsp:nvSpPr>
        <dsp:cNvPr id="0" name=""/>
        <dsp:cNvSpPr/>
      </dsp:nvSpPr>
      <dsp:spPr>
        <a:xfrm rot="5400000">
          <a:off x="-239951" y="1649913"/>
          <a:ext cx="1599678" cy="1119774"/>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kumimoji="1" lang="ja-JP" altLang="en-US" sz="3600" b="1" kern="1200" dirty="0" smtClean="0"/>
            <a:t>対象者</a:t>
          </a:r>
          <a:endParaRPr lang="ja-JP" altLang="en-US" sz="3600" b="1" kern="1200" dirty="0"/>
        </a:p>
      </dsp:txBody>
      <dsp:txXfrm rot="-5400000">
        <a:off x="1" y="1969848"/>
        <a:ext cx="1119774" cy="479904"/>
      </dsp:txXfrm>
    </dsp:sp>
    <dsp:sp modelId="{62A8CE77-687C-477D-8702-BCCAAB335831}">
      <dsp:nvSpPr>
        <dsp:cNvPr id="0" name=""/>
        <dsp:cNvSpPr/>
      </dsp:nvSpPr>
      <dsp:spPr>
        <a:xfrm rot="5400000">
          <a:off x="5728093" y="-3198357"/>
          <a:ext cx="1039790" cy="102564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kumimoji="1" lang="ja-JP" altLang="en-US" sz="2400" b="1" kern="1200" dirty="0" smtClean="0"/>
            <a:t>公募要領で定める条件を満たす地公団・法人及び個人</a:t>
          </a:r>
          <a:endParaRPr kumimoji="1" lang="ja-JP" altLang="en-US" sz="2400" b="1" kern="1200" dirty="0"/>
        </a:p>
      </dsp:txBody>
      <dsp:txXfrm rot="-5400000">
        <a:off x="1119774" y="1460720"/>
        <a:ext cx="10205670" cy="938274"/>
      </dsp:txXfrm>
    </dsp:sp>
    <dsp:sp modelId="{A9F41BB9-47AE-4A30-81EB-DB664A947B73}">
      <dsp:nvSpPr>
        <dsp:cNvPr id="0" name=""/>
        <dsp:cNvSpPr/>
      </dsp:nvSpPr>
      <dsp:spPr>
        <a:xfrm rot="5400000">
          <a:off x="-239951" y="3055701"/>
          <a:ext cx="1599678" cy="1119774"/>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ja-JP" altLang="en-US" sz="2800" b="1" kern="1200" dirty="0" smtClean="0"/>
            <a:t>上限額</a:t>
          </a:r>
          <a:endParaRPr lang="ja-JP" altLang="en-US" sz="2800" b="1" kern="1200" dirty="0"/>
        </a:p>
      </dsp:txBody>
      <dsp:txXfrm rot="-5400000">
        <a:off x="1" y="3375636"/>
        <a:ext cx="1119774" cy="479904"/>
      </dsp:txXfrm>
    </dsp:sp>
    <dsp:sp modelId="{7AAD4D64-D80E-457F-821C-F4A77088DBF5}">
      <dsp:nvSpPr>
        <dsp:cNvPr id="0" name=""/>
        <dsp:cNvSpPr/>
      </dsp:nvSpPr>
      <dsp:spPr>
        <a:xfrm rot="5400000">
          <a:off x="5728093" y="-1792568"/>
          <a:ext cx="1039790" cy="102564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kumimoji="1" lang="en-US" altLang="ja-JP" sz="2400" b="1" kern="1200" dirty="0" smtClean="0"/>
            <a:t>EV</a:t>
          </a:r>
          <a:r>
            <a:rPr kumimoji="1" lang="ja-JP" altLang="en-US" sz="2400" b="1" kern="1200" dirty="0" smtClean="0"/>
            <a:t>→</a:t>
          </a:r>
          <a:r>
            <a:rPr kumimoji="1" lang="en-US" altLang="ja-JP" sz="2400" b="1" u="sng" kern="1200" dirty="0" smtClean="0">
              <a:solidFill>
                <a:srgbClr val="FF0000"/>
              </a:solidFill>
            </a:rPr>
            <a:t>40</a:t>
          </a:r>
          <a:r>
            <a:rPr kumimoji="1" lang="ja-JP" altLang="en-US" sz="2400" b="1" u="sng" kern="1200" dirty="0" smtClean="0">
              <a:solidFill>
                <a:srgbClr val="FF0000"/>
              </a:solidFill>
            </a:rPr>
            <a:t>万円</a:t>
          </a:r>
          <a:r>
            <a:rPr kumimoji="1" lang="ja-JP" altLang="en-US" sz="2400" b="1" kern="1200" dirty="0" smtClean="0"/>
            <a:t>　</a:t>
          </a:r>
          <a:r>
            <a:rPr kumimoji="1" lang="en-US" altLang="ja-JP" sz="2400" b="1" kern="1200" dirty="0" smtClean="0"/>
            <a:t>PHV</a:t>
          </a:r>
          <a:r>
            <a:rPr kumimoji="1" lang="ja-JP" altLang="en-US" sz="2400" b="1" kern="1200" dirty="0" smtClean="0"/>
            <a:t>→</a:t>
          </a:r>
          <a:r>
            <a:rPr kumimoji="1" lang="ja-JP" altLang="en-US" sz="2400" b="1" u="sng" kern="1200" dirty="0" smtClean="0"/>
            <a:t>一律</a:t>
          </a:r>
          <a:r>
            <a:rPr kumimoji="1" lang="en-US" altLang="ja-JP" sz="2400" b="1" u="sng" kern="1200" dirty="0" smtClean="0">
              <a:solidFill>
                <a:srgbClr val="FF0000"/>
              </a:solidFill>
            </a:rPr>
            <a:t>20</a:t>
          </a:r>
          <a:r>
            <a:rPr kumimoji="1" lang="ja-JP" altLang="en-US" sz="2400" b="1" u="sng" kern="1200" dirty="0" smtClean="0">
              <a:solidFill>
                <a:srgbClr val="FF0000"/>
              </a:solidFill>
            </a:rPr>
            <a:t>万円</a:t>
          </a:r>
          <a:r>
            <a:rPr kumimoji="1" lang="ja-JP" altLang="en-US" sz="2400" b="1" u="sng" kern="1200" dirty="0" smtClean="0">
              <a:solidFill>
                <a:schemeClr val="tx1"/>
              </a:solidFill>
            </a:rPr>
            <a:t>（走行換算距離</a:t>
          </a:r>
          <a:r>
            <a:rPr kumimoji="1" lang="en-US" altLang="ja-JP" sz="2400" b="1" u="sng" kern="1200" dirty="0" smtClean="0">
              <a:solidFill>
                <a:schemeClr val="tx1"/>
              </a:solidFill>
            </a:rPr>
            <a:t>30Km</a:t>
          </a:r>
          <a:r>
            <a:rPr kumimoji="1" lang="ja-JP" altLang="en-US" sz="2400" b="1" u="sng" kern="1200" dirty="0" smtClean="0">
              <a:solidFill>
                <a:schemeClr val="tx1"/>
              </a:solidFill>
            </a:rPr>
            <a:t>以上）</a:t>
          </a:r>
          <a:r>
            <a:rPr kumimoji="1" lang="ja-JP" altLang="en-US" sz="2400" b="1" kern="1200" dirty="0" smtClean="0"/>
            <a:t>　</a:t>
          </a:r>
          <a:r>
            <a:rPr kumimoji="1" lang="en-US" altLang="ja-JP" sz="2400" b="1" kern="1200" dirty="0" smtClean="0"/>
            <a:t>FCV</a:t>
          </a:r>
          <a:r>
            <a:rPr kumimoji="1" lang="ja-JP" altLang="en-US" sz="2400" b="1" kern="1200" dirty="0" smtClean="0"/>
            <a:t>→</a:t>
          </a:r>
          <a:r>
            <a:rPr kumimoji="1" lang="ja-JP" altLang="en-US" sz="2400" b="1" u="sng" kern="1200" dirty="0" smtClean="0">
              <a:solidFill>
                <a:srgbClr val="FF0000"/>
              </a:solidFill>
            </a:rPr>
            <a:t>上限なし　</a:t>
          </a:r>
          <a:endParaRPr kumimoji="1" lang="ja-JP" altLang="en-US" sz="2400" b="1" u="sng" kern="1200" dirty="0">
            <a:solidFill>
              <a:srgbClr val="FF0000"/>
            </a:solidFill>
          </a:endParaRPr>
        </a:p>
      </dsp:txBody>
      <dsp:txXfrm rot="-5400000">
        <a:off x="1119774" y="2866509"/>
        <a:ext cx="10205670" cy="93827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1"/>
            <a:ext cx="2949787" cy="498693"/>
          </a:xfrm>
          <a:prstGeom prst="rect">
            <a:avLst/>
          </a:prstGeom>
        </p:spPr>
        <p:txBody>
          <a:bodyPr vert="horz" lIns="91440" tIns="45720" rIns="91440" bIns="45720" rtlCol="0"/>
          <a:lstStyle>
            <a:lvl1pPr algn="r">
              <a:defRPr sz="1200"/>
            </a:lvl1pPr>
          </a:lstStyle>
          <a:p>
            <a:fld id="{068FCBE1-BA52-4A76-AE87-1EEEFC07BAB4}" type="datetimeFigureOut">
              <a:rPr kumimoji="1" lang="ja-JP" altLang="en-US" smtClean="0"/>
              <a:t>2017/12/14</a:t>
            </a:fld>
            <a:endParaRPr kumimoji="1" lang="ja-JP" altLang="en-US" dirty="0"/>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83306"/>
            <a:ext cx="5445760" cy="391361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36F0819-D229-4A8F-BE24-FCC69FA72121}" type="slidenum">
              <a:rPr kumimoji="1" lang="ja-JP" altLang="en-US" smtClean="0"/>
              <a:t>‹#›</a:t>
            </a:fld>
            <a:endParaRPr kumimoji="1" lang="ja-JP" altLang="en-US" dirty="0"/>
          </a:p>
        </p:txBody>
      </p:sp>
    </p:spTree>
    <p:extLst>
      <p:ext uri="{BB962C8B-B14F-4D97-AF65-F5344CB8AC3E}">
        <p14:creationId xmlns:p14="http://schemas.microsoft.com/office/powerpoint/2010/main" val="10487163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研究背景には	電気自動車と燃料電池自動車は</a:t>
            </a:r>
            <a:r>
              <a:rPr kumimoji="1" lang="en-US" altLang="ja-JP" dirty="0" smtClean="0"/>
              <a:t>CO2</a:t>
            </a:r>
            <a:r>
              <a:rPr kumimoji="1" lang="ja-JP" altLang="en-US" dirty="0" smtClean="0"/>
              <a:t>等の排ガスをほとんど排出しないという長所の反面、ガソリン車に比べ車両価格が高く、充電所や水素ステーションといったインフラの整備がまだ不十分という問題がありますが、今後これらは普及していくと考えられるので、次世代自動車の普及拡大に向けた政策や課題を明らかにし、日本のそれは、内燃料機関自動車レベルの競争力を持ち続けられるのかを検証の目的としたい。</a:t>
            </a:r>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3</a:t>
            </a:fld>
            <a:endParaRPr kumimoji="1" lang="ja-JP" altLang="en-US" dirty="0"/>
          </a:p>
        </p:txBody>
      </p:sp>
    </p:spTree>
    <p:extLst>
      <p:ext uri="{BB962C8B-B14F-4D97-AF65-F5344CB8AC3E}">
        <p14:creationId xmlns:p14="http://schemas.microsoft.com/office/powerpoint/2010/main" val="914609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こちらは全スライドで説明したとうり、欧州でのディーゼル車の普及率がいかほどであるかがわかる資料です。</a:t>
            </a:r>
            <a:endParaRPr kumimoji="1" lang="en-US" altLang="ja-JP" dirty="0" smtClean="0"/>
          </a:p>
          <a:p>
            <a:r>
              <a:rPr kumimoji="1" lang="ja-JP" altLang="en-US" dirty="0" smtClean="0"/>
              <a:t>要因には新型ディーゼル車の燃費が向上し、同じサイズのガソリン車に比べ平均燃費コストが</a:t>
            </a:r>
            <a:r>
              <a:rPr kumimoji="1" lang="en-US" altLang="ja-JP" dirty="0" smtClean="0"/>
              <a:t>25</a:t>
            </a:r>
            <a:r>
              <a:rPr kumimoji="1" lang="ja-JP" altLang="en-US" dirty="0" smtClean="0"/>
              <a:t>～</a:t>
            </a:r>
            <a:r>
              <a:rPr kumimoji="1" lang="en-US" altLang="ja-JP" dirty="0" smtClean="0"/>
              <a:t>40</a:t>
            </a:r>
            <a:r>
              <a:rPr kumimoji="1" lang="ja-JP" altLang="en-US" dirty="0" smtClean="0"/>
              <a:t>％少なくなり経済性が高くなったことなどが挙げられます。</a:t>
            </a:r>
          </a:p>
          <a:p>
            <a:r>
              <a:rPr kumimoji="1" lang="ja-JP" altLang="en-US" dirty="0" smtClean="0"/>
              <a:t>しかし近年ではディーゼル車から排出される</a:t>
            </a:r>
            <a:r>
              <a:rPr kumimoji="1" lang="en-US" altLang="ja-JP" dirty="0" smtClean="0"/>
              <a:t>No</a:t>
            </a:r>
            <a:r>
              <a:rPr kumimoji="1" lang="ja-JP" altLang="en-US" dirty="0" smtClean="0"/>
              <a:t>ｘゃ</a:t>
            </a:r>
            <a:r>
              <a:rPr kumimoji="1" lang="en-US" altLang="ja-JP" dirty="0" smtClean="0"/>
              <a:t>PM</a:t>
            </a:r>
            <a:r>
              <a:rPr kumimoji="1" lang="ja-JP" altLang="en-US" dirty="0" smtClean="0"/>
              <a:t>が大気汚染を誘発させることから、パリなど主要都市での市内乗入れ禁止等の走行規制や欧州メーカーの排ガス不正問題も相次いで起き、フランスやスペイン等の走行規制を導入した国を中心としてディーゼル車離れが進み</a:t>
            </a:r>
            <a:r>
              <a:rPr kumimoji="1" lang="en-US" altLang="ja-JP" dirty="0" smtClean="0"/>
              <a:t>2016</a:t>
            </a:r>
            <a:r>
              <a:rPr kumimoji="1" lang="ja-JP" altLang="en-US" dirty="0" smtClean="0"/>
              <a:t>年には販売比率が</a:t>
            </a:r>
            <a:r>
              <a:rPr kumimoji="1" lang="en-US" altLang="ja-JP" dirty="0" smtClean="0"/>
              <a:t>50</a:t>
            </a:r>
            <a:r>
              <a:rPr kumimoji="1" lang="ja-JP" altLang="en-US" dirty="0" smtClean="0"/>
              <a:t>％に割り込んだ。</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a:t>
            </a:r>
            <a:r>
              <a:rPr kumimoji="1" lang="en-US" altLang="ja-JP" dirty="0" smtClean="0"/>
              <a:t>2009</a:t>
            </a:r>
            <a:r>
              <a:rPr kumimoji="1" lang="ja-JP" altLang="en-US" dirty="0" smtClean="0"/>
              <a:t>年に大きくへこんでいるがこれはユーロ</a:t>
            </a:r>
            <a:r>
              <a:rPr kumimoji="1" lang="en-US" altLang="ja-JP" dirty="0" smtClean="0"/>
              <a:t>5</a:t>
            </a:r>
            <a:r>
              <a:rPr kumimoji="1" lang="ja-JP" altLang="en-US" dirty="0" smtClean="0"/>
              <a:t>による排出規制やリーマンショックによる世界貿易縮小が挙げられ後者が有力だと考えています。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要因は</a:t>
            </a:r>
            <a:r>
              <a:rPr kumimoji="1" lang="en-US" altLang="ja-JP" dirty="0" smtClean="0"/>
              <a:t>3</a:t>
            </a:r>
            <a:r>
              <a:rPr kumimoji="1" lang="ja-JP" altLang="en-US" dirty="0" smtClean="0"/>
              <a:t>つあり</a:t>
            </a:r>
            <a:endParaRPr kumimoji="1" lang="en-US" altLang="ja-JP" dirty="0" smtClean="0"/>
          </a:p>
          <a:p>
            <a:r>
              <a:rPr kumimoji="1" lang="en-US" altLang="ja-JP" dirty="0" smtClean="0"/>
              <a:t>1.</a:t>
            </a:r>
            <a:r>
              <a:rPr kumimoji="1" lang="ja-JP" altLang="en-US" dirty="0" smtClean="0"/>
              <a:t>新型ディーゼル車の燃費が向上し、同じサイズのガソリン車に比べ平均燃費コストが</a:t>
            </a:r>
            <a:r>
              <a:rPr kumimoji="1" lang="en-US" altLang="ja-JP" dirty="0" smtClean="0"/>
              <a:t>25</a:t>
            </a:r>
            <a:r>
              <a:rPr kumimoji="1" lang="ja-JP" altLang="en-US" dirty="0" smtClean="0"/>
              <a:t>～</a:t>
            </a:r>
            <a:r>
              <a:rPr kumimoji="1" lang="en-US" altLang="ja-JP" dirty="0" smtClean="0"/>
              <a:t>40</a:t>
            </a:r>
            <a:r>
              <a:rPr kumimoji="1" lang="ja-JP" altLang="en-US" dirty="0" smtClean="0"/>
              <a:t>％少なくなり経済性が高くなったこと</a:t>
            </a:r>
            <a:endParaRPr kumimoji="1" lang="en-US" altLang="ja-JP" dirty="0" smtClean="0"/>
          </a:p>
          <a:p>
            <a:r>
              <a:rPr kumimoji="1" lang="en-US" altLang="ja-JP" dirty="0" smtClean="0"/>
              <a:t>2.</a:t>
            </a:r>
            <a:r>
              <a:rPr kumimoji="1" lang="ja-JP" altLang="en-US" dirty="0" smtClean="0"/>
              <a:t>コモンレール式、直噴ディーゼルエンジンの導入により騒音、燃費、走行性の改善が図られたこと</a:t>
            </a:r>
            <a:endParaRPr kumimoji="1" lang="en-US" altLang="ja-JP" dirty="0" smtClean="0"/>
          </a:p>
          <a:p>
            <a:r>
              <a:rPr kumimoji="1" lang="en-US" altLang="ja-JP" dirty="0" smtClean="0"/>
              <a:t>3.</a:t>
            </a:r>
            <a:r>
              <a:rPr kumimoji="1" lang="ja-JP" altLang="en-US" dirty="0" smtClean="0"/>
              <a:t>エンジンの技術開発によって従来からの差別的税制が解消し維持費用においてディーゼル車が優位になったこと</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12</a:t>
            </a:fld>
            <a:endParaRPr kumimoji="1" lang="ja-JP" altLang="en-US" dirty="0"/>
          </a:p>
        </p:txBody>
      </p:sp>
    </p:spTree>
    <p:extLst>
      <p:ext uri="{BB962C8B-B14F-4D97-AF65-F5344CB8AC3E}">
        <p14:creationId xmlns:p14="http://schemas.microsoft.com/office/powerpoint/2010/main" val="3404875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ディーゼルエンジンの環境的技術革新の限界に近づきつつある現状のなか、仏のユロ環境相は</a:t>
            </a:r>
            <a:r>
              <a:rPr kumimoji="1" lang="en-US" altLang="ja-JP" dirty="0" smtClean="0"/>
              <a:t>2040</a:t>
            </a:r>
            <a:r>
              <a:rPr kumimoji="1" lang="ja-JP" altLang="en-US" dirty="0" smtClean="0"/>
              <a:t>年までに国内でのガソリン車とデーゼル車の販売を禁止する方針を示し、電動化の流れを加速させました。</a:t>
            </a:r>
            <a:r>
              <a:rPr kumimoji="1" lang="en-US" altLang="ja-JP" dirty="0" smtClean="0"/>
              <a:t>BNNF</a:t>
            </a:r>
            <a:r>
              <a:rPr kumimoji="1" lang="ja-JP" altLang="en-US" dirty="0" smtClean="0"/>
              <a:t>（ブルームバーグ・ニューエナジー・ファイナンス）の見解では</a:t>
            </a:r>
            <a:r>
              <a:rPr kumimoji="1" lang="en-US" altLang="ja-JP" dirty="0" smtClean="0"/>
              <a:t>40</a:t>
            </a:r>
            <a:r>
              <a:rPr kumimoji="1" lang="ja-JP" altLang="en-US" dirty="0" smtClean="0"/>
              <a:t>年時点で世界の乗用車販売に占めるＥＶ比率は</a:t>
            </a:r>
            <a:r>
              <a:rPr kumimoji="1" lang="en-US" altLang="ja-JP" dirty="0" smtClean="0"/>
              <a:t>54</a:t>
            </a:r>
            <a:r>
              <a:rPr kumimoji="1" lang="ja-JP" altLang="en-US" dirty="0" smtClean="0"/>
              <a:t>％に達するとし、その間にも電池価格の下落と容量の増加が進み、</a:t>
            </a:r>
            <a:r>
              <a:rPr kumimoji="1" lang="en-US" altLang="ja-JP" dirty="0" smtClean="0"/>
              <a:t>25-29</a:t>
            </a:r>
            <a:r>
              <a:rPr kumimoji="1" lang="ja-JP" altLang="en-US" dirty="0" smtClean="0"/>
              <a:t>年までには電気自動車の販売価格が内燃機関車よりも安くなると見ている。ただ懸念としてはインフラ面等の問題が挙げられている。</a:t>
            </a:r>
            <a:endParaRPr kumimoji="1" lang="en-US" altLang="ja-JP" dirty="0" smtClean="0"/>
          </a:p>
          <a:p>
            <a:endParaRPr kumimoji="1" lang="en-US" altLang="ja-JP" dirty="0" smtClean="0"/>
          </a:p>
          <a:p>
            <a:r>
              <a:rPr kumimoji="1" lang="ja-JP" altLang="en-US" dirty="0" smtClean="0"/>
              <a:t>ディーゼル車の排ガス規制がさらに強化された場合、ディーゼルエンジンの環境的技術革新の限界に近づきつつある現状では規制対応コストが膨らむので、ディーゼル車を主力車種としてきた欧州完成車メーカーは、今後抜本的な戦略の転換が求められている。走行規制を導入した国を中心としてディーゼル車離れが要因のひとつに考えられ、</a:t>
            </a:r>
          </a:p>
          <a:p>
            <a:endParaRPr kumimoji="1" lang="en-US" altLang="ja-JP" dirty="0" smtClean="0"/>
          </a:p>
          <a:p>
            <a:r>
              <a:rPr kumimoji="1" lang="ja-JP" altLang="en-US" dirty="0" smtClean="0"/>
              <a:t>ディーゼルエンジンの環境的技術革新の限界に近づきつつある現状のなか、仏のユロ環境相は</a:t>
            </a:r>
            <a:r>
              <a:rPr kumimoji="1" lang="en-US" altLang="ja-JP" dirty="0" smtClean="0"/>
              <a:t>2040</a:t>
            </a:r>
            <a:r>
              <a:rPr kumimoji="1" lang="ja-JP" altLang="en-US" dirty="0" smtClean="0"/>
              <a:t>年までに国内でのガソリン車とデーゼル車の販売を禁止する方針を示した。これはパリ協定を脱退したトランプ氏に対抗するためのマカロン流の広報戦略の一環であるが、実際に電動化の流れを加速させたことは確かであります。</a:t>
            </a:r>
          </a:p>
          <a:p>
            <a:r>
              <a:rPr kumimoji="1" lang="en-US" altLang="ja-JP" dirty="0" smtClean="0"/>
              <a:t>BNNF</a:t>
            </a:r>
            <a:r>
              <a:rPr kumimoji="1" lang="ja-JP" altLang="en-US" dirty="0" smtClean="0"/>
              <a:t>（ブルームバーグ・ニューエナジー・ファイナンス）の見解では</a:t>
            </a:r>
            <a:r>
              <a:rPr kumimoji="1" lang="en-US" altLang="ja-JP" dirty="0" smtClean="0"/>
              <a:t>40</a:t>
            </a:r>
            <a:r>
              <a:rPr kumimoji="1" lang="ja-JP" altLang="en-US" dirty="0" smtClean="0"/>
              <a:t>年時点で世界の乗用車販売に占めるＥＶ比率は当初より</a:t>
            </a:r>
            <a:r>
              <a:rPr kumimoji="1" lang="en-US" altLang="ja-JP" dirty="0" smtClean="0"/>
              <a:t>35</a:t>
            </a:r>
            <a:r>
              <a:rPr kumimoji="1" lang="ja-JP" altLang="en-US" dirty="0" smtClean="0"/>
              <a:t>ポイント増えた</a:t>
            </a:r>
            <a:r>
              <a:rPr kumimoji="1" lang="en-US" altLang="ja-JP" dirty="0" smtClean="0"/>
              <a:t>54</a:t>
            </a:r>
            <a:r>
              <a:rPr kumimoji="1" lang="ja-JP" altLang="en-US" dirty="0" smtClean="0"/>
              <a:t>％に達するとし、その間にも電池価格の下落と容量の増加が進み、</a:t>
            </a:r>
            <a:r>
              <a:rPr kumimoji="1" lang="en-US" altLang="ja-JP" dirty="0" smtClean="0"/>
              <a:t>25-29</a:t>
            </a:r>
            <a:r>
              <a:rPr kumimoji="1" lang="ja-JP" altLang="en-US" dirty="0" smtClean="0"/>
              <a:t>年までには電気自動車の販売価格が内燃機関車よりも安くなると見ている。ただ懸念としてはインフラ面等の問題が挙げられている。</a:t>
            </a:r>
          </a:p>
          <a:p>
            <a:endParaRPr kumimoji="1" lang="ja-JP" altLang="en-US"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13</a:t>
            </a:fld>
            <a:endParaRPr kumimoji="1" lang="ja-JP" altLang="en-US" dirty="0"/>
          </a:p>
        </p:txBody>
      </p:sp>
    </p:spTree>
    <p:extLst>
      <p:ext uri="{BB962C8B-B14F-4D97-AF65-F5344CB8AC3E}">
        <p14:creationId xmlns:p14="http://schemas.microsoft.com/office/powerpoint/2010/main" val="2209580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a:t>
            </a:r>
            <a:r>
              <a:rPr kumimoji="1" lang="ja-JP" altLang="en-US" dirty="0" smtClean="0"/>
              <a:t>ヵ国目は中国についてです</a:t>
            </a:r>
            <a:endParaRPr kumimoji="1" lang="en-US" altLang="ja-JP" dirty="0" smtClean="0"/>
          </a:p>
          <a:p>
            <a:r>
              <a:rPr kumimoji="1" lang="ja-JP" altLang="en-US" dirty="0" smtClean="0"/>
              <a:t>中国における新エネルギー自動車 政策と進展状況について第</a:t>
            </a:r>
            <a:r>
              <a:rPr kumimoji="1" lang="en-US" altLang="ja-JP" dirty="0" smtClean="0"/>
              <a:t>9</a:t>
            </a:r>
            <a:r>
              <a:rPr kumimoji="1" lang="ja-JP" altLang="en-US" dirty="0" smtClean="0"/>
              <a:t>回日中省エネルギー・環境総合フォーラムで行われ、中国の</a:t>
            </a:r>
            <a:r>
              <a:rPr kumimoji="1" lang="en-US" altLang="ja-JP" dirty="0" smtClean="0"/>
              <a:t>39</a:t>
            </a:r>
            <a:r>
              <a:rPr kumimoji="1" lang="ja-JP" altLang="en-US" dirty="0" smtClean="0"/>
              <a:t>の新エネルギー自動車普及モデル事業参加都市における自動車の目標普及台数、</a:t>
            </a:r>
            <a:r>
              <a:rPr kumimoji="1" lang="en-US" altLang="ja-JP" dirty="0" smtClean="0"/>
              <a:t>2015</a:t>
            </a:r>
            <a:r>
              <a:rPr kumimoji="1" lang="ja-JP" altLang="en-US" dirty="0" smtClean="0"/>
              <a:t>年</a:t>
            </a:r>
            <a:r>
              <a:rPr kumimoji="1" lang="en-US" altLang="ja-JP" dirty="0" smtClean="0"/>
              <a:t>9</a:t>
            </a:r>
            <a:r>
              <a:rPr kumimoji="1" lang="ja-JP" altLang="en-US" dirty="0" smtClean="0"/>
              <a:t>月末現在の普及台数、普及車両のシェア等が報告されました（図</a:t>
            </a:r>
            <a:r>
              <a:rPr kumimoji="1" lang="en-US" altLang="ja-JP" dirty="0" smtClean="0"/>
              <a:t>4-1~</a:t>
            </a:r>
            <a:r>
              <a:rPr kumimoji="1" lang="ja-JP" altLang="en-US" dirty="0" smtClean="0"/>
              <a:t>図</a:t>
            </a:r>
            <a:r>
              <a:rPr kumimoji="1" lang="en-US" altLang="ja-JP" dirty="0" smtClean="0"/>
              <a:t>4-4</a:t>
            </a:r>
            <a:r>
              <a:rPr kumimoji="1" lang="ja-JP" altLang="en-US" dirty="0" smtClean="0"/>
              <a:t>）</a:t>
            </a:r>
            <a:endParaRPr kumimoji="1" lang="en-US" altLang="ja-JP" dirty="0" smtClean="0"/>
          </a:p>
          <a:p>
            <a:r>
              <a:rPr kumimoji="1" lang="en-US" altLang="ja-JP" dirty="0" smtClean="0"/>
              <a:t>2015</a:t>
            </a:r>
            <a:r>
              <a:rPr kumimoji="1" lang="ja-JP" altLang="en-US" dirty="0" smtClean="0"/>
              <a:t>年</a:t>
            </a:r>
            <a:r>
              <a:rPr kumimoji="1" lang="en-US" altLang="ja-JP" dirty="0" smtClean="0"/>
              <a:t>9</a:t>
            </a:r>
            <a:r>
              <a:rPr kumimoji="1" lang="ja-JP" altLang="en-US" dirty="0" smtClean="0"/>
              <a:t>月末現在の時点では、都市によっては普及台数は異なっているがオレンジのマーカー部分だけで</a:t>
            </a:r>
            <a:r>
              <a:rPr kumimoji="1" lang="en-US" altLang="ja-JP" dirty="0" smtClean="0"/>
              <a:t>9.9</a:t>
            </a:r>
            <a:r>
              <a:rPr kumimoji="1" lang="ja-JP" altLang="en-US" dirty="0" smtClean="0"/>
              <a:t>万台普及しており、</a:t>
            </a:r>
            <a:r>
              <a:rPr kumimoji="1" lang="en-US" altLang="ja-JP" dirty="0" smtClean="0"/>
              <a:t>39</a:t>
            </a:r>
            <a:r>
              <a:rPr kumimoji="1" lang="ja-JP" altLang="en-US" dirty="0" smtClean="0"/>
              <a:t>の全都市で見ると</a:t>
            </a:r>
            <a:r>
              <a:rPr kumimoji="1" lang="en-US" altLang="ja-JP" dirty="0" smtClean="0"/>
              <a:t>18</a:t>
            </a:r>
            <a:r>
              <a:rPr kumimoji="1" lang="ja-JP" altLang="en-US" dirty="0" smtClean="0"/>
              <a:t>万台を超しています</a:t>
            </a:r>
          </a:p>
          <a:p>
            <a:r>
              <a:rPr kumimoji="1" lang="ja-JP" altLang="en-US" dirty="0" smtClean="0"/>
              <a:t>ここまでの普及がなされた理由は中国の新エネ車、特に電気自動車の普及を積極的に推し進めた関係政策を次々と打ち出していることが挙げられる。</a:t>
            </a:r>
          </a:p>
          <a:p>
            <a:endParaRPr kumimoji="1" lang="ja-JP" altLang="en-US" dirty="0" smtClean="0"/>
          </a:p>
          <a:p>
            <a:r>
              <a:rPr kumimoji="1" lang="ja-JP" altLang="en-US" dirty="0" smtClean="0"/>
              <a:t>補足↓</a:t>
            </a:r>
          </a:p>
          <a:p>
            <a:r>
              <a:rPr kumimoji="1" lang="ja-JP" altLang="en-US" dirty="0" smtClean="0"/>
              <a:t>趙 瑋琳（チョウ　イリン）</a:t>
            </a:r>
            <a:r>
              <a:rPr kumimoji="1" lang="en-US" altLang="ja-JP" dirty="0" smtClean="0"/>
              <a:t>『</a:t>
            </a:r>
            <a:r>
              <a:rPr kumimoji="1" lang="ja-JP" altLang="en-US" dirty="0" smtClean="0"/>
              <a:t>中国における次世代自動車の普及に影響する技術的・政策的・社会的要因の分析</a:t>
            </a:r>
            <a:r>
              <a:rPr kumimoji="1" lang="en-US" altLang="ja-JP" dirty="0" smtClean="0"/>
              <a:t>』</a:t>
            </a:r>
          </a:p>
          <a:p>
            <a:r>
              <a:rPr kumimoji="1" lang="ja-JP" altLang="en-US" dirty="0" smtClean="0"/>
              <a:t>その政策はプッシュ（</a:t>
            </a:r>
            <a:r>
              <a:rPr kumimoji="1" lang="en-US" altLang="ja-JP" dirty="0" smtClean="0"/>
              <a:t>Push</a:t>
            </a:r>
            <a:r>
              <a:rPr kumimoji="1" lang="ja-JP" altLang="en-US" dirty="0" smtClean="0"/>
              <a:t>）とプレッシャー（</a:t>
            </a:r>
            <a:r>
              <a:rPr kumimoji="1" lang="en-US" altLang="ja-JP" dirty="0" smtClean="0"/>
              <a:t>Pressure</a:t>
            </a:r>
            <a:r>
              <a:rPr kumimoji="1" lang="ja-JP" altLang="en-US" dirty="0" smtClean="0"/>
              <a:t>）の二極にまとめられる。</a:t>
            </a:r>
          </a:p>
          <a:p>
            <a:r>
              <a:rPr kumimoji="1" lang="ja-JP" altLang="en-US" dirty="0" smtClean="0"/>
              <a:t>プッシュ政策がメインとなり、電気自動車の普及をポジティブにサポートする。</a:t>
            </a:r>
          </a:p>
          <a:p>
            <a:r>
              <a:rPr kumimoji="1" lang="ja-JP" altLang="en-US" dirty="0" smtClean="0"/>
              <a:t>同時に、自動車関連企業に対する平均燃費の制限を通じて、適宜プレッシャー政策をかけることもある。</a:t>
            </a:r>
          </a:p>
          <a:p>
            <a:r>
              <a:rPr kumimoji="1" lang="ja-JP" altLang="en-US" dirty="0" smtClean="0"/>
              <a:t>また、</a:t>
            </a:r>
            <a:r>
              <a:rPr kumimoji="1" lang="en-US" altLang="ja-JP" dirty="0" smtClean="0"/>
              <a:t>2014 </a:t>
            </a:r>
            <a:r>
              <a:rPr kumimoji="1" lang="ja-JP" altLang="en-US" dirty="0" smtClean="0"/>
              <a:t>年に入って、中央政府から地方政府まで具体的な支援促進策が発表され、新エネ車を代表する電気自動車の個人消費者への普及の加速を狙っている。</a:t>
            </a:r>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14</a:t>
            </a:fld>
            <a:endParaRPr kumimoji="1" lang="ja-JP" altLang="en-US" dirty="0"/>
          </a:p>
        </p:txBody>
      </p:sp>
    </p:spTree>
    <p:extLst>
      <p:ext uri="{BB962C8B-B14F-4D97-AF65-F5344CB8AC3E}">
        <p14:creationId xmlns:p14="http://schemas.microsoft.com/office/powerpoint/2010/main" val="1032928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中国政府は時期は検討中であるが将来ガソリン車を禁止する意向を表明をうけ、中国最大手の電気自動車メーカーである</a:t>
            </a:r>
            <a:r>
              <a:rPr kumimoji="1" lang="en-US" altLang="ja-JP" dirty="0" smtClean="0"/>
              <a:t>BYD</a:t>
            </a:r>
            <a:r>
              <a:rPr kumimoji="1" lang="ja-JP" altLang="en-US" dirty="0" smtClean="0"/>
              <a:t>のトップの王氏は中国市場からガソリン車が消える時期が２０３０年になるという見通しを示し、イギリスとフランスは４０年までに販売を禁じる方針を示しているので、中国はそれより早く大きな転機を迎えると考えられます。普及のカギを握るのは政府が１８～１９年に導入を検討している「ＮＥＶ規制」という、中国でガソリン車を販売するメーカーに対し、販売量に応じて一定量の新エネ車販売を義務付けるものであります。また</a:t>
            </a:r>
            <a:r>
              <a:rPr lang="ja-JP" altLang="en-US" dirty="0" smtClean="0">
                <a:effectLst/>
              </a:rPr>
              <a:t>急拡大を見込んでいるが、課題はあり、王氏は「電池生産には巨額投資が必要で、今の最大の課題は電池の供給能力である」と指摘し、このままでは２０年以降、市場全体で電池が足りなくなる懸念した。</a:t>
            </a:r>
            <a:br>
              <a:rPr lang="ja-JP" altLang="en-US" dirty="0" smtClean="0">
                <a:effectLst/>
              </a:rPr>
            </a:br>
            <a:r>
              <a:rPr lang="ja-JP" altLang="en-US" dirty="0" smtClean="0">
                <a:effectLst/>
              </a:rPr>
              <a:t>対応策</a:t>
            </a:r>
            <a:endParaRPr lang="en-US" altLang="ja-JP" dirty="0" smtClean="0">
              <a:effectLst/>
            </a:endParaRPr>
          </a:p>
          <a:p>
            <a:r>
              <a:rPr lang="ja-JP" altLang="en-US" dirty="0" smtClean="0">
                <a:effectLst/>
              </a:rPr>
              <a:t>現在、複数社と合弁生産や自社で生産する電池の外部供給、協力体制について交渉中</a:t>
            </a:r>
            <a:endParaRPr lang="en-US" altLang="ja-JP" dirty="0" smtClean="0">
              <a:effectLst/>
            </a:endParaRPr>
          </a:p>
          <a:p>
            <a:r>
              <a:rPr lang="ja-JP" altLang="en-US" dirty="0" smtClean="0">
                <a:effectLst/>
              </a:rPr>
              <a:t>さらに独ダイムラーとのＥＶでの提携関係も一段と強化し、「新モデルの投資を今後行う」とも述べた</a:t>
            </a:r>
            <a:endParaRPr lang="en-US" altLang="ja-JP" dirty="0" smtClean="0">
              <a:effectLst/>
            </a:endParaRPr>
          </a:p>
          <a:p>
            <a:endParaRPr kumimoji="1" lang="en-US" altLang="ja-JP" dirty="0" smtClean="0">
              <a:effectLst/>
            </a:endParaRPr>
          </a:p>
          <a:p>
            <a:r>
              <a:rPr kumimoji="1" lang="ja-JP" altLang="en-US" dirty="0" smtClean="0"/>
              <a:t>中国政府は９月上旬、時期は検討中であるが将来ガソリン車を禁止する意向を表明をうけ、中国最大手の電気自動車メーカーである</a:t>
            </a:r>
            <a:r>
              <a:rPr kumimoji="1" lang="en-US" altLang="ja-JP" dirty="0" smtClean="0"/>
              <a:t>BYD</a:t>
            </a:r>
            <a:r>
              <a:rPr kumimoji="1" lang="ja-JP" altLang="en-US" dirty="0" smtClean="0"/>
              <a:t>のトップの王氏は中国市場からガソリン車が消える時期が２０３０年になるという見通しを示した。またイギリスとフランスは４０年までに販売を禁じる方針を示しているので、王氏の見解通りなら、中国はそれより早く大きな転機を迎えると考えられる。</a:t>
            </a:r>
          </a:p>
          <a:p>
            <a:r>
              <a:rPr kumimoji="1" lang="ja-JP" altLang="en-US" dirty="0" smtClean="0"/>
              <a:t>中国政府は今後、中国新車市場が２５年に１６年比で２５％増の約３５００万台に達すると予測し、そのうち２０％以上の７００万台の新エネルギー車販売を目指す計画をたてており、普及のカギを握るのは政府が１８～１９年に導入を検討している「ＮＥＶ規制」という、中国でガソリン車を販売するメーカーに対し、販売量に応じて一定量の新エネ車販売を義務付けるものであります。</a:t>
            </a:r>
          </a:p>
          <a:p>
            <a:r>
              <a:rPr kumimoji="1" lang="ja-JP" altLang="en-US" dirty="0" smtClean="0"/>
              <a:t>また急拡大を見込んでいるが、課題はあり、王氏は「電池生産には巨額投資が必要で、今の最大の課題は電池の供給能力である」と指摘し、このままでは２０年以降、市場全体で電池が足りなくなる懸念した。</a:t>
            </a:r>
            <a:br>
              <a:rPr kumimoji="1" lang="ja-JP" altLang="en-US" dirty="0" smtClean="0"/>
            </a:br>
            <a:endParaRPr kumimoji="1" lang="ja-JP" altLang="en-US" dirty="0" smtClean="0"/>
          </a:p>
          <a:p>
            <a:endParaRPr kumimoji="1" lang="ja-JP" altLang="en-US"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15</a:t>
            </a:fld>
            <a:endParaRPr kumimoji="1" lang="ja-JP" altLang="en-US" dirty="0"/>
          </a:p>
        </p:txBody>
      </p:sp>
    </p:spTree>
    <p:extLst>
      <p:ext uri="{BB962C8B-B14F-4D97-AF65-F5344CB8AC3E}">
        <p14:creationId xmlns:p14="http://schemas.microsoft.com/office/powerpoint/2010/main" val="1062780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次は世界各国との普及比較です。</a:t>
            </a:r>
            <a:r>
              <a:rPr kumimoji="1" lang="en-US" altLang="ja-JP" dirty="0" smtClean="0"/>
              <a:t>IEA(</a:t>
            </a:r>
            <a:r>
              <a:rPr kumimoji="1" lang="ja-JP" altLang="en-US" dirty="0" smtClean="0"/>
              <a:t>国際エネルギー機関</a:t>
            </a:r>
            <a:r>
              <a:rPr kumimoji="1" lang="en-US" altLang="ja-JP" dirty="0" smtClean="0"/>
              <a:t>)</a:t>
            </a:r>
            <a:r>
              <a:rPr kumimoji="1" lang="ja-JP" altLang="en-US" dirty="0" smtClean="0"/>
              <a:t>が発表した</a:t>
            </a:r>
            <a:r>
              <a:rPr kumimoji="1" lang="ja-JP" altLang="en-US" sz="1200" b="0" i="0" u="none" strike="noStrike" kern="1200" baseline="0" dirty="0" smtClean="0">
                <a:solidFill>
                  <a:schemeClr val="tx1"/>
                </a:solidFill>
                <a:latin typeface="+mn-lt"/>
                <a:ea typeface="+mn-ea"/>
                <a:cs typeface="+mn-cs"/>
              </a:rPr>
              <a:t>世界全体での</a:t>
            </a:r>
            <a:r>
              <a:rPr kumimoji="1" lang="en-US" altLang="ja-JP" sz="1200" b="0" i="0" u="none" strike="noStrike" kern="1200" baseline="0" dirty="0" smtClean="0">
                <a:solidFill>
                  <a:schemeClr val="tx1"/>
                </a:solidFill>
                <a:latin typeface="+mn-lt"/>
                <a:ea typeface="+mn-ea"/>
                <a:cs typeface="+mn-cs"/>
              </a:rPr>
              <a:t>EV</a:t>
            </a:r>
            <a:r>
              <a:rPr kumimoji="1" lang="ja-JP" altLang="en-US" sz="1200" b="0" i="0" u="none" strike="noStrike" kern="1200" baseline="0" dirty="0" smtClean="0">
                <a:solidFill>
                  <a:schemeClr val="tx1"/>
                </a:solidFill>
                <a:latin typeface="+mn-lt"/>
                <a:ea typeface="+mn-ea"/>
                <a:cs typeface="+mn-cs"/>
              </a:rPr>
              <a:t>・</a:t>
            </a:r>
            <a:r>
              <a:rPr kumimoji="1" lang="en-US" altLang="ja-JP" sz="1200" b="0" i="0" u="none" strike="noStrike" kern="1200" baseline="0" dirty="0" smtClean="0">
                <a:solidFill>
                  <a:schemeClr val="tx1"/>
                </a:solidFill>
                <a:latin typeface="+mn-lt"/>
                <a:ea typeface="+mn-ea"/>
                <a:cs typeface="+mn-cs"/>
              </a:rPr>
              <a:t>PHV</a:t>
            </a:r>
            <a:r>
              <a:rPr kumimoji="1" lang="ja-JP" altLang="en-US" sz="1200" b="0" i="0" u="none" strike="noStrike" kern="1200" baseline="0" dirty="0" smtClean="0">
                <a:solidFill>
                  <a:schemeClr val="tx1"/>
                </a:solidFill>
                <a:latin typeface="+mn-lt"/>
                <a:ea typeface="+mn-ea"/>
                <a:cs typeface="+mn-cs"/>
              </a:rPr>
              <a:t>の保有台数の推移は、</a:t>
            </a:r>
            <a:r>
              <a:rPr kumimoji="1" lang="en-US" altLang="ja-JP" sz="1200" b="0" i="0" u="none" strike="noStrike" kern="1200" baseline="0" dirty="0" smtClean="0">
                <a:solidFill>
                  <a:schemeClr val="tx1"/>
                </a:solidFill>
                <a:latin typeface="+mn-lt"/>
                <a:ea typeface="+mn-ea"/>
                <a:cs typeface="+mn-cs"/>
              </a:rPr>
              <a:t>11</a:t>
            </a:r>
            <a:r>
              <a:rPr kumimoji="1" lang="ja-JP" altLang="en-US" sz="1200" b="0" i="0" u="none" strike="noStrike" kern="1200" baseline="0" dirty="0" smtClean="0">
                <a:solidFill>
                  <a:schemeClr val="tx1"/>
                </a:solidFill>
                <a:latin typeface="+mn-lt"/>
                <a:ea typeface="+mn-ea"/>
                <a:cs typeface="+mn-cs"/>
              </a:rPr>
              <a:t>年から急速にその数が増加し、</a:t>
            </a:r>
            <a:r>
              <a:rPr kumimoji="1" lang="en-US" altLang="ja-JP" sz="1200" b="0" i="0" u="none" strike="noStrike" kern="1200" baseline="0" dirty="0" smtClean="0">
                <a:solidFill>
                  <a:schemeClr val="tx1"/>
                </a:solidFill>
                <a:latin typeface="+mn-lt"/>
                <a:ea typeface="+mn-ea"/>
                <a:cs typeface="+mn-cs"/>
              </a:rPr>
              <a:t>15</a:t>
            </a:r>
            <a:r>
              <a:rPr kumimoji="1" lang="ja-JP" altLang="en-US" sz="1200" b="0" i="0" u="none" strike="noStrike" kern="1200" baseline="0" dirty="0" smtClean="0">
                <a:solidFill>
                  <a:schemeClr val="tx1"/>
                </a:solidFill>
                <a:latin typeface="+mn-lt"/>
                <a:ea typeface="+mn-ea"/>
                <a:cs typeface="+mn-cs"/>
              </a:rPr>
              <a:t>年には全世界で</a:t>
            </a:r>
            <a:r>
              <a:rPr kumimoji="1" lang="en-US" altLang="ja-JP" sz="1200" b="0" i="0" u="none" strike="noStrike" kern="1200" baseline="0" dirty="0" smtClean="0">
                <a:solidFill>
                  <a:schemeClr val="tx1"/>
                </a:solidFill>
                <a:latin typeface="+mn-lt"/>
                <a:ea typeface="+mn-ea"/>
                <a:cs typeface="+mn-cs"/>
              </a:rPr>
              <a:t>EV</a:t>
            </a:r>
            <a:r>
              <a:rPr kumimoji="1" lang="ja-JP" altLang="en-US" sz="1200" b="0" i="0" u="none" strike="noStrike" kern="1200" baseline="0" dirty="0" smtClean="0">
                <a:solidFill>
                  <a:schemeClr val="tx1"/>
                </a:solidFill>
                <a:latin typeface="+mn-lt"/>
                <a:ea typeface="+mn-ea"/>
                <a:cs typeface="+mn-cs"/>
              </a:rPr>
              <a:t>・</a:t>
            </a:r>
            <a:r>
              <a:rPr kumimoji="1" lang="en-US" altLang="ja-JP" sz="1200" b="0" i="0" u="none" strike="noStrike" kern="1200" baseline="0" dirty="0" smtClean="0">
                <a:solidFill>
                  <a:schemeClr val="tx1"/>
                </a:solidFill>
                <a:latin typeface="+mn-lt"/>
                <a:ea typeface="+mn-ea"/>
                <a:cs typeface="+mn-cs"/>
              </a:rPr>
              <a:t>PHV</a:t>
            </a:r>
            <a:r>
              <a:rPr kumimoji="1" lang="ja-JP" altLang="en-US" sz="1200" b="0" i="0" u="none" strike="noStrike" kern="1200" baseline="0" dirty="0" smtClean="0">
                <a:solidFill>
                  <a:schemeClr val="tx1"/>
                </a:solidFill>
                <a:latin typeface="+mn-lt"/>
                <a:ea typeface="+mn-ea"/>
                <a:cs typeface="+mn-cs"/>
              </a:rPr>
              <a:t>の保有台数が</a:t>
            </a:r>
            <a:r>
              <a:rPr kumimoji="1" lang="en-US" altLang="ja-JP" sz="1200" b="0" i="0" u="none" strike="noStrike" kern="1200" baseline="0" dirty="0" smtClean="0">
                <a:solidFill>
                  <a:schemeClr val="tx1"/>
                </a:solidFill>
                <a:latin typeface="+mn-lt"/>
                <a:ea typeface="+mn-ea"/>
                <a:cs typeface="+mn-cs"/>
              </a:rPr>
              <a:t>120</a:t>
            </a:r>
            <a:r>
              <a:rPr kumimoji="1" lang="ja-JP" altLang="en-US" sz="1200" b="0" i="0" u="none" strike="noStrike" kern="1200" baseline="0" dirty="0" smtClean="0">
                <a:solidFill>
                  <a:schemeClr val="tx1"/>
                </a:solidFill>
                <a:latin typeface="+mn-lt"/>
                <a:ea typeface="+mn-ea"/>
                <a:cs typeface="+mn-cs"/>
              </a:rPr>
              <a:t>万台を突破している。その間、毎年前年比約</a:t>
            </a:r>
            <a:r>
              <a:rPr kumimoji="1" lang="en-US" altLang="ja-JP" sz="1200" b="0" i="0" u="none" strike="noStrike" kern="1200" baseline="0" dirty="0" smtClean="0">
                <a:solidFill>
                  <a:schemeClr val="tx1"/>
                </a:solidFill>
                <a:latin typeface="+mn-lt"/>
                <a:ea typeface="+mn-ea"/>
                <a:cs typeface="+mn-cs"/>
              </a:rPr>
              <a:t>2</a:t>
            </a:r>
            <a:r>
              <a:rPr kumimoji="1" lang="ja-JP" altLang="en-US" sz="1200" b="0" i="0" u="none" strike="noStrike" kern="1200" baseline="0" dirty="0" smtClean="0">
                <a:solidFill>
                  <a:schemeClr val="tx1"/>
                </a:solidFill>
                <a:latin typeface="+mn-lt"/>
                <a:ea typeface="+mn-ea"/>
                <a:cs typeface="+mn-cs"/>
              </a:rPr>
              <a:t>倍の伸びでの推移であります。国別でみると、</a:t>
            </a:r>
            <a:r>
              <a:rPr kumimoji="1" lang="ja-JP" altLang="en-US" dirty="0" smtClean="0"/>
              <a:t>中国、アメリカが全体の</a:t>
            </a:r>
            <a:r>
              <a:rPr kumimoji="1" lang="en-US" altLang="ja-JP" dirty="0" smtClean="0"/>
              <a:t>50</a:t>
            </a:r>
            <a:r>
              <a:rPr kumimoji="1" lang="ja-JP" altLang="en-US" dirty="0" smtClean="0"/>
              <a:t>％以上の普及</a:t>
            </a:r>
            <a:r>
              <a:rPr kumimoji="1" lang="en-US" altLang="ja-JP" dirty="0" smtClean="0"/>
              <a:t>(</a:t>
            </a:r>
            <a:r>
              <a:rPr kumimoji="1" lang="ja-JP" altLang="en-US" dirty="0" smtClean="0"/>
              <a:t>保有</a:t>
            </a:r>
            <a:r>
              <a:rPr kumimoji="1" lang="en-US" altLang="ja-JP" dirty="0" smtClean="0"/>
              <a:t>)</a:t>
            </a:r>
            <a:r>
              <a:rPr kumimoji="1" lang="ja-JP" altLang="en-US" dirty="0" smtClean="0"/>
              <a:t>がみられ、ついで</a:t>
            </a:r>
            <a:r>
              <a:rPr kumimoji="1" lang="ja-JP" altLang="en-US" sz="1200" b="0" i="0" u="none" strike="noStrike" kern="1200" baseline="0" dirty="0" smtClean="0">
                <a:solidFill>
                  <a:schemeClr val="tx1"/>
                </a:solidFill>
                <a:latin typeface="+mn-lt"/>
                <a:ea typeface="+mn-ea"/>
                <a:cs typeface="+mn-cs"/>
              </a:rPr>
              <a:t>日本、ノルウェー、オランダ、英国、フランス、ドイツと続く。また</a:t>
            </a:r>
            <a:r>
              <a:rPr kumimoji="1" lang="en-US" altLang="ja-JP" sz="1200" b="0" i="0" u="none" strike="noStrike" kern="1200" baseline="0" dirty="0" smtClean="0">
                <a:solidFill>
                  <a:schemeClr val="tx1"/>
                </a:solidFill>
                <a:latin typeface="+mn-lt"/>
                <a:ea typeface="+mn-ea"/>
                <a:cs typeface="+mn-cs"/>
              </a:rPr>
              <a:t>14-16</a:t>
            </a:r>
            <a:r>
              <a:rPr kumimoji="1" lang="ja-JP" altLang="en-US" sz="1200" b="0" i="0" u="none" strike="noStrike" kern="1200" baseline="0" dirty="0" smtClean="0">
                <a:solidFill>
                  <a:schemeClr val="tx1"/>
                </a:solidFill>
                <a:latin typeface="+mn-lt"/>
                <a:ea typeface="+mn-ea"/>
                <a:cs typeface="+mn-cs"/>
              </a:rPr>
              <a:t>年にかけて中国の伸びが著しく、米国を抜いて世界第一位の</a:t>
            </a:r>
            <a:r>
              <a:rPr kumimoji="1" lang="en-US" altLang="ja-JP" sz="1200" b="0" i="0" u="none" strike="noStrike" kern="1200" baseline="0" dirty="0" smtClean="0">
                <a:solidFill>
                  <a:schemeClr val="tx1"/>
                </a:solidFill>
                <a:latin typeface="+mn-lt"/>
                <a:ea typeface="+mn-ea"/>
                <a:cs typeface="+mn-cs"/>
              </a:rPr>
              <a:t>EV</a:t>
            </a:r>
            <a:r>
              <a:rPr kumimoji="1" lang="ja-JP" altLang="en-US" sz="1200" b="0" i="0" u="none" strike="noStrike" kern="1200" baseline="0" dirty="0" smtClean="0">
                <a:solidFill>
                  <a:schemeClr val="tx1"/>
                </a:solidFill>
                <a:latin typeface="+mn-lt"/>
                <a:ea typeface="+mn-ea"/>
                <a:cs typeface="+mn-cs"/>
              </a:rPr>
              <a:t>・</a:t>
            </a:r>
            <a:r>
              <a:rPr kumimoji="1" lang="en-US" altLang="ja-JP" sz="1200" b="0" i="0" u="none" strike="noStrike" kern="1200" baseline="0" dirty="0" smtClean="0">
                <a:solidFill>
                  <a:schemeClr val="tx1"/>
                </a:solidFill>
                <a:latin typeface="+mn-lt"/>
                <a:ea typeface="+mn-ea"/>
                <a:cs typeface="+mn-cs"/>
              </a:rPr>
              <a:t>PHV</a:t>
            </a:r>
            <a:r>
              <a:rPr kumimoji="1" lang="ja-JP" altLang="en-US" sz="1200" b="0" i="0" u="none" strike="noStrike" kern="1200" baseline="0" dirty="0" smtClean="0">
                <a:solidFill>
                  <a:schemeClr val="tx1"/>
                </a:solidFill>
                <a:latin typeface="+mn-lt"/>
                <a:ea typeface="+mn-ea"/>
                <a:cs typeface="+mn-cs"/>
              </a:rPr>
              <a:t>保有国になることが予測される。 </a:t>
            </a:r>
            <a:endParaRPr kumimoji="1" lang="en-US" altLang="ja-JP" dirty="0" smtClean="0"/>
          </a:p>
          <a:p>
            <a:endParaRPr kumimoji="1" lang="en-US" altLang="ja-JP" dirty="0" smtClean="0"/>
          </a:p>
          <a:p>
            <a:endParaRPr kumimoji="1" lang="en-US" altLang="ja-JP" dirty="0" smtClean="0"/>
          </a:p>
          <a:p>
            <a:r>
              <a:rPr kumimoji="1" lang="ja-JP" altLang="en-US" dirty="0" smtClean="0"/>
              <a:t>「</a:t>
            </a:r>
            <a:r>
              <a:rPr kumimoji="1" lang="en-US" altLang="ja-JP" dirty="0" smtClean="0"/>
              <a:t>Global EV Outlook 2017</a:t>
            </a:r>
            <a:r>
              <a:rPr kumimoji="1" lang="ja-JP" altLang="en-US" dirty="0" smtClean="0"/>
              <a:t>」において、世界の</a:t>
            </a:r>
            <a:r>
              <a:rPr kumimoji="1" lang="en-US" altLang="ja-JP" dirty="0" smtClean="0"/>
              <a:t>EV</a:t>
            </a:r>
            <a:r>
              <a:rPr kumimoji="1" lang="ja-JP" altLang="en-US" dirty="0" smtClean="0"/>
              <a:t>が</a:t>
            </a:r>
            <a:r>
              <a:rPr kumimoji="1" lang="en-US" altLang="ja-JP" dirty="0" smtClean="0"/>
              <a:t>2015</a:t>
            </a:r>
            <a:r>
              <a:rPr kumimoji="1" lang="ja-JP" altLang="en-US" dirty="0" smtClean="0"/>
              <a:t>年に累積</a:t>
            </a:r>
            <a:r>
              <a:rPr kumimoji="1" lang="en-US" altLang="ja-JP" dirty="0" smtClean="0"/>
              <a:t>100</a:t>
            </a:r>
            <a:r>
              <a:rPr kumimoji="1" lang="ja-JP" altLang="en-US" dirty="0" smtClean="0"/>
              <a:t>万台を超え、</a:t>
            </a:r>
            <a:r>
              <a:rPr kumimoji="1" lang="en-US" altLang="ja-JP" dirty="0" smtClean="0"/>
              <a:t>1</a:t>
            </a:r>
            <a:r>
              <a:rPr kumimoji="1" lang="ja-JP" altLang="en-US" dirty="0" smtClean="0"/>
              <a:t>年後に一挙に</a:t>
            </a:r>
            <a:r>
              <a:rPr kumimoji="1" lang="en-US" altLang="ja-JP" dirty="0" smtClean="0"/>
              <a:t>75</a:t>
            </a:r>
            <a:r>
              <a:rPr kumimoji="1" lang="ja-JP" altLang="en-US" dirty="0" smtClean="0"/>
              <a:t>万台増加し</a:t>
            </a:r>
            <a:r>
              <a:rPr kumimoji="1" lang="en-US" altLang="ja-JP" dirty="0" smtClean="0"/>
              <a:t>200</a:t>
            </a:r>
            <a:r>
              <a:rPr kumimoji="1" lang="ja-JP" altLang="en-US" dirty="0" smtClean="0"/>
              <a:t>万台に到達したことを明らかにしたので、さらに増加へいうと大きな期待が持てるといいと考えています。</a:t>
            </a:r>
            <a:endParaRPr kumimoji="1" lang="en-US" altLang="ja-JP" dirty="0" smtClean="0"/>
          </a:p>
          <a:p>
            <a:endParaRPr kumimoji="1" lang="en-US" altLang="ja-JP" dirty="0" smtClean="0"/>
          </a:p>
          <a:p>
            <a:r>
              <a:rPr kumimoji="1" lang="en-US" altLang="ja-JP" dirty="0" smtClean="0"/>
              <a:t>IEA</a:t>
            </a:r>
            <a:r>
              <a:rPr kumimoji="1" lang="ja-JP" altLang="en-US" dirty="0" smtClean="0"/>
              <a:t>レポートの果敢な指摘　</a:t>
            </a:r>
            <a:r>
              <a:rPr kumimoji="1" lang="en-US" altLang="ja-JP" dirty="0" smtClean="0"/>
              <a:t>―</a:t>
            </a:r>
            <a:r>
              <a:rPr kumimoji="1" lang="ja-JP" altLang="en-US" dirty="0" smtClean="0"/>
              <a:t>　　時代を画するエネルギー転換の３技術</a:t>
            </a:r>
          </a:p>
          <a:p>
            <a:r>
              <a:rPr kumimoji="1" lang="ja-JP" altLang="en-US" dirty="0" smtClean="0"/>
              <a:t>　小国のノルウェーの国内新車構成率の</a:t>
            </a:r>
            <a:r>
              <a:rPr kumimoji="1" lang="en-US" altLang="ja-JP" dirty="0" smtClean="0"/>
              <a:t>29</a:t>
            </a:r>
            <a:r>
              <a:rPr kumimoji="1" lang="ja-JP" altLang="en-US" dirty="0" smtClean="0"/>
              <a:t>％が</a:t>
            </a:r>
            <a:r>
              <a:rPr kumimoji="1" lang="en-US" altLang="ja-JP" dirty="0" smtClean="0"/>
              <a:t>EV</a:t>
            </a:r>
            <a:r>
              <a:rPr kumimoji="1" lang="ja-JP" altLang="en-US" dirty="0" smtClean="0"/>
              <a:t>であること、大国の中国が全世界の</a:t>
            </a:r>
            <a:r>
              <a:rPr kumimoji="1" lang="en-US" altLang="ja-JP" dirty="0" smtClean="0"/>
              <a:t>EV</a:t>
            </a:r>
            <a:r>
              <a:rPr kumimoji="1" lang="ja-JP" altLang="en-US" dirty="0" smtClean="0"/>
              <a:t>構成率の</a:t>
            </a:r>
            <a:r>
              <a:rPr kumimoji="1" lang="en-US" altLang="ja-JP" dirty="0" smtClean="0"/>
              <a:t>40%</a:t>
            </a:r>
            <a:r>
              <a:rPr kumimoji="1" lang="ja-JP" altLang="en-US" dirty="0" smtClean="0"/>
              <a:t>（</a:t>
            </a:r>
            <a:r>
              <a:rPr kumimoji="1" lang="en-US" altLang="ja-JP" dirty="0" smtClean="0"/>
              <a:t>2016</a:t>
            </a:r>
            <a:r>
              <a:rPr kumimoji="1" lang="ja-JP" altLang="en-US" dirty="0" smtClean="0"/>
              <a:t>）と急増中（</a:t>
            </a:r>
            <a:r>
              <a:rPr kumimoji="1" lang="en-US" altLang="ja-JP" dirty="0" smtClean="0"/>
              <a:t>PLDV</a:t>
            </a:r>
            <a:r>
              <a:rPr kumimoji="1" lang="ja-JP" altLang="en-US" dirty="0" smtClean="0"/>
              <a:t>ベース）である。図</a:t>
            </a:r>
            <a:r>
              <a:rPr kumimoji="1" lang="en-US" altLang="ja-JP" dirty="0" smtClean="0"/>
              <a:t>-1</a:t>
            </a:r>
            <a:r>
              <a:rPr kumimoji="1" lang="ja-JP" altLang="en-US" dirty="0" smtClean="0"/>
              <a:t>には記載されていないが、中国は</a:t>
            </a:r>
            <a:r>
              <a:rPr kumimoji="1" lang="en-US" altLang="ja-JP" dirty="0" smtClean="0"/>
              <a:t>200</a:t>
            </a:r>
            <a:r>
              <a:rPr kumimoji="1" lang="ja-JP" altLang="en-US" dirty="0" smtClean="0"/>
              <a:t>万台を超える電動二輪車、</a:t>
            </a:r>
            <a:r>
              <a:rPr kumimoji="1" lang="en-US" altLang="ja-JP" dirty="0" smtClean="0"/>
              <a:t>3</a:t>
            </a:r>
            <a:r>
              <a:rPr kumimoji="1" lang="ja-JP" altLang="en-US" dirty="0" smtClean="0"/>
              <a:t>～</a:t>
            </a:r>
            <a:r>
              <a:rPr kumimoji="1" lang="en-US" altLang="ja-JP" dirty="0" smtClean="0"/>
              <a:t>4</a:t>
            </a:r>
            <a:r>
              <a:rPr kumimoji="1" lang="ja-JP" altLang="en-US" dirty="0" smtClean="0"/>
              <a:t>百万台の低速電動車、</a:t>
            </a:r>
            <a:r>
              <a:rPr kumimoji="1" lang="en-US" altLang="ja-JP" dirty="0" smtClean="0"/>
              <a:t>300</a:t>
            </a:r>
            <a:r>
              <a:rPr kumimoji="1" lang="ja-JP" altLang="en-US" dirty="0" smtClean="0"/>
              <a:t>万台超の電動バスを保有する。他の交通機関の電化率も高く、</a:t>
            </a:r>
            <a:r>
              <a:rPr kumimoji="1" lang="en-US" altLang="ja-JP" dirty="0" smtClean="0"/>
              <a:t>EV</a:t>
            </a:r>
            <a:r>
              <a:rPr kumimoji="1" lang="ja-JP" altLang="en-US" dirty="0" smtClean="0"/>
              <a:t>の実数台数は世界の先頭を走っている。中国は世界最大の電気自動車王国である。</a:t>
            </a:r>
          </a:p>
          <a:p>
            <a:r>
              <a:rPr kumimoji="1" lang="ja-JP" altLang="en-US" dirty="0" smtClean="0"/>
              <a:t>また、</a:t>
            </a:r>
            <a:r>
              <a:rPr kumimoji="1" lang="en-US" altLang="ja-JP" dirty="0" smtClean="0"/>
              <a:t>IEA</a:t>
            </a:r>
            <a:r>
              <a:rPr kumimoji="1" lang="ja-JP" altLang="en-US" dirty="0" smtClean="0"/>
              <a:t>の「</a:t>
            </a:r>
            <a:r>
              <a:rPr kumimoji="1" lang="en-US" altLang="ja-JP" dirty="0" smtClean="0"/>
              <a:t>Tracking Clean Energy Progress 2017</a:t>
            </a:r>
            <a:r>
              <a:rPr kumimoji="1" lang="ja-JP" altLang="en-US" dirty="0" smtClean="0"/>
              <a:t>」（</a:t>
            </a:r>
            <a:r>
              <a:rPr kumimoji="1" lang="en-US" altLang="ja-JP" dirty="0" smtClean="0"/>
              <a:t>6</a:t>
            </a:r>
            <a:r>
              <a:rPr kumimoji="1" lang="ja-JP" altLang="en-US" dirty="0" smtClean="0"/>
              <a:t>月にリリース）によると今日までに精査・究明してきた</a:t>
            </a:r>
            <a:r>
              <a:rPr kumimoji="1" lang="en-US" altLang="ja-JP" dirty="0" smtClean="0"/>
              <a:t>26</a:t>
            </a:r>
            <a:r>
              <a:rPr kumimoji="1" lang="ja-JP" altLang="en-US" dirty="0" smtClean="0"/>
              <a:t>の革新技術を取り上げて持続可能なエネルギー転換という時代の先頭を切り開く選りすぐった技術、時代の主流化技術は、</a:t>
            </a:r>
            <a:r>
              <a:rPr kumimoji="1" lang="en-US" altLang="ja-JP" dirty="0" smtClean="0"/>
              <a:t>(1)</a:t>
            </a:r>
            <a:r>
              <a:rPr kumimoji="1" lang="ja-JP" altLang="en-US" dirty="0" smtClean="0"/>
              <a:t>成熟技術化した太陽光・風力、</a:t>
            </a:r>
            <a:r>
              <a:rPr kumimoji="1" lang="en-US" altLang="ja-JP" dirty="0" smtClean="0"/>
              <a:t>(2)</a:t>
            </a:r>
            <a:r>
              <a:rPr kumimoji="1" lang="ja-JP" altLang="en-US" dirty="0" smtClean="0"/>
              <a:t>電気自動車、</a:t>
            </a:r>
            <a:r>
              <a:rPr kumimoji="1" lang="en-US" altLang="ja-JP" dirty="0" smtClean="0"/>
              <a:t>(3)</a:t>
            </a:r>
            <a:r>
              <a:rPr kumimoji="1" lang="ja-JP" altLang="en-US" dirty="0" smtClean="0"/>
              <a:t>蓄エネの</a:t>
            </a:r>
            <a:r>
              <a:rPr kumimoji="1" lang="en-US" altLang="ja-JP" dirty="0" smtClean="0"/>
              <a:t>3</a:t>
            </a:r>
            <a:r>
              <a:rPr kumimoji="1" lang="ja-JP" altLang="en-US" dirty="0" smtClean="0"/>
              <a:t>技術であると、指摘した。以上の</a:t>
            </a:r>
            <a:r>
              <a:rPr kumimoji="1" lang="en-US" altLang="ja-JP" dirty="0" smtClean="0"/>
              <a:t>3</a:t>
            </a:r>
            <a:r>
              <a:rPr kumimoji="1" lang="ja-JP" altLang="en-US" dirty="0" smtClean="0"/>
              <a:t>技術に関する我が国の状況はこれからともいえる。日本政府は「エネルギー基本計画</a:t>
            </a:r>
            <a:r>
              <a:rPr kumimoji="1" lang="en-US" altLang="ja-JP" dirty="0" smtClean="0"/>
              <a:t>2014</a:t>
            </a:r>
            <a:r>
              <a:rPr kumimoji="1" lang="ja-JP" altLang="en-US" dirty="0" smtClean="0"/>
              <a:t>」を見直し中である。再生可能エネルギー・水素等関係閣僚会議は省庁間の連携に係る再エネアクションプランを策定したとはいえ未だ不十分である。この際に</a:t>
            </a:r>
            <a:r>
              <a:rPr kumimoji="1" lang="en-US" altLang="ja-JP" dirty="0" smtClean="0"/>
              <a:t>2030</a:t>
            </a:r>
            <a:r>
              <a:rPr kumimoji="1" lang="ja-JP" altLang="en-US" dirty="0" smtClean="0"/>
              <a:t>年に向けた再エネ（</a:t>
            </a:r>
            <a:r>
              <a:rPr kumimoji="1" lang="en-US" altLang="ja-JP" dirty="0" smtClean="0"/>
              <a:t>22</a:t>
            </a:r>
            <a:r>
              <a:rPr kumimoji="1" lang="ja-JP" altLang="en-US" dirty="0" smtClean="0"/>
              <a:t>～</a:t>
            </a:r>
            <a:r>
              <a:rPr kumimoji="1" lang="en-US" altLang="ja-JP" dirty="0" smtClean="0"/>
              <a:t>24</a:t>
            </a:r>
            <a:r>
              <a:rPr kumimoji="1" lang="ja-JP" altLang="en-US" dirty="0" smtClean="0"/>
              <a:t>％）の意義を明確にするためにアクションプランを策定し再エネ関係産業の経営的予見性を高めるべきである。</a:t>
            </a:r>
            <a:endParaRPr kumimoji="1" lang="en-US" altLang="ja-JP" dirty="0" smtClean="0"/>
          </a:p>
          <a:p>
            <a:endParaRPr kumimoji="1" lang="en-US" altLang="ja-JP" dirty="0" smtClean="0"/>
          </a:p>
          <a:p>
            <a:r>
              <a:rPr kumimoji="1" lang="ja-JP" altLang="en-US" dirty="0" smtClean="0"/>
              <a:t>時代の先端をひた走りはじめ、進化する“動くバッテリー”（その</a:t>
            </a:r>
            <a:r>
              <a:rPr kumimoji="1" lang="en-US" altLang="ja-JP" dirty="0" smtClean="0"/>
              <a:t>1</a:t>
            </a:r>
            <a:r>
              <a:rPr kumimoji="1" lang="ja-JP" altLang="en-US" dirty="0" smtClean="0"/>
              <a:t>）</a:t>
            </a:r>
          </a:p>
          <a:p>
            <a:r>
              <a:rPr kumimoji="1" lang="en-US" altLang="ja-JP" dirty="0" smtClean="0"/>
              <a:t>2017</a:t>
            </a:r>
            <a:r>
              <a:rPr kumimoji="1" lang="ja-JP" altLang="en-US" dirty="0" smtClean="0"/>
              <a:t>年</a:t>
            </a:r>
            <a:r>
              <a:rPr kumimoji="1" lang="en-US" altLang="ja-JP" dirty="0" smtClean="0"/>
              <a:t>7</a:t>
            </a:r>
            <a:r>
              <a:rPr kumimoji="1" lang="ja-JP" altLang="en-US" dirty="0" smtClean="0"/>
              <a:t>月</a:t>
            </a:r>
            <a:r>
              <a:rPr kumimoji="1" lang="en-US" altLang="ja-JP" dirty="0" smtClean="0"/>
              <a:t>6</a:t>
            </a:r>
            <a:r>
              <a:rPr kumimoji="1" lang="ja-JP" altLang="en-US" dirty="0" smtClean="0"/>
              <a:t>日　加藤修一　京都大学大学院経済学研究科特任教授</a:t>
            </a:r>
          </a:p>
          <a:p>
            <a:r>
              <a:rPr kumimoji="1" lang="en-US" altLang="ja-JP" dirty="0" smtClean="0"/>
              <a:t>http://www.econ.kyoto-u.ac.jp/renewable_energy/occasionalpapers/occasionalpapersno34</a:t>
            </a:r>
            <a:r>
              <a:rPr kumimoji="1" lang="ja-JP" altLang="en-US" dirty="0" smtClean="0"/>
              <a:t>　</a:t>
            </a:r>
          </a:p>
          <a:p>
            <a:endParaRPr kumimoji="1" lang="ja-JP" altLang="en-US"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16</a:t>
            </a:fld>
            <a:endParaRPr kumimoji="1" lang="ja-JP" altLang="en-US" dirty="0"/>
          </a:p>
        </p:txBody>
      </p:sp>
    </p:spTree>
    <p:extLst>
      <p:ext uri="{BB962C8B-B14F-4D97-AF65-F5344CB8AC3E}">
        <p14:creationId xmlns:p14="http://schemas.microsoft.com/office/powerpoint/2010/main" val="2367197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2011</a:t>
            </a:r>
            <a:r>
              <a:rPr kumimoji="1" lang="ja-JP" altLang="en-US" dirty="0" smtClean="0"/>
              <a:t>年と</a:t>
            </a:r>
            <a:r>
              <a:rPr kumimoji="1" lang="en-US" altLang="ja-JP" dirty="0" smtClean="0"/>
              <a:t>13</a:t>
            </a:r>
            <a:r>
              <a:rPr kumimoji="1" lang="ja-JP" altLang="en-US" dirty="0" smtClean="0"/>
              <a:t>年を比較すると日本の世界シェアが約</a:t>
            </a:r>
            <a:r>
              <a:rPr kumimoji="1" lang="en-US" altLang="ja-JP" dirty="0" smtClean="0"/>
              <a:t>12</a:t>
            </a:r>
            <a:r>
              <a:rPr kumimoji="1" lang="ja-JP" altLang="en-US" dirty="0" smtClean="0"/>
              <a:t>％減少し欧米系が約</a:t>
            </a:r>
            <a:r>
              <a:rPr kumimoji="1" lang="en-US" altLang="ja-JP" dirty="0" smtClean="0"/>
              <a:t>10</a:t>
            </a:r>
            <a:r>
              <a:rPr kumimoji="1" lang="ja-JP" altLang="en-US" dirty="0" smtClean="0"/>
              <a:t>％増加しているのがわかる。</a:t>
            </a:r>
            <a:endParaRPr kumimoji="1" lang="en-US" altLang="ja-JP" dirty="0" smtClean="0"/>
          </a:p>
          <a:p>
            <a:endParaRPr kumimoji="1" lang="ja-JP" altLang="en-US" sz="1200" b="0" i="0" u="none" strike="noStrike" kern="1200" baseline="0" dirty="0" smtClean="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17</a:t>
            </a:fld>
            <a:endParaRPr kumimoji="1" lang="ja-JP" altLang="en-US" dirty="0"/>
          </a:p>
        </p:txBody>
      </p:sp>
    </p:spTree>
    <p:extLst>
      <p:ext uri="{BB962C8B-B14F-4D97-AF65-F5344CB8AC3E}">
        <p14:creationId xmlns:p14="http://schemas.microsoft.com/office/powerpoint/2010/main" val="4042681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やはり日本は</a:t>
            </a:r>
            <a:r>
              <a:rPr kumimoji="1" lang="en-US" altLang="ja-JP" dirty="0" smtClean="0"/>
              <a:t>2014</a:t>
            </a:r>
            <a:r>
              <a:rPr kumimoji="1" lang="ja-JP" altLang="en-US" dirty="0" smtClean="0"/>
              <a:t>年から</a:t>
            </a:r>
            <a:r>
              <a:rPr kumimoji="1" lang="en-US" altLang="ja-JP" dirty="0" smtClean="0"/>
              <a:t>16</a:t>
            </a:r>
            <a:r>
              <a:rPr kumimoji="1" lang="ja-JP" altLang="en-US" dirty="0" smtClean="0"/>
              <a:t>年にかけて販売台数率が減少し中国アメリカが拡大させています。</a:t>
            </a:r>
            <a:endParaRPr kumimoji="1" lang="en-US" altLang="ja-JP" dirty="0" smtClean="0"/>
          </a:p>
          <a:p>
            <a:r>
              <a:rPr kumimoji="1" lang="ja-JP" altLang="en-US" dirty="0" smtClean="0"/>
              <a:t>黄色のマーカーは</a:t>
            </a:r>
            <a:r>
              <a:rPr kumimoji="1" lang="en-US" altLang="ja-JP" dirty="0" smtClean="0"/>
              <a:t>EV</a:t>
            </a:r>
            <a:r>
              <a:rPr kumimoji="1" lang="ja-JP" altLang="en-US" dirty="0" smtClean="0"/>
              <a:t>で緑は</a:t>
            </a:r>
            <a:r>
              <a:rPr kumimoji="1" lang="en-US" altLang="ja-JP" dirty="0" smtClean="0"/>
              <a:t>PHV</a:t>
            </a:r>
            <a:r>
              <a:rPr kumimoji="1" lang="ja-JP" altLang="en-US" dirty="0" smtClean="0"/>
              <a:t>です。</a:t>
            </a:r>
            <a:endParaRPr kumimoji="1" lang="en-US" altLang="ja-JP" dirty="0" smtClean="0"/>
          </a:p>
          <a:p>
            <a:endParaRPr kumimoji="1" lang="en-US" altLang="ja-JP" dirty="0" smtClean="0"/>
          </a:p>
          <a:p>
            <a:r>
              <a:rPr kumimoji="1" lang="ja-JP" altLang="en-US" dirty="0" smtClean="0"/>
              <a:t>モデル</a:t>
            </a:r>
            <a:r>
              <a:rPr kumimoji="1" lang="en-US" altLang="ja-JP" dirty="0" smtClean="0"/>
              <a:t>S</a:t>
            </a:r>
            <a:r>
              <a:rPr kumimoji="1" lang="ja-JP" altLang="en-US" dirty="0" smtClean="0"/>
              <a:t>　電気自動車</a:t>
            </a:r>
            <a:endParaRPr kumimoji="1" lang="en-US" altLang="ja-JP" dirty="0" smtClean="0"/>
          </a:p>
          <a:p>
            <a:r>
              <a:rPr lang="ja-JP" altLang="ja-JP" b="1" dirty="0" smtClean="0"/>
              <a:t>シボレー</a:t>
            </a:r>
            <a:r>
              <a:rPr lang="ja-JP" altLang="en-US" b="1" dirty="0" smtClean="0"/>
              <a:t>　</a:t>
            </a:r>
            <a:r>
              <a:rPr lang="ja-JP" altLang="ja-JP" b="1" dirty="0" smtClean="0"/>
              <a:t>ボルト</a:t>
            </a:r>
            <a:r>
              <a:rPr lang="ja-JP" altLang="en-US" b="1" dirty="0" smtClean="0"/>
              <a:t>　</a:t>
            </a:r>
            <a:r>
              <a:rPr lang="en-US" altLang="ja-JP" b="1" dirty="0" smtClean="0"/>
              <a:t>PHEV</a:t>
            </a:r>
          </a:p>
          <a:p>
            <a:r>
              <a:rPr lang="en-US" altLang="ja-JP" b="1" dirty="0" smtClean="0"/>
              <a:t>BMD</a:t>
            </a:r>
            <a:r>
              <a:rPr lang="ja-JP" altLang="en-US" b="1" dirty="0" smtClean="0"/>
              <a:t>　</a:t>
            </a:r>
            <a:r>
              <a:rPr lang="en-US" altLang="ja-JP" b="1" dirty="0" smtClean="0"/>
              <a:t>Ī3</a:t>
            </a:r>
            <a:r>
              <a:rPr lang="ja-JP" altLang="en-US" b="1" dirty="0" smtClean="0"/>
              <a:t> 　電気自動車</a:t>
            </a:r>
            <a:endParaRPr lang="en-US" altLang="ja-JP" b="1"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18</a:t>
            </a:fld>
            <a:endParaRPr kumimoji="1" lang="ja-JP" altLang="en-US" dirty="0"/>
          </a:p>
        </p:txBody>
      </p:sp>
    </p:spTree>
    <p:extLst>
      <p:ext uri="{BB962C8B-B14F-4D97-AF65-F5344CB8AC3E}">
        <p14:creationId xmlns:p14="http://schemas.microsoft.com/office/powerpoint/2010/main" val="1095099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a:t>
            </a:r>
            <a:r>
              <a:rPr kumimoji="1" lang="en-US" altLang="ja-JP" dirty="0" smtClean="0"/>
              <a:t>3</a:t>
            </a:r>
            <a:r>
              <a:rPr kumimoji="1" lang="ja-JP" altLang="en-US" dirty="0" smtClean="0"/>
              <a:t>章では次世代エコ自動車の普及に向けた政策について入っていきます</a:t>
            </a:r>
            <a:endParaRPr kumimoji="1" lang="ja-JP" altLang="en-US" dirty="0"/>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19</a:t>
            </a:fld>
            <a:endParaRPr kumimoji="1" lang="ja-JP" altLang="en-US" dirty="0"/>
          </a:p>
        </p:txBody>
      </p:sp>
    </p:spTree>
    <p:extLst>
      <p:ext uri="{BB962C8B-B14F-4D97-AF65-F5344CB8AC3E}">
        <p14:creationId xmlns:p14="http://schemas.microsoft.com/office/powerpoint/2010/main" val="3426977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はじめに企業に向けての自動車の取得、保有などの優遇措置についてです</a:t>
            </a:r>
            <a:endParaRPr kumimoji="1" lang="en-US" altLang="ja-JP" dirty="0" smtClean="0"/>
          </a:p>
          <a:p>
            <a:r>
              <a:rPr kumimoji="1" lang="ja-JP" altLang="en-US" dirty="0" smtClean="0"/>
              <a:t>この二つ以外にもたくさんあります。</a:t>
            </a:r>
            <a:endParaRPr kumimoji="1" lang="en-US" altLang="ja-JP" dirty="0" smtClean="0"/>
          </a:p>
          <a:p>
            <a:endParaRPr kumimoji="1" lang="en-US" altLang="ja-JP" dirty="0" smtClean="0"/>
          </a:p>
          <a:p>
            <a:r>
              <a:rPr kumimoji="1" lang="ja-JP" altLang="en-US" dirty="0" smtClean="0"/>
              <a:t>これにはトラックやバスにおいて最も燃費性能のよい先進環境対応車の普及初期の導入加速を支援し、先進環境対応トラック・バスの普及を促進する先進環境対応トラック・バス導入加速事業制度や自動車運送事業者の環境対策の推進を図るため、自動車運送事業者による次世代自動車への買い替え・導入を支援する</a:t>
            </a:r>
            <a:r>
              <a:rPr kumimoji="1" lang="zh-TW" altLang="en-US" dirty="0" smtClean="0"/>
              <a:t>環境対応車普及促進対策事業制度</a:t>
            </a:r>
            <a:r>
              <a:rPr kumimoji="1" lang="ja-JP" altLang="en-US" dirty="0" smtClean="0"/>
              <a:t>があります</a:t>
            </a:r>
            <a:endParaRPr kumimoji="1" lang="en-US" altLang="ja-JP" dirty="0" smtClean="0"/>
          </a:p>
          <a:p>
            <a:r>
              <a:rPr kumimoji="1" lang="ja-JP" altLang="en-US" dirty="0" smtClean="0"/>
              <a:t>このほかにもクリーンエネルギー自動車等導入促進対策費補助金制度といったものもあります</a:t>
            </a:r>
            <a:endParaRPr kumimoji="1" lang="zh-TW" altLang="en-US" dirty="0" smtClean="0"/>
          </a:p>
          <a:p>
            <a:endParaRPr kumimoji="1" lang="en-US" altLang="ja-JP" dirty="0" smtClean="0"/>
          </a:p>
          <a:p>
            <a:r>
              <a:rPr kumimoji="1" lang="ja-JP" altLang="en-US" dirty="0" smtClean="0"/>
              <a:t>先進環境対応車（燃料電池自動車、電気自動車、大型天然ガス自動車、プラグインハイブリッド自動車、ハイブリッド自動車）</a:t>
            </a:r>
            <a:endParaRPr kumimoji="1" lang="en-US" altLang="ja-JP" dirty="0" smtClean="0"/>
          </a:p>
          <a:p>
            <a:r>
              <a:rPr kumimoji="1" lang="ja-JP" altLang="en-US" dirty="0" smtClean="0"/>
              <a:t>次世代自動車（ＣＮＧ自動車、ハイブリッド自動車）</a:t>
            </a:r>
          </a:p>
          <a:p>
            <a:endParaRPr kumimoji="1" lang="ja-JP" altLang="en-US" dirty="0"/>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20</a:t>
            </a:fld>
            <a:endParaRPr kumimoji="1" lang="ja-JP" altLang="en-US" dirty="0"/>
          </a:p>
        </p:txBody>
      </p:sp>
    </p:spTree>
    <p:extLst>
      <p:ext uri="{BB962C8B-B14F-4D97-AF65-F5344CB8AC3E}">
        <p14:creationId xmlns:p14="http://schemas.microsoft.com/office/powerpoint/2010/main" val="3606862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それでは個人消費者向けの優遇措置に入っていきます。</a:t>
            </a:r>
            <a:endParaRPr kumimoji="1" lang="en-US" altLang="ja-JP" dirty="0" smtClean="0"/>
          </a:p>
          <a:p>
            <a:r>
              <a:rPr kumimoji="1" lang="ja-JP" altLang="en-US" dirty="0" smtClean="0"/>
              <a:t>エコカー減税とは、国土交通省が定める排出ガスと燃費の基準値をクリアした、環境性能に優れたクルマに対する税金の優遇制度です。次世代自動車の場合は重量税や取得税が免除されます。</a:t>
            </a:r>
            <a:endParaRPr kumimoji="1" lang="en-US" altLang="ja-JP" dirty="0" smtClean="0"/>
          </a:p>
          <a:p>
            <a:endParaRPr kumimoji="1" lang="en-US" altLang="ja-JP" dirty="0" smtClean="0"/>
          </a:p>
          <a:p>
            <a:r>
              <a:rPr kumimoji="1" lang="ja-JP" altLang="en-US" dirty="0" smtClean="0"/>
              <a:t>適用期間内に対象となる新車を購入した場合にかかる「自動車取得税」と、適用期間内の新車新規登録時や車検の際に納付する「自動車重量税」が減税され、また、自動車グリーン税制により、翌年度の「自動車税」も減税されます。グリーン化特例については次のスライドにあります。</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21</a:t>
            </a:fld>
            <a:endParaRPr kumimoji="1" lang="ja-JP" altLang="en-US" dirty="0"/>
          </a:p>
        </p:txBody>
      </p:sp>
    </p:spTree>
    <p:extLst>
      <p:ext uri="{BB962C8B-B14F-4D97-AF65-F5344CB8AC3E}">
        <p14:creationId xmlns:p14="http://schemas.microsoft.com/office/powerpoint/2010/main" val="3967032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先行研究こちらです。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自動運転車，燃料電池車，電気自動車に関するイノベーションの研究 ─自動車会社，部品会社，</a:t>
            </a:r>
            <a:r>
              <a:rPr kumimoji="1" lang="en-US" altLang="ja-JP" dirty="0" smtClean="0"/>
              <a:t>IT</a:t>
            </a:r>
            <a:r>
              <a:rPr kumimoji="1" lang="ja-JP" altLang="en-US" dirty="0" smtClean="0"/>
              <a:t>企業による次世代自動車の社会的価値の創造─ </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4</a:t>
            </a:fld>
            <a:endParaRPr kumimoji="1" lang="ja-JP" altLang="en-US" dirty="0"/>
          </a:p>
        </p:txBody>
      </p:sp>
    </p:spTree>
    <p:extLst>
      <p:ext uri="{BB962C8B-B14F-4D97-AF65-F5344CB8AC3E}">
        <p14:creationId xmlns:p14="http://schemas.microsoft.com/office/powerpoint/2010/main" val="1302379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グリーン化特例は排出ガス性能および燃費性能に優れた自動車に対して優遇するもので、これについては減税だけではなく重課という減税とは逆の規定もあります。</a:t>
            </a:r>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次世代自動車の場合概ね</a:t>
            </a:r>
            <a:r>
              <a:rPr kumimoji="1" lang="en-US" altLang="ja-JP" sz="1200" b="0" i="0" u="none" strike="noStrike" kern="1200" baseline="0" dirty="0" smtClean="0">
                <a:solidFill>
                  <a:schemeClr val="tx1"/>
                </a:solidFill>
                <a:latin typeface="+mn-lt"/>
                <a:ea typeface="+mn-ea"/>
                <a:cs typeface="+mn-cs"/>
              </a:rPr>
              <a:t>75</a:t>
            </a:r>
            <a:r>
              <a:rPr kumimoji="1" lang="ja-JP" altLang="en-US" sz="1200" b="0" i="0" u="none" strike="noStrike" kern="1200" baseline="0" dirty="0" smtClean="0">
                <a:solidFill>
                  <a:schemeClr val="tx1"/>
                </a:solidFill>
                <a:latin typeface="+mn-lt"/>
                <a:ea typeface="+mn-ea"/>
                <a:cs typeface="+mn-cs"/>
              </a:rPr>
              <a:t>％免除されるものです。</a:t>
            </a:r>
            <a:endParaRPr kumimoji="1" lang="en-US" altLang="ja-JP" sz="1200" b="0" i="0" u="none" strike="noStrike" kern="1200" baseline="0" dirty="0" smtClean="0">
              <a:solidFill>
                <a:schemeClr val="tx1"/>
              </a:solidFill>
              <a:latin typeface="+mn-lt"/>
              <a:ea typeface="+mn-ea"/>
              <a:cs typeface="+mn-cs"/>
            </a:endParaRPr>
          </a:p>
          <a:p>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重課は一部を除く、新車新規登録等から一定期間経過した自動車について課されるもので、ガソリン車やＬＰＧ車</a:t>
            </a:r>
            <a:r>
              <a:rPr kumimoji="1" lang="en-US" altLang="ja-JP" sz="1200" b="0" i="0" u="none" strike="noStrike" kern="1200" baseline="0" dirty="0" smtClean="0">
                <a:solidFill>
                  <a:schemeClr val="tx1"/>
                </a:solidFill>
                <a:latin typeface="+mn-lt"/>
                <a:ea typeface="+mn-ea"/>
                <a:cs typeface="+mn-cs"/>
              </a:rPr>
              <a:t>(LP</a:t>
            </a:r>
            <a:r>
              <a:rPr kumimoji="1" lang="ja-JP" altLang="en-US" sz="1200" b="0" i="0" u="none" strike="noStrike" kern="1200" baseline="0" dirty="0" smtClean="0">
                <a:solidFill>
                  <a:schemeClr val="tx1"/>
                </a:solidFill>
                <a:latin typeface="+mn-lt"/>
                <a:ea typeface="+mn-ea"/>
                <a:cs typeface="+mn-cs"/>
              </a:rPr>
              <a:t>ガス自動車</a:t>
            </a:r>
            <a:r>
              <a:rPr kumimoji="1" lang="en-US" altLang="ja-JP" sz="1200" b="0" i="0" u="none" strike="noStrike" kern="1200" baseline="0" dirty="0" smtClean="0">
                <a:solidFill>
                  <a:schemeClr val="tx1"/>
                </a:solidFill>
                <a:latin typeface="+mn-lt"/>
                <a:ea typeface="+mn-ea"/>
                <a:cs typeface="+mn-cs"/>
              </a:rPr>
              <a:t>)</a:t>
            </a:r>
            <a:r>
              <a:rPr kumimoji="1" lang="ja-JP" altLang="en-US" sz="1200" b="0" i="0" u="none" strike="noStrike" kern="1200" baseline="0" dirty="0" smtClean="0">
                <a:solidFill>
                  <a:schemeClr val="tx1"/>
                </a:solidFill>
                <a:latin typeface="+mn-lt"/>
                <a:ea typeface="+mn-ea"/>
                <a:cs typeface="+mn-cs"/>
              </a:rPr>
              <a:t>だと１３年、・ディーゼル車だと１１年超えると</a:t>
            </a:r>
            <a:r>
              <a:rPr kumimoji="1" lang="zh-TW" altLang="en-US" sz="1200" b="0" i="0" u="none" strike="noStrike" kern="1200" baseline="0" dirty="0" smtClean="0">
                <a:solidFill>
                  <a:schemeClr val="tx1"/>
                </a:solidFill>
                <a:latin typeface="+mn-lt"/>
                <a:ea typeface="+mn-ea"/>
                <a:cs typeface="+mn-cs"/>
              </a:rPr>
              <a:t>自動車</a:t>
            </a:r>
            <a:r>
              <a:rPr kumimoji="1" lang="ja-JP" altLang="en-US" sz="1200" b="0" i="0" u="none" strike="noStrike" kern="1200" baseline="0" dirty="0" smtClean="0">
                <a:solidFill>
                  <a:schemeClr val="tx1"/>
                </a:solidFill>
                <a:latin typeface="+mn-lt"/>
                <a:ea typeface="+mn-ea"/>
                <a:cs typeface="+mn-cs"/>
              </a:rPr>
              <a:t>税や軽自動車税に概ね</a:t>
            </a:r>
            <a:r>
              <a:rPr kumimoji="1" lang="en-US" altLang="ja-JP" sz="1200" b="0" i="0" u="none" strike="noStrike" kern="1200" baseline="0" dirty="0" smtClean="0">
                <a:solidFill>
                  <a:schemeClr val="tx1"/>
                </a:solidFill>
                <a:latin typeface="+mn-lt"/>
                <a:ea typeface="+mn-ea"/>
                <a:cs typeface="+mn-cs"/>
              </a:rPr>
              <a:t>15%</a:t>
            </a:r>
            <a:r>
              <a:rPr kumimoji="1" lang="ja-JP" altLang="en-US" sz="1200" b="0" i="0" u="none" strike="noStrike" kern="1200" baseline="0" dirty="0" smtClean="0">
                <a:solidFill>
                  <a:schemeClr val="tx1"/>
                </a:solidFill>
                <a:latin typeface="+mn-lt"/>
                <a:ea typeface="+mn-ea"/>
                <a:cs typeface="+mn-cs"/>
              </a:rPr>
              <a:t>重課されます。</a:t>
            </a:r>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補足↓</a:t>
            </a:r>
            <a:endParaRPr kumimoji="1" lang="en-US" altLang="ja-JP" sz="1200" b="0" i="0" u="none" strike="noStrike" kern="1200" baseline="0" dirty="0" smtClean="0">
              <a:solidFill>
                <a:schemeClr val="tx1"/>
              </a:solidFill>
              <a:latin typeface="+mn-lt"/>
              <a:ea typeface="+mn-ea"/>
              <a:cs typeface="+mn-cs"/>
            </a:endParaRPr>
          </a:p>
          <a:p>
            <a:r>
              <a:rPr kumimoji="1" lang="en-US" altLang="ja-JP" sz="1200" b="0" i="0" u="none" strike="noStrike" kern="1200" baseline="0" dirty="0" smtClean="0">
                <a:solidFill>
                  <a:schemeClr val="tx1"/>
                </a:solidFill>
                <a:latin typeface="+mn-lt"/>
                <a:ea typeface="+mn-ea"/>
                <a:cs typeface="+mn-cs"/>
              </a:rPr>
              <a:t>1.</a:t>
            </a:r>
            <a:r>
              <a:rPr kumimoji="1" lang="ja-JP" altLang="en-US" sz="1200" b="0" i="0" u="none" strike="noStrike" kern="1200" baseline="0" dirty="0" smtClean="0">
                <a:solidFill>
                  <a:schemeClr val="tx1"/>
                </a:solidFill>
                <a:latin typeface="+mn-lt"/>
                <a:ea typeface="+mn-ea"/>
                <a:cs typeface="+mn-cs"/>
              </a:rPr>
              <a:t>電気自動車、燃料電池自動車、天然ガス自動車、メタノール自動車、ガソリンハイブリッド自動車、一般乗合バス及び被けん引車については、重課の適用外</a:t>
            </a:r>
            <a:endParaRPr kumimoji="1" lang="en-US" altLang="ja-JP" sz="1200" b="0" i="0" u="none" strike="noStrike" kern="1200" baseline="0" dirty="0" smtClean="0">
              <a:solidFill>
                <a:schemeClr val="tx1"/>
              </a:solidFill>
              <a:latin typeface="+mn-lt"/>
              <a:ea typeface="+mn-ea"/>
              <a:cs typeface="+mn-cs"/>
            </a:endParaRPr>
          </a:p>
          <a:p>
            <a:r>
              <a:rPr kumimoji="1" lang="en-US" altLang="ja-JP" sz="1200" b="0" i="0" u="none" strike="noStrike" kern="1200" baseline="0" dirty="0" smtClean="0">
                <a:solidFill>
                  <a:schemeClr val="tx1"/>
                </a:solidFill>
                <a:latin typeface="+mn-lt"/>
                <a:ea typeface="+mn-ea"/>
                <a:cs typeface="+mn-cs"/>
              </a:rPr>
              <a:t>2.</a:t>
            </a:r>
            <a:r>
              <a:rPr kumimoji="1" lang="ja-JP" altLang="en-US" sz="1200" b="0" i="0" u="none" strike="noStrike" kern="1200" baseline="0" dirty="0" smtClean="0">
                <a:solidFill>
                  <a:schemeClr val="tx1"/>
                </a:solidFill>
                <a:latin typeface="+mn-lt"/>
                <a:ea typeface="+mn-ea"/>
                <a:cs typeface="+mn-cs"/>
              </a:rPr>
              <a:t>バス（一般乗合バスを除く）及びトラック（被けん引車を除く）については、概ね</a:t>
            </a:r>
            <a:r>
              <a:rPr kumimoji="1" lang="en-US" altLang="ja-JP" sz="1200" b="0" i="0" u="none" strike="noStrike" kern="1200" baseline="0" dirty="0" smtClean="0">
                <a:solidFill>
                  <a:schemeClr val="tx1"/>
                </a:solidFill>
                <a:latin typeface="+mn-lt"/>
                <a:ea typeface="+mn-ea"/>
                <a:cs typeface="+mn-cs"/>
              </a:rPr>
              <a:t>10</a:t>
            </a:r>
            <a:r>
              <a:rPr kumimoji="1" lang="ja-JP" altLang="en-US" sz="1200" b="0" i="0" u="none" strike="noStrike" kern="1200" baseline="0" dirty="0" smtClean="0">
                <a:solidFill>
                  <a:schemeClr val="tx1"/>
                </a:solidFill>
                <a:latin typeface="+mn-lt"/>
                <a:ea typeface="+mn-ea"/>
                <a:cs typeface="+mn-cs"/>
              </a:rPr>
              <a:t>％重課</a:t>
            </a:r>
            <a:endParaRPr kumimoji="1" lang="en-US" altLang="ja-JP"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endParaRPr kumimoji="1" lang="en-US" altLang="ja-JP" sz="1200" b="0" i="0" u="none" strike="noStrike" kern="1200" baseline="0" dirty="0" smtClean="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22</a:t>
            </a:fld>
            <a:endParaRPr kumimoji="1" lang="ja-JP" altLang="en-US" dirty="0"/>
          </a:p>
        </p:txBody>
      </p:sp>
    </p:spTree>
    <p:extLst>
      <p:ext uri="{BB962C8B-B14F-4D97-AF65-F5344CB8AC3E}">
        <p14:creationId xmlns:p14="http://schemas.microsoft.com/office/powerpoint/2010/main" val="2030703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dirty="0" smtClean="0"/>
              <a:t>国の補助金で</a:t>
            </a:r>
            <a:r>
              <a:rPr lang="en-US" altLang="ja-JP" dirty="0" smtClean="0"/>
              <a:t>CEV</a:t>
            </a:r>
            <a:r>
              <a:rPr lang="ja-JP" altLang="en-US" dirty="0" smtClean="0"/>
              <a:t>導入条例事業費補助金があり、購入の際に費用負担を軽減し普及に促進するもので、補助金額上限は</a:t>
            </a:r>
            <a:r>
              <a:rPr lang="en-US" altLang="ja-JP" dirty="0" smtClean="0"/>
              <a:t>EV</a:t>
            </a:r>
            <a:r>
              <a:rPr lang="ja-JP" altLang="en-US" dirty="0" smtClean="0"/>
              <a:t>が</a:t>
            </a:r>
            <a:r>
              <a:rPr lang="en-US" altLang="ja-JP" dirty="0" smtClean="0"/>
              <a:t>40</a:t>
            </a:r>
            <a:r>
              <a:rPr lang="ja-JP" altLang="en-US" dirty="0" smtClean="0"/>
              <a:t>万円</a:t>
            </a:r>
            <a:r>
              <a:rPr lang="en-US" altLang="ja-JP" dirty="0" smtClean="0"/>
              <a:t>PHV</a:t>
            </a:r>
            <a:r>
              <a:rPr lang="ja-JP" altLang="en-US" dirty="0" smtClean="0"/>
              <a:t>は一律</a:t>
            </a:r>
            <a:r>
              <a:rPr lang="en-US" altLang="ja-JP" dirty="0" smtClean="0"/>
              <a:t>20</a:t>
            </a:r>
            <a:r>
              <a:rPr lang="ja-JP" altLang="en-US" dirty="0" smtClean="0"/>
              <a:t>万円、</a:t>
            </a:r>
            <a:r>
              <a:rPr lang="en-US" altLang="ja-JP" dirty="0" smtClean="0"/>
              <a:t>FCV</a:t>
            </a:r>
            <a:r>
              <a:rPr lang="ja-JP" altLang="en-US" dirty="0" smtClean="0"/>
              <a:t>は上限がありません。</a:t>
            </a:r>
          </a:p>
          <a:p>
            <a:pPr marL="0" indent="0">
              <a:buNone/>
            </a:pPr>
            <a:r>
              <a:rPr lang="ja-JP" altLang="en-US" dirty="0" smtClean="0"/>
              <a:t>補助の算出はこのようなものです。</a:t>
            </a:r>
            <a:endParaRPr lang="en-US" altLang="ja-JP" dirty="0" smtClean="0"/>
          </a:p>
          <a:p>
            <a:pPr marL="0" indent="0">
              <a:buNone/>
            </a:pPr>
            <a:endParaRPr lang="en-US" altLang="ja-JP" dirty="0" smtClean="0"/>
          </a:p>
          <a:p>
            <a:pPr marL="0" indent="0">
              <a:buNone/>
            </a:pPr>
            <a:endParaRPr lang="en-US" altLang="ja-JP" dirty="0" smtClean="0"/>
          </a:p>
          <a:p>
            <a:pPr marL="228600" indent="-228600">
              <a:buAutoNum type="alphaUcPeriod"/>
            </a:pPr>
            <a:r>
              <a:rPr lang="ja-JP" altLang="en-US" dirty="0" smtClean="0"/>
              <a:t>車両本体価格メーカー希望小売価格（いわゆる定価）で、消費税抜きの価格</a:t>
            </a:r>
            <a:endParaRPr lang="en-US" altLang="ja-JP" dirty="0" smtClean="0"/>
          </a:p>
          <a:p>
            <a:pPr marL="228600" indent="-228600">
              <a:buAutoNum type="alphaUcPeriod"/>
            </a:pPr>
            <a:r>
              <a:rPr lang="ja-JP" altLang="en-US" dirty="0" smtClean="0"/>
              <a:t>基準額・該当のクリーンエネルギー自動車と同種・同格のガソリン自動車（ベース車両）の価格</a:t>
            </a:r>
            <a:br>
              <a:rPr lang="ja-JP" altLang="en-US" dirty="0" smtClean="0"/>
            </a:br>
            <a:r>
              <a:rPr lang="ja-JP" altLang="en-US" dirty="0" smtClean="0"/>
              <a:t>さらに、クリーンディーゼル自動車については、一定年数分の燃料代等のランニングコスト削減想定分を加えます。 </a:t>
            </a:r>
            <a:endParaRPr lang="en-US" altLang="ja-JP" dirty="0" smtClean="0"/>
          </a:p>
          <a:p>
            <a:pPr marL="228600" indent="-228600">
              <a:buAutoNum type="alphaUcPeriod"/>
            </a:pPr>
            <a:r>
              <a:rPr lang="ja-JP" altLang="en-US" dirty="0" smtClean="0"/>
              <a:t>補助率補助すべき比率を意味し、クリーンエネルギー自動車の区分ごとに以下の補助率となっています。燃料電池自動車（</a:t>
            </a:r>
            <a:r>
              <a:rPr lang="en-US" altLang="ja-JP" dirty="0" smtClean="0"/>
              <a:t>2/3</a:t>
            </a:r>
            <a:r>
              <a:rPr lang="ja-JP" altLang="en-US" dirty="0" smtClean="0"/>
              <a:t>）クリーンディーゼル自動車（</a:t>
            </a:r>
            <a:r>
              <a:rPr lang="en-US" altLang="ja-JP" dirty="0" smtClean="0"/>
              <a:t>1/8</a:t>
            </a:r>
            <a:r>
              <a:rPr lang="ja-JP" altLang="en-US" dirty="0" smtClean="0"/>
              <a:t>）。</a:t>
            </a:r>
          </a:p>
          <a:p>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23</a:t>
            </a:fld>
            <a:endParaRPr kumimoji="1" lang="ja-JP" altLang="en-US" dirty="0"/>
          </a:p>
        </p:txBody>
      </p:sp>
    </p:spTree>
    <p:extLst>
      <p:ext uri="{BB962C8B-B14F-4D97-AF65-F5344CB8AC3E}">
        <p14:creationId xmlns:p14="http://schemas.microsoft.com/office/powerpoint/2010/main" val="1583155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インフラ状況は充電スポットは現在</a:t>
            </a:r>
            <a:r>
              <a:rPr kumimoji="1" lang="en-US" altLang="ja-JP" dirty="0" smtClean="0"/>
              <a:t>2016/7</a:t>
            </a:r>
            <a:r>
              <a:rPr kumimoji="1" lang="ja-JP" altLang="en-US" dirty="0" smtClean="0"/>
              <a:t>に約</a:t>
            </a:r>
            <a:r>
              <a:rPr kumimoji="1" lang="en-US" altLang="ja-JP" dirty="0" smtClean="0"/>
              <a:t>7000</a:t>
            </a:r>
            <a:r>
              <a:rPr kumimoji="1" lang="ja-JP" altLang="en-US" dirty="0" smtClean="0"/>
              <a:t>基設置されています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25</a:t>
            </a:fld>
            <a:endParaRPr kumimoji="1" lang="ja-JP" altLang="en-US" dirty="0"/>
          </a:p>
        </p:txBody>
      </p:sp>
    </p:spTree>
    <p:extLst>
      <p:ext uri="{BB962C8B-B14F-4D97-AF65-F5344CB8AC3E}">
        <p14:creationId xmlns:p14="http://schemas.microsoft.com/office/powerpoint/2010/main" val="2191913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インフラ整備方針が</a:t>
            </a:r>
            <a:r>
              <a:rPr kumimoji="1" lang="en-US" altLang="ja-JP" dirty="0" smtClean="0"/>
              <a:t>2013.3</a:t>
            </a:r>
            <a:r>
              <a:rPr kumimoji="1" lang="ja-JP" altLang="en-US" dirty="0" smtClean="0"/>
              <a:t>に報告されそのなかのうちの公共用経路充電について取り上げます。</a:t>
            </a:r>
            <a:endParaRPr kumimoji="1" lang="en-US" altLang="ja-JP" dirty="0" smtClean="0"/>
          </a:p>
          <a:p>
            <a:r>
              <a:rPr kumimoji="1" lang="ja-JP" altLang="en-US" dirty="0" smtClean="0"/>
              <a:t>経路充電とは長距離移動中の電欠回避等を目的とし、これは基本的に一定の間隔で全国に偏在なく整備されるのが望まれます。</a:t>
            </a:r>
            <a:endParaRPr kumimoji="1" lang="en-US" altLang="ja-JP" dirty="0" smtClean="0"/>
          </a:p>
          <a:p>
            <a:r>
              <a:rPr kumimoji="1" lang="ja-JP" altLang="en-US" dirty="0" smtClean="0"/>
              <a:t>電力中央研究所</a:t>
            </a:r>
            <a:r>
              <a:rPr kumimoji="1" lang="en-US" altLang="ja-JP" dirty="0" smtClean="0"/>
              <a:t>(</a:t>
            </a:r>
            <a:r>
              <a:rPr kumimoji="1" lang="ja-JP" altLang="en-US" dirty="0" smtClean="0"/>
              <a:t>一財</a:t>
            </a:r>
            <a:r>
              <a:rPr kumimoji="1" lang="en-US" altLang="ja-JP" dirty="0" smtClean="0"/>
              <a:t>)</a:t>
            </a:r>
            <a:r>
              <a:rPr kumimoji="1" lang="ja-JP" altLang="en-US" dirty="0" smtClean="0"/>
              <a:t>のシミュ レーション結果：約 </a:t>
            </a:r>
            <a:r>
              <a:rPr kumimoji="1" lang="en-US" altLang="ja-JP" dirty="0" smtClean="0"/>
              <a:t>30km </a:t>
            </a:r>
            <a:r>
              <a:rPr kumimoji="1" lang="ja-JP" altLang="en-US" dirty="0" smtClean="0"/>
              <a:t>ごとに充電器が整備されれば理屈の上で問題なく、これの必要総数は約</a:t>
            </a:r>
            <a:r>
              <a:rPr kumimoji="1" lang="en-US" altLang="ja-JP" dirty="0" smtClean="0"/>
              <a:t>6100</a:t>
            </a:r>
            <a:r>
              <a:rPr kumimoji="1" lang="ja-JP" altLang="en-US" dirty="0" smtClean="0"/>
              <a:t>基で現在約</a:t>
            </a:r>
            <a:r>
              <a:rPr kumimoji="1" lang="en-US" altLang="ja-JP" dirty="0" smtClean="0"/>
              <a:t>7000</a:t>
            </a:r>
            <a:r>
              <a:rPr kumimoji="1" lang="ja-JP" altLang="en-US" dirty="0" smtClean="0"/>
              <a:t>基設置済みなので官民の努力で達成できていると言ってもよい。</a:t>
            </a:r>
            <a:endParaRPr kumimoji="1" lang="en-US" altLang="ja-JP" dirty="0" smtClean="0"/>
          </a:p>
          <a:p>
            <a:endParaRPr kumimoji="1" lang="en-US" altLang="ja-JP" dirty="0" smtClean="0"/>
          </a:p>
          <a:p>
            <a:r>
              <a:rPr kumimoji="1" lang="ja-JP" altLang="en-US" dirty="0" smtClean="0"/>
              <a:t>　→市町村道等は除く、国道と都道府県道（総延長は約 </a:t>
            </a:r>
            <a:r>
              <a:rPr kumimoji="1" lang="en-US" altLang="ja-JP" dirty="0" smtClean="0"/>
              <a:t>18.4 </a:t>
            </a:r>
            <a:r>
              <a:rPr kumimoji="1" lang="ja-JP" altLang="en-US" dirty="0" smtClean="0"/>
              <a:t>万 </a:t>
            </a:r>
            <a:r>
              <a:rPr kumimoji="1" lang="en-US" altLang="ja-JP" dirty="0" smtClean="0"/>
              <a:t>km</a:t>
            </a:r>
            <a:r>
              <a:rPr kumimoji="1" lang="ja-JP" altLang="en-US" dirty="0" smtClean="0"/>
              <a:t>）に限って</a:t>
            </a:r>
            <a:r>
              <a:rPr kumimoji="1" lang="en-US" altLang="ja-JP" dirty="0" smtClean="0"/>
              <a:t>30km</a:t>
            </a:r>
            <a:r>
              <a:rPr kumimoji="1" lang="ja-JP" altLang="en-US" dirty="0" smtClean="0"/>
              <a:t>ごとに充電器を設置すれば、その総数は約</a:t>
            </a:r>
            <a:r>
              <a:rPr kumimoji="1" lang="en-US" altLang="ja-JP" dirty="0" smtClean="0"/>
              <a:t>6,100</a:t>
            </a:r>
            <a:r>
              <a:rPr kumimoji="1" lang="ja-JP" altLang="en-US" dirty="0" smtClean="0"/>
              <a:t>基になり現在約７０００箇所設置済みなので官民の努力によって整備は一定程度進んでいると言える。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26</a:t>
            </a:fld>
            <a:endParaRPr kumimoji="1" lang="ja-JP" altLang="en-US" dirty="0"/>
          </a:p>
        </p:txBody>
      </p:sp>
    </p:spTree>
    <p:extLst>
      <p:ext uri="{BB962C8B-B14F-4D97-AF65-F5344CB8AC3E}">
        <p14:creationId xmlns:p14="http://schemas.microsoft.com/office/powerpoint/2010/main" val="2977135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しかし図からわかるように都道府県別にみると整備密度にばらつきがあり、これは同時に個々の都道府県内にも同じことが言え二つの問題点として挙げられます。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1</a:t>
            </a:r>
            <a:r>
              <a:rPr kumimoji="1" lang="ja-JP" altLang="en-US" dirty="0" smtClean="0"/>
              <a:t>つ目の都道府県別に設置にばらつきがある問題は、空白地域を確実に埋めることと利便性向上のため適配置の必要性が重要で</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2</a:t>
            </a:r>
            <a:r>
              <a:rPr kumimoji="1" lang="ja-JP" altLang="en-US" dirty="0" smtClean="0"/>
              <a:t>つ目はＥＶ</a:t>
            </a:r>
            <a:r>
              <a:rPr kumimoji="1" lang="en-US" altLang="ja-JP" dirty="0" smtClean="0"/>
              <a:t>/</a:t>
            </a:r>
            <a:r>
              <a:rPr kumimoji="1" lang="ja-JP" altLang="en-US" dirty="0" smtClean="0"/>
              <a:t>ＰＨＶ増加による週末等の「充電渋滞」の発生が懸念される問題は２基目以降の必要性の検討を講じなければなりません。</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ただし、図 </a:t>
            </a:r>
            <a:r>
              <a:rPr kumimoji="1" lang="en-US" altLang="ja-JP" dirty="0" smtClean="0"/>
              <a:t>2-4 </a:t>
            </a:r>
            <a:r>
              <a:rPr kumimoji="1" lang="ja-JP" altLang="en-US" dirty="0" smtClean="0"/>
              <a:t>から明らかなように、都道府県別にみると整備の密度に相当なバラツキがある</a:t>
            </a:r>
            <a:r>
              <a:rPr kumimoji="1" lang="en-US" altLang="ja-JP" dirty="0" smtClean="0"/>
              <a:t>(</a:t>
            </a:r>
            <a:r>
              <a:rPr kumimoji="1" lang="ja-JP" altLang="en-US" dirty="0" smtClean="0"/>
              <a:t>都市部に多い</a:t>
            </a:r>
            <a:r>
              <a:rPr kumimoji="1" lang="en-US" altLang="ja-JP" dirty="0" smtClean="0"/>
              <a:t>)</a:t>
            </a:r>
            <a:r>
              <a:rPr kumimoji="1" lang="ja-JP" altLang="en-US" dirty="0" smtClean="0"/>
              <a:t>。これは個々の都道府県内でも同様のバラツキがあ ることを想起させるものである。今後は、ユーザーの電欠の懸念を払拭するため、空白地域 を確実に埋めるとともに、ユーザーの安心感を向上するために道の駅や高速道路のサービ スエリア</a:t>
            </a:r>
            <a:r>
              <a:rPr kumimoji="1" lang="en-US" altLang="ja-JP" dirty="0" smtClean="0"/>
              <a:t>20</a:t>
            </a:r>
            <a:r>
              <a:rPr kumimoji="1" lang="ja-JP" altLang="en-US" dirty="0" smtClean="0"/>
              <a:t>等の分かりやすい場所に計画的に設置を進める「適配置」の考え方を徹底し、整 備を進めるべきである。また、設置の検討にあたっては、周辺の充電器の密度に加えて、地 形等も考慮すべきである。なお、一部の充電器については週末等に「充電渋滞」が発生して いることを踏まえ、今後の </a:t>
            </a:r>
            <a:r>
              <a:rPr kumimoji="1" lang="en-US" altLang="ja-JP" dirty="0" smtClean="0"/>
              <a:t>EV</a:t>
            </a:r>
            <a:r>
              <a:rPr kumimoji="1" lang="ja-JP" altLang="en-US" dirty="0" smtClean="0"/>
              <a:t>・</a:t>
            </a:r>
            <a:r>
              <a:rPr kumimoji="1" lang="en-US" altLang="ja-JP" dirty="0" smtClean="0"/>
              <a:t>PHV </a:t>
            </a:r>
            <a:r>
              <a:rPr kumimoji="1" lang="ja-JP" altLang="en-US" dirty="0" smtClean="0"/>
              <a:t>の増加も見越して、</a:t>
            </a:r>
            <a:r>
              <a:rPr kumimoji="1" lang="en-US" altLang="ja-JP" dirty="0" smtClean="0"/>
              <a:t>2 </a:t>
            </a:r>
            <a:r>
              <a:rPr kumimoji="1" lang="ja-JP" altLang="en-US" dirty="0" smtClean="0"/>
              <a:t>基目の必要性を合わせて検討すべ きである。ただし、その際には、急速充電器の設置・運営コストを勘案し、周辺充電器への誘 導など利用の平準化に努めることにも注力すべきである。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a:t>
            </a:r>
          </a:p>
          <a:p>
            <a:endParaRPr kumimoji="1" lang="ja-JP" altLang="en-US" dirty="0"/>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27</a:t>
            </a:fld>
            <a:endParaRPr kumimoji="1" lang="ja-JP" altLang="en-US" dirty="0"/>
          </a:p>
        </p:txBody>
      </p:sp>
    </p:spTree>
    <p:extLst>
      <p:ext uri="{BB962C8B-B14F-4D97-AF65-F5344CB8AC3E}">
        <p14:creationId xmlns:p14="http://schemas.microsoft.com/office/powerpoint/2010/main" val="3315176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28</a:t>
            </a:fld>
            <a:endParaRPr kumimoji="1" lang="ja-JP" altLang="en-US" dirty="0"/>
          </a:p>
        </p:txBody>
      </p:sp>
    </p:spTree>
    <p:extLst>
      <p:ext uri="{BB962C8B-B14F-4D97-AF65-F5344CB8AC3E}">
        <p14:creationId xmlns:p14="http://schemas.microsoft.com/office/powerpoint/2010/main" val="4075683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29</a:t>
            </a:fld>
            <a:endParaRPr kumimoji="1" lang="ja-JP" altLang="en-US" dirty="0"/>
          </a:p>
        </p:txBody>
      </p:sp>
    </p:spTree>
    <p:extLst>
      <p:ext uri="{BB962C8B-B14F-4D97-AF65-F5344CB8AC3E}">
        <p14:creationId xmlns:p14="http://schemas.microsoft.com/office/powerpoint/2010/main" val="2398214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30</a:t>
            </a:fld>
            <a:endParaRPr kumimoji="1" lang="ja-JP" altLang="en-US" dirty="0"/>
          </a:p>
        </p:txBody>
      </p:sp>
    </p:spTree>
    <p:extLst>
      <p:ext uri="{BB962C8B-B14F-4D97-AF65-F5344CB8AC3E}">
        <p14:creationId xmlns:p14="http://schemas.microsoft.com/office/powerpoint/2010/main" val="2052983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32</a:t>
            </a:fld>
            <a:endParaRPr kumimoji="1" lang="ja-JP" altLang="en-US" dirty="0"/>
          </a:p>
        </p:txBody>
      </p:sp>
    </p:spTree>
    <p:extLst>
      <p:ext uri="{BB962C8B-B14F-4D97-AF65-F5344CB8AC3E}">
        <p14:creationId xmlns:p14="http://schemas.microsoft.com/office/powerpoint/2010/main" val="1409030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33</a:t>
            </a:fld>
            <a:endParaRPr kumimoji="1" lang="ja-JP" altLang="en-US" dirty="0"/>
          </a:p>
        </p:txBody>
      </p:sp>
    </p:spTree>
    <p:extLst>
      <p:ext uri="{BB962C8B-B14F-4D97-AF65-F5344CB8AC3E}">
        <p14:creationId xmlns:p14="http://schemas.microsoft.com/office/powerpoint/2010/main" val="573921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本研究におけるエコ自動車の定義は</a:t>
            </a:r>
            <a:r>
              <a:rPr kumimoji="1" lang="en-US" altLang="ja-JP" dirty="0" smtClean="0"/>
              <a:t>1</a:t>
            </a:r>
            <a:r>
              <a:rPr kumimoji="1" lang="ja-JP" altLang="en-US" dirty="0" smtClean="0"/>
              <a:t>番のプラグインハイブリッド、電気自動車、燃料電池自動車とするが、ハイブリットは日本ですでに普及しているので除外しました。</a:t>
            </a:r>
          </a:p>
          <a:p>
            <a:endParaRPr kumimoji="1" lang="en-US" altLang="ja-JP" dirty="0" smtClean="0"/>
          </a:p>
          <a:p>
            <a:endParaRPr kumimoji="1" lang="en-US" altLang="ja-JP" dirty="0" smtClean="0"/>
          </a:p>
          <a:p>
            <a:r>
              <a:rPr kumimoji="1" lang="ja-JP" altLang="en-US" dirty="0" smtClean="0"/>
              <a:t>燃費性能と排ガス削減に優れた車（ガソリンでもディーゼルでもハイブリッドでも電気自動車でも燃費性能や排ガス抑制が優れた車はエコ自動車とする場合もある）</a:t>
            </a:r>
          </a:p>
          <a:p>
            <a:r>
              <a:rPr kumimoji="1" lang="ja-JP" altLang="en-US" dirty="0" smtClean="0"/>
              <a:t>燃費性能が優れても、既存の内燃機関（ガソリンやディーゼルのみの車は除外）車は除外し、ハイブリッド、プラグインハイブリッド、電気自動車、水素自動車（燃料電池自動車）をエコ自動車とする</a:t>
            </a:r>
          </a:p>
          <a:p>
            <a:r>
              <a:rPr kumimoji="1" lang="ja-JP" altLang="en-US" dirty="0" smtClean="0"/>
              <a:t>ハイブリッド自動車はすでに大きく普及しているので、これを除外して、プラグインハイブリッド、電気自動車、水素自動車（燃料電池自動車）をエコ自動車（いわゆる次世代エコ自動車）とする。</a:t>
            </a:r>
          </a:p>
          <a:p>
            <a:endParaRPr kumimoji="1" lang="ja-JP" altLang="en-US" dirty="0"/>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5</a:t>
            </a:fld>
            <a:endParaRPr kumimoji="1" lang="ja-JP" altLang="en-US" dirty="0"/>
          </a:p>
        </p:txBody>
      </p:sp>
    </p:spTree>
    <p:extLst>
      <p:ext uri="{BB962C8B-B14F-4D97-AF65-F5344CB8AC3E}">
        <p14:creationId xmlns:p14="http://schemas.microsoft.com/office/powerpoint/2010/main" val="3853548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34</a:t>
            </a:fld>
            <a:endParaRPr kumimoji="1" lang="ja-JP" altLang="en-US" dirty="0"/>
          </a:p>
        </p:txBody>
      </p:sp>
    </p:spTree>
    <p:extLst>
      <p:ext uri="{BB962C8B-B14F-4D97-AF65-F5344CB8AC3E}">
        <p14:creationId xmlns:p14="http://schemas.microsoft.com/office/powerpoint/2010/main" val="36763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35</a:t>
            </a:fld>
            <a:endParaRPr kumimoji="1" lang="ja-JP" altLang="en-US" dirty="0"/>
          </a:p>
        </p:txBody>
      </p:sp>
    </p:spTree>
    <p:extLst>
      <p:ext uri="{BB962C8B-B14F-4D97-AF65-F5344CB8AC3E}">
        <p14:creationId xmlns:p14="http://schemas.microsoft.com/office/powerpoint/2010/main" val="2377065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36</a:t>
            </a:fld>
            <a:endParaRPr kumimoji="1" lang="ja-JP" altLang="en-US" dirty="0"/>
          </a:p>
        </p:txBody>
      </p:sp>
    </p:spTree>
    <p:extLst>
      <p:ext uri="{BB962C8B-B14F-4D97-AF65-F5344CB8AC3E}">
        <p14:creationId xmlns:p14="http://schemas.microsoft.com/office/powerpoint/2010/main" val="1650159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37</a:t>
            </a:fld>
            <a:endParaRPr kumimoji="1" lang="ja-JP" altLang="en-US" dirty="0"/>
          </a:p>
        </p:txBody>
      </p:sp>
    </p:spTree>
    <p:extLst>
      <p:ext uri="{BB962C8B-B14F-4D97-AF65-F5344CB8AC3E}">
        <p14:creationId xmlns:p14="http://schemas.microsoft.com/office/powerpoint/2010/main" val="16326626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アンケート調査では次世代自動車の普及に最も重要と思うことは値段で、安くはなってきたとはいえまだ敷居が高いのがわかった。また長距離を走らない人からすると</a:t>
            </a:r>
            <a:r>
              <a:rPr kumimoji="1" lang="en-US" altLang="ja-JP" dirty="0" smtClean="0"/>
              <a:t>HEV</a:t>
            </a:r>
            <a:r>
              <a:rPr kumimoji="1" lang="ja-JP" altLang="en-US" dirty="0" smtClean="0"/>
              <a:t>を買っても高いだけで元が取れないという声もあがっていた。ディーラーからの意見ではこれからの石油の枯渇や高騰を懸念すると</a:t>
            </a:r>
            <a:r>
              <a:rPr kumimoji="1" lang="en-US" altLang="ja-JP" dirty="0" smtClean="0"/>
              <a:t>EV</a:t>
            </a:r>
            <a:r>
              <a:rPr kumimoji="1" lang="ja-JP" altLang="en-US" dirty="0" smtClean="0"/>
              <a:t>が主流になると予想されていた。</a:t>
            </a:r>
          </a:p>
          <a:p>
            <a:endParaRPr kumimoji="1" lang="en-US" altLang="ja-JP" dirty="0" smtClean="0"/>
          </a:p>
          <a:p>
            <a:r>
              <a:rPr kumimoji="1" lang="en-US" altLang="ja-JP" dirty="0" smtClean="0"/>
              <a:t>90</a:t>
            </a:r>
            <a:r>
              <a:rPr kumimoji="1" lang="ja-JP" altLang="en-US" dirty="0" smtClean="0"/>
              <a:t>年代に高性能リチウムイオン電池の登場で、世界的に</a:t>
            </a:r>
            <a:r>
              <a:rPr kumimoji="1" lang="en-US" altLang="ja-JP" dirty="0" smtClean="0"/>
              <a:t>HEV</a:t>
            </a:r>
            <a:r>
              <a:rPr kumimoji="1" lang="ja-JP" altLang="en-US" dirty="0" smtClean="0"/>
              <a:t>が人気になり、</a:t>
            </a:r>
            <a:r>
              <a:rPr kumimoji="1" lang="en-US" altLang="ja-JP" dirty="0" smtClean="0"/>
              <a:t>PHV</a:t>
            </a:r>
            <a:r>
              <a:rPr kumimoji="1" lang="ja-JP" altLang="en-US" dirty="0" smtClean="0"/>
              <a:t>は</a:t>
            </a:r>
            <a:r>
              <a:rPr kumimoji="1" lang="en-US" altLang="ja-JP" dirty="0" smtClean="0"/>
              <a:t>GV</a:t>
            </a:r>
            <a:r>
              <a:rPr kumimoji="1" lang="ja-JP" altLang="en-US" dirty="0" smtClean="0"/>
              <a:t>から</a:t>
            </a:r>
            <a:r>
              <a:rPr kumimoji="1" lang="en-US" altLang="ja-JP" dirty="0" smtClean="0"/>
              <a:t>EV</a:t>
            </a:r>
            <a:r>
              <a:rPr kumimoji="1" lang="ja-JP" altLang="en-US" dirty="0" err="1" smtClean="0"/>
              <a:t>への</a:t>
            </a:r>
            <a:r>
              <a:rPr kumimoji="1" lang="ja-JP" altLang="en-US" dirty="0" smtClean="0"/>
              <a:t>架け橋となるコンセプトが浮上した。そして近年の世界市場では</a:t>
            </a:r>
            <a:r>
              <a:rPr kumimoji="1" lang="en-US" altLang="ja-JP" dirty="0" smtClean="0"/>
              <a:t>EV</a:t>
            </a:r>
            <a:r>
              <a:rPr kumimoji="1" lang="ja-JP" altLang="en-US" dirty="0" smtClean="0"/>
              <a:t>の方が</a:t>
            </a:r>
            <a:r>
              <a:rPr kumimoji="1" lang="en-US" altLang="ja-JP" dirty="0" smtClean="0"/>
              <a:t>PHV</a:t>
            </a:r>
            <a:r>
              <a:rPr kumimoji="1" lang="ja-JP" altLang="en-US" dirty="0" smtClean="0"/>
              <a:t>よりも上位にランクインしているので、やや優勢だと考えられる。また競争力面で日本は低迷しつつあり、アメリカや中国に追い抜かされた。そこでまずは国内の消費者が安心できるように、これまでは国や自治体・民間の取組を通じてインフラ面を強化してきたが、今後はより幅広い関係者の連携の下、着実かつ計画的な整備とネットワークの継続的な充実を可能とするビジネスモデルが必要でないかと考え、それにより国内の需要が高まり更なるイノベーションが期待でき、競争力にも貢献できると結論付け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38</a:t>
            </a:fld>
            <a:endParaRPr kumimoji="1" lang="ja-JP" altLang="en-US" dirty="0"/>
          </a:p>
        </p:txBody>
      </p:sp>
    </p:spTree>
    <p:extLst>
      <p:ext uri="{BB962C8B-B14F-4D97-AF65-F5344CB8AC3E}">
        <p14:creationId xmlns:p14="http://schemas.microsoft.com/office/powerpoint/2010/main" val="5367318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41</a:t>
            </a:fld>
            <a:endParaRPr kumimoji="1" lang="ja-JP" altLang="en-US" dirty="0"/>
          </a:p>
        </p:txBody>
      </p:sp>
    </p:spTree>
    <p:extLst>
      <p:ext uri="{BB962C8B-B14F-4D97-AF65-F5344CB8AC3E}">
        <p14:creationId xmlns:p14="http://schemas.microsoft.com/office/powerpoint/2010/main" val="33115741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42</a:t>
            </a:fld>
            <a:endParaRPr kumimoji="1" lang="ja-JP" altLang="en-US" dirty="0"/>
          </a:p>
        </p:txBody>
      </p:sp>
    </p:spTree>
    <p:extLst>
      <p:ext uri="{BB962C8B-B14F-4D97-AF65-F5344CB8AC3E}">
        <p14:creationId xmlns:p14="http://schemas.microsoft.com/office/powerpoint/2010/main" val="1238364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43</a:t>
            </a:fld>
            <a:endParaRPr kumimoji="1" lang="ja-JP" altLang="en-US" dirty="0"/>
          </a:p>
        </p:txBody>
      </p:sp>
    </p:spTree>
    <p:extLst>
      <p:ext uri="{BB962C8B-B14F-4D97-AF65-F5344CB8AC3E}">
        <p14:creationId xmlns:p14="http://schemas.microsoft.com/office/powerpoint/2010/main" val="1506619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第１章は次世代自動車の環境および経済性について話していきます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6</a:t>
            </a:fld>
            <a:endParaRPr kumimoji="1" lang="ja-JP" altLang="en-US" dirty="0"/>
          </a:p>
        </p:txBody>
      </p:sp>
    </p:spTree>
    <p:extLst>
      <p:ext uri="{BB962C8B-B14F-4D97-AF65-F5344CB8AC3E}">
        <p14:creationId xmlns:p14="http://schemas.microsoft.com/office/powerpoint/2010/main" val="2306744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200" dirty="0" smtClean="0">
                <a:effectLst/>
                <a:latin typeface="Century" panose="02040604050505020304" pitchFamily="18" charset="0"/>
                <a:ea typeface="ＭＳ 明朝" panose="02020609040205080304" pitchFamily="17" charset="-128"/>
                <a:cs typeface="Times New Roman" panose="02020603050405020304" pitchFamily="18" charset="0"/>
              </a:rPr>
              <a:t>従来</a:t>
            </a:r>
            <a:r>
              <a:rPr lang="ja-JP" altLang="en-US" sz="1200" dirty="0" smtClean="0">
                <a:effectLst/>
                <a:latin typeface="Century" panose="02040604050505020304" pitchFamily="18" charset="0"/>
                <a:ea typeface="ＭＳ 明朝" panose="02020609040205080304" pitchFamily="17" charset="-128"/>
                <a:cs typeface="Times New Roman" panose="02020603050405020304" pitchFamily="18" charset="0"/>
              </a:rPr>
              <a:t>の</a:t>
            </a:r>
            <a:r>
              <a:rPr lang="en-US" altLang="ja-JP" sz="1200" dirty="0" smtClean="0">
                <a:effectLst/>
                <a:latin typeface="Century" panose="02040604050505020304" pitchFamily="18" charset="0"/>
                <a:ea typeface="ＭＳ 明朝" panose="02020609040205080304" pitchFamily="17" charset="-128"/>
                <a:cs typeface="Times New Roman" panose="02020603050405020304" pitchFamily="18" charset="0"/>
              </a:rPr>
              <a:t>CO2</a:t>
            </a:r>
            <a:r>
              <a:rPr lang="ja-JP" altLang="ja-JP" sz="1200" dirty="0" smtClean="0">
                <a:effectLst/>
                <a:latin typeface="Century" panose="02040604050505020304" pitchFamily="18" charset="0"/>
                <a:ea typeface="ＭＳ 明朝" panose="02020609040205080304" pitchFamily="17" charset="-128"/>
                <a:cs typeface="Times New Roman" panose="02020603050405020304" pitchFamily="18" charset="0"/>
              </a:rPr>
              <a:t>排出の評価は、自動車から排出されるガスのみ</a:t>
            </a:r>
            <a:r>
              <a:rPr lang="ja-JP" altLang="en-US" sz="1200" dirty="0" smtClean="0">
                <a:effectLst/>
                <a:latin typeface="Century" panose="02040604050505020304" pitchFamily="18" charset="0"/>
                <a:ea typeface="ＭＳ 明朝" panose="02020609040205080304" pitchFamily="17" charset="-128"/>
                <a:cs typeface="Times New Roman" panose="02020603050405020304" pitchFamily="18" charset="0"/>
              </a:rPr>
              <a:t>の</a:t>
            </a:r>
            <a:r>
              <a:rPr lang="ja-JP" altLang="ja-JP" sz="1200" dirty="0" smtClean="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200" dirty="0" smtClean="0">
                <a:effectLst/>
                <a:latin typeface="Century" panose="02040604050505020304" pitchFamily="18" charset="0"/>
                <a:ea typeface="ＭＳ 明朝" panose="02020609040205080304" pitchFamily="17" charset="-128"/>
                <a:cs typeface="Times New Roman" panose="02020603050405020304" pitchFamily="18" charset="0"/>
              </a:rPr>
              <a:t>Tank to Wheel</a:t>
            </a:r>
            <a:r>
              <a:rPr lang="ja-JP" altLang="ja-JP" sz="1200" dirty="0"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200" dirty="0" smtClean="0">
                <a:effectLst/>
                <a:latin typeface="Century" panose="02040604050505020304" pitchFamily="18" charset="0"/>
                <a:ea typeface="ＭＳ 明朝" panose="02020609040205080304" pitchFamily="17" charset="-128"/>
                <a:cs typeface="Times New Roman" panose="02020603050405020304" pitchFamily="18" charset="0"/>
              </a:rPr>
              <a:t>だったが、</a:t>
            </a:r>
            <a:r>
              <a:rPr lang="ja-JP" altLang="ja-JP" sz="1200" dirty="0" smtClean="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200" dirty="0" smtClean="0">
                <a:effectLst/>
                <a:latin typeface="Century" panose="02040604050505020304" pitchFamily="18" charset="0"/>
                <a:ea typeface="ＭＳ 明朝" panose="02020609040205080304" pitchFamily="17" charset="-128"/>
                <a:cs typeface="Times New Roman" panose="02020603050405020304" pitchFamily="18" charset="0"/>
              </a:rPr>
              <a:t>Well to Wheel</a:t>
            </a:r>
            <a:r>
              <a:rPr lang="ja-JP" altLang="ja-JP" sz="1200" dirty="0"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200" dirty="0" smtClean="0">
                <a:effectLst/>
                <a:latin typeface="Century" panose="02040604050505020304" pitchFamily="18" charset="0"/>
                <a:ea typeface="ＭＳ 明朝" panose="02020609040205080304" pitchFamily="17" charset="-128"/>
                <a:cs typeface="Times New Roman" panose="02020603050405020304" pitchFamily="18" charset="0"/>
              </a:rPr>
              <a:t>いう</a:t>
            </a:r>
            <a:r>
              <a:rPr lang="ja-JP" altLang="ja-JP" sz="1200" dirty="0" smtClean="0">
                <a:effectLst/>
                <a:latin typeface="Century" panose="02040604050505020304" pitchFamily="18" charset="0"/>
                <a:ea typeface="ＭＳ 明朝" panose="02020609040205080304" pitchFamily="17" charset="-128"/>
                <a:cs typeface="Times New Roman" panose="02020603050405020304" pitchFamily="18" charset="0"/>
              </a:rPr>
              <a:t>燃料生産からの評価</a:t>
            </a:r>
            <a:r>
              <a:rPr lang="ja-JP" altLang="en-US" sz="1200" dirty="0" smtClean="0">
                <a:effectLst/>
                <a:latin typeface="Century" panose="02040604050505020304" pitchFamily="18" charset="0"/>
                <a:ea typeface="ＭＳ 明朝" panose="02020609040205080304" pitchFamily="17" charset="-128"/>
                <a:cs typeface="Times New Roman" panose="02020603050405020304" pitchFamily="18" charset="0"/>
              </a:rPr>
              <a:t>も検討するようになり、これは</a:t>
            </a:r>
            <a:r>
              <a:rPr lang="ja-JP" altLang="ja-JP" sz="1200" dirty="0" smtClean="0">
                <a:effectLst/>
                <a:latin typeface="Century" panose="02040604050505020304" pitchFamily="18" charset="0"/>
                <a:ea typeface="ＭＳ 明朝" panose="02020609040205080304" pitchFamily="17" charset="-128"/>
                <a:cs typeface="Times New Roman" panose="02020603050405020304" pitchFamily="18" charset="0"/>
              </a:rPr>
              <a:t>たとえば電気自動車の電気</a:t>
            </a:r>
            <a:r>
              <a:rPr lang="ja-JP" altLang="en-US" sz="1200" dirty="0" smtClean="0">
                <a:effectLst/>
                <a:latin typeface="Century" panose="02040604050505020304" pitchFamily="18" charset="0"/>
                <a:ea typeface="ＭＳ 明朝" panose="02020609040205080304" pitchFamily="17" charset="-128"/>
                <a:cs typeface="Times New Roman" panose="02020603050405020304" pitchFamily="18" charset="0"/>
              </a:rPr>
              <a:t>ならば</a:t>
            </a:r>
            <a:r>
              <a:rPr lang="ja-JP" altLang="ja-JP" sz="1200" dirty="0" smtClean="0">
                <a:effectLst/>
                <a:latin typeface="Century" panose="02040604050505020304" pitchFamily="18" charset="0"/>
                <a:ea typeface="ＭＳ 明朝" panose="02020609040205080304" pitchFamily="17" charset="-128"/>
                <a:cs typeface="Times New Roman" panose="02020603050405020304" pitchFamily="18" charset="0"/>
              </a:rPr>
              <a:t>どのように作られているかまで、含めて考えるという意味です</a:t>
            </a:r>
            <a:r>
              <a:rPr lang="ja-JP" altLang="en-US" sz="1200" dirty="0" smtClean="0">
                <a:effectLst/>
                <a:latin typeface="Century" panose="02040604050505020304" pitchFamily="18" charset="0"/>
                <a:ea typeface="ＭＳ 明朝" panose="02020609040205080304" pitchFamily="17" charset="-128"/>
                <a:cs typeface="Times New Roman" panose="02020603050405020304" pitchFamily="18" charset="0"/>
              </a:rPr>
              <a:t>。次世代自動車はガソリン自動車に比べ</a:t>
            </a:r>
            <a:r>
              <a:rPr lang="en-US" altLang="ja-JP" sz="1200" dirty="0" smtClean="0">
                <a:effectLst/>
                <a:latin typeface="Century" panose="02040604050505020304" pitchFamily="18" charset="0"/>
                <a:ea typeface="ＭＳ 明朝" panose="02020609040205080304" pitchFamily="17" charset="-128"/>
                <a:cs typeface="Times New Roman" panose="02020603050405020304" pitchFamily="18" charset="0"/>
              </a:rPr>
              <a:t>“Tank to Wheel”</a:t>
            </a:r>
            <a:r>
              <a:rPr lang="ja-JP" altLang="en-US" sz="1200" dirty="0" smtClean="0">
                <a:effectLst/>
                <a:latin typeface="Century" panose="02040604050505020304" pitchFamily="18" charset="0"/>
                <a:ea typeface="ＭＳ 明朝" panose="02020609040205080304" pitchFamily="17" charset="-128"/>
                <a:cs typeface="Times New Roman" panose="02020603050405020304" pitchFamily="18" charset="0"/>
              </a:rPr>
              <a:t>は少なく原油の消費量も少ないです。</a:t>
            </a:r>
            <a:endParaRPr kumimoji="1" lang="en-US" altLang="ja-JP" dirty="0" smtClean="0"/>
          </a:p>
          <a:p>
            <a:r>
              <a:rPr kumimoji="1" lang="ja-JP" altLang="en-US" dirty="0" smtClean="0"/>
              <a:t>こちらはプリウスの年間</a:t>
            </a:r>
            <a:r>
              <a:rPr kumimoji="1" lang="en-US" altLang="ja-JP" dirty="0" smtClean="0"/>
              <a:t>CO2</a:t>
            </a:r>
            <a:r>
              <a:rPr kumimoji="1" lang="ja-JP" altLang="en-US" dirty="0" smtClean="0"/>
              <a:t>排出量抑制を表した図で排出削減効果が表れているのがわかります。</a:t>
            </a:r>
            <a:endParaRPr kumimoji="1" lang="en-US" altLang="ja-JP" dirty="0" smtClean="0"/>
          </a:p>
          <a:p>
            <a:endParaRPr kumimoji="1" lang="en-US" altLang="ja-JP" dirty="0" smtClean="0"/>
          </a:p>
          <a:p>
            <a:endParaRPr kumimoji="1" lang="en-US" altLang="ja-JP" dirty="0" smtClean="0"/>
          </a:p>
          <a:p>
            <a:r>
              <a:rPr kumimoji="1" lang="ja-JP" altLang="en-US" dirty="0" smtClean="0"/>
              <a:t>既存車に比べ次世代自動車の</a:t>
            </a:r>
            <a:r>
              <a:rPr kumimoji="1" lang="en-US" altLang="ja-JP" dirty="0" smtClean="0"/>
              <a:t>CO2</a:t>
            </a:r>
            <a:r>
              <a:rPr kumimoji="1" lang="ja-JP" altLang="en-US" dirty="0" smtClean="0"/>
              <a:t>排出削減はプリウスを例にします</a:t>
            </a:r>
            <a:endParaRPr kumimoji="1" lang="en-US" altLang="ja-JP" dirty="0" smtClean="0"/>
          </a:p>
          <a:p>
            <a:r>
              <a:rPr kumimoji="1" lang="ja-JP" altLang="en-US" dirty="0" smtClean="0"/>
              <a:t>プリウスは</a:t>
            </a:r>
            <a:r>
              <a:rPr kumimoji="1" lang="en-US" altLang="ja-JP" dirty="0" smtClean="0"/>
              <a:t>2014</a:t>
            </a:r>
            <a:r>
              <a:rPr kumimoji="1" lang="ja-JP" altLang="en-US" dirty="0" smtClean="0"/>
              <a:t>年までに世界累計</a:t>
            </a:r>
            <a:r>
              <a:rPr kumimoji="1" lang="en-US" altLang="ja-JP" dirty="0" smtClean="0"/>
              <a:t>340</a:t>
            </a:r>
            <a:r>
              <a:rPr kumimoji="1" lang="ja-JP" altLang="en-US" dirty="0" smtClean="0"/>
              <a:t>万台を販売しこれは年間で</a:t>
            </a:r>
            <a:r>
              <a:rPr kumimoji="1" lang="en-US" altLang="ja-JP" dirty="0" smtClean="0"/>
              <a:t>CO2</a:t>
            </a:r>
            <a:r>
              <a:rPr kumimoji="1" lang="ja-JP" altLang="en-US" dirty="0" smtClean="0"/>
              <a:t>を</a:t>
            </a:r>
            <a:r>
              <a:rPr kumimoji="1" lang="en-US" altLang="ja-JP" dirty="0" smtClean="0"/>
              <a:t>540</a:t>
            </a:r>
            <a:r>
              <a:rPr kumimoji="1" lang="ja-JP" altLang="en-US" dirty="0" smtClean="0"/>
              <a:t>万トン抑制することができ、木の</a:t>
            </a:r>
            <a:r>
              <a:rPr kumimoji="1" lang="en-US" altLang="ja-JP" dirty="0" smtClean="0"/>
              <a:t>CO2</a:t>
            </a:r>
            <a:r>
              <a:rPr kumimoji="1" lang="ja-JP" altLang="en-US" dirty="0" smtClean="0"/>
              <a:t>吸収量に換算すると約</a:t>
            </a:r>
            <a:r>
              <a:rPr kumimoji="1" lang="en-US" altLang="ja-JP" dirty="0" smtClean="0"/>
              <a:t>6</a:t>
            </a:r>
            <a:r>
              <a:rPr kumimoji="1" lang="ja-JP" altLang="en-US" dirty="0" smtClean="0"/>
              <a:t>億本に相当し東京都の面積の</a:t>
            </a:r>
            <a:r>
              <a:rPr kumimoji="1" lang="en-US" altLang="ja-JP" dirty="0" smtClean="0"/>
              <a:t>3</a:t>
            </a:r>
            <a:r>
              <a:rPr kumimoji="1" lang="ja-JP" altLang="en-US" dirty="0" smtClean="0"/>
              <a:t>倍の森林面積になります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7</a:t>
            </a:fld>
            <a:endParaRPr kumimoji="1" lang="ja-JP" altLang="en-US" dirty="0"/>
          </a:p>
        </p:txBody>
      </p:sp>
    </p:spTree>
    <p:extLst>
      <p:ext uri="{BB962C8B-B14F-4D97-AF65-F5344CB8AC3E}">
        <p14:creationId xmlns:p14="http://schemas.microsoft.com/office/powerpoint/2010/main" val="2941754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8</a:t>
            </a:fld>
            <a:endParaRPr kumimoji="1" lang="ja-JP" altLang="en-US" dirty="0"/>
          </a:p>
        </p:txBody>
      </p:sp>
    </p:spTree>
    <p:extLst>
      <p:ext uri="{BB962C8B-B14F-4D97-AF65-F5344CB8AC3E}">
        <p14:creationId xmlns:p14="http://schemas.microsoft.com/office/powerpoint/2010/main" val="3146077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a:t>
            </a:r>
            <a:r>
              <a:rPr kumimoji="1" lang="ja-JP" altLang="en-US" dirty="0" smtClean="0"/>
              <a:t>章では普及状況についてへ入っていきます</a:t>
            </a:r>
            <a:endParaRPr kumimoji="1" lang="ja-JP" altLang="en-US" dirty="0"/>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9</a:t>
            </a:fld>
            <a:endParaRPr kumimoji="1" lang="ja-JP" altLang="en-US" dirty="0"/>
          </a:p>
        </p:txBody>
      </p:sp>
    </p:spTree>
    <p:extLst>
      <p:ext uri="{BB962C8B-B14F-4D97-AF65-F5344CB8AC3E}">
        <p14:creationId xmlns:p14="http://schemas.microsoft.com/office/powerpoint/2010/main" val="390223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はじめに表の燃料電池自動車については掲載元が</a:t>
            </a:r>
            <a:r>
              <a:rPr kumimoji="1" lang="en-US" altLang="ja-JP" dirty="0" smtClean="0"/>
              <a:t>H26</a:t>
            </a:r>
            <a:r>
              <a:rPr kumimoji="1" lang="ja-JP" altLang="en-US" dirty="0" smtClean="0"/>
              <a:t>年度から計上していたので前年度前までは</a:t>
            </a:r>
            <a:r>
              <a:rPr kumimoji="1" lang="en-US" altLang="ja-JP" dirty="0" smtClean="0"/>
              <a:t>0</a:t>
            </a:r>
            <a:r>
              <a:rPr kumimoji="1" lang="ja-JP" altLang="en-US" dirty="0" smtClean="0"/>
              <a:t>台になっています。</a:t>
            </a:r>
            <a:endParaRPr kumimoji="1" lang="en-US" altLang="ja-JP" dirty="0" smtClean="0"/>
          </a:p>
          <a:p>
            <a:r>
              <a:rPr kumimoji="1" lang="en-US" altLang="ja-JP" dirty="0" smtClean="0"/>
              <a:t>H23</a:t>
            </a:r>
            <a:r>
              <a:rPr kumimoji="1" lang="ja-JP" altLang="en-US" dirty="0" smtClean="0"/>
              <a:t>年から</a:t>
            </a:r>
            <a:r>
              <a:rPr kumimoji="1" lang="en-US" altLang="ja-JP" dirty="0" smtClean="0"/>
              <a:t>H27</a:t>
            </a:r>
            <a:r>
              <a:rPr kumimoji="1" lang="ja-JP" altLang="en-US" dirty="0" smtClean="0"/>
              <a:t>年の推移では日本の自動車全体の台数は年々増加していますが、そのうちに占める次世代自動車の割合は年々上昇しているものの、まだ</a:t>
            </a:r>
            <a:r>
              <a:rPr kumimoji="1" lang="en-US" altLang="ja-JP" dirty="0" smtClean="0"/>
              <a:t>10</a:t>
            </a:r>
            <a:r>
              <a:rPr kumimoji="1" lang="ja-JP" altLang="en-US" dirty="0" smtClean="0"/>
              <a:t>％を下回っているので普及しているとは言えません。</a:t>
            </a:r>
            <a:endParaRPr kumimoji="1" lang="en-US" altLang="ja-JP" dirty="0" smtClean="0"/>
          </a:p>
          <a:p>
            <a:r>
              <a:rPr kumimoji="1" lang="ja-JP" altLang="en-US" dirty="0" smtClean="0"/>
              <a:t>またこの表をグラフ化したものがこちらで、先ほど述べたとおり、年々次世代エコ自動車の保有台数は上昇しているが、普及にはまだ遠いことがわかる。</a:t>
            </a:r>
            <a:endParaRPr kumimoji="1" lang="ja-JP" altLang="en-US" dirty="0"/>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10</a:t>
            </a:fld>
            <a:endParaRPr kumimoji="1" lang="ja-JP" altLang="en-US" dirty="0"/>
          </a:p>
        </p:txBody>
      </p:sp>
    </p:spTree>
    <p:extLst>
      <p:ext uri="{BB962C8B-B14F-4D97-AF65-F5344CB8AC3E}">
        <p14:creationId xmlns:p14="http://schemas.microsoft.com/office/powerpoint/2010/main" val="1988556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次に日本だけでなく</a:t>
            </a:r>
            <a:r>
              <a:rPr kumimoji="1" lang="en-US" altLang="ja-JP" dirty="0" smtClean="0"/>
              <a:t>EU</a:t>
            </a:r>
            <a:r>
              <a:rPr kumimoji="1" lang="ja-JP" altLang="en-US" dirty="0" smtClean="0"/>
              <a:t>や中国に目を向けてみます</a:t>
            </a:r>
            <a:endParaRPr kumimoji="1" lang="en-US" altLang="ja-JP" dirty="0" smtClean="0"/>
          </a:p>
          <a:p>
            <a:r>
              <a:rPr kumimoji="1" lang="ja-JP" altLang="en-US" dirty="0" smtClean="0"/>
              <a:t>最初は</a:t>
            </a:r>
            <a:r>
              <a:rPr kumimoji="1" lang="en-US" altLang="ja-JP" dirty="0" smtClean="0"/>
              <a:t>EU</a:t>
            </a:r>
            <a:r>
              <a:rPr kumimoji="1" lang="ja-JP" altLang="en-US" dirty="0" smtClean="0"/>
              <a:t>各国の保有台数についてです</a:t>
            </a:r>
            <a:endParaRPr kumimoji="1" lang="en-US" altLang="ja-JP" dirty="0" smtClean="0"/>
          </a:p>
          <a:p>
            <a:r>
              <a:rPr kumimoji="1" lang="ja-JP" altLang="en-US" dirty="0" smtClean="0"/>
              <a:t>注意としては国によってはデータの更新時期が異なっていることですが、多くが</a:t>
            </a:r>
            <a:r>
              <a:rPr kumimoji="1" lang="en-US" altLang="ja-JP" dirty="0" smtClean="0"/>
              <a:t>2014</a:t>
            </a:r>
            <a:r>
              <a:rPr kumimoji="1" lang="ja-JP" altLang="en-US" dirty="0" smtClean="0"/>
              <a:t>年に更新しています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欧州各国のクリーンエネルギー自動車の保有台数は日本より下回り、燃料電池車に関してはほぼ普及していないことがわかる。</a:t>
            </a: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これは欧州のディーゼル車はグリーンディーゼル車と呼ばれ、日本のものとは違いガソリン車より燃費がよく</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(CO2</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排出量が少ないという点</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環境や経済性によいのでグリーンディーゼル車が主流ということが理由として挙げられます。</a:t>
            </a: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2014</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年時点におけるプラグインハイブリットの日本と欧州各国の保有台数</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1</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位を比べると日本</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4.5</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万台に対しオランダの</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3.2</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万台で、また電動自動車の一種の</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BEV</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（バッテリー式電動輸送機器）は、日本</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7</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万台に対しノルウェーの</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3.1</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万台であります。</a:t>
            </a: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補足↓</a:t>
            </a: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PHV</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の電気自動車一種　エクステンデッド・レンジ電気自動車</a:t>
            </a: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経済性と環境性能でディーゼル車に人気（欧州）</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海外調査部欧州課</a:t>
            </a: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　ディーゼルは燃費が良いので、地球温暖化をもたらす二酸化炭素（</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CO2</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）の排出量が少ない。</a:t>
            </a: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しかし、完全燃焼状態では酸性雨の原因となる窒素酸化物（</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NOx</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）を生成し、不完全燃焼すると燃料の燃え残り（粒子状物質：</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PM</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）が発生するが</a:t>
            </a: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EU</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はディーゼル車に対し厳しい規制を課して排出基準を満たさないディーゼル車は走行禁止となるため、技術改良が急ピッチで進んでいる。</a:t>
            </a: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例　軽油に含まれる硫黄分の含有量を制限しているほか、</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NOx</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PM</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の排出量について基準を設けている</a:t>
            </a:r>
          </a:p>
          <a:p>
            <a:endParaRPr kumimoji="1" lang="ja-JP" altLang="en-US" dirty="0"/>
          </a:p>
        </p:txBody>
      </p:sp>
      <p:sp>
        <p:nvSpPr>
          <p:cNvPr id="4" name="スライド番号プレースホルダー 3"/>
          <p:cNvSpPr>
            <a:spLocks noGrp="1"/>
          </p:cNvSpPr>
          <p:nvPr>
            <p:ph type="sldNum" sz="quarter" idx="10"/>
          </p:nvPr>
        </p:nvSpPr>
        <p:spPr/>
        <p:txBody>
          <a:bodyPr/>
          <a:lstStyle/>
          <a:p>
            <a:fld id="{536F0819-D229-4A8F-BE24-FCC69FA72121}" type="slidenum">
              <a:rPr kumimoji="1" lang="ja-JP" altLang="en-US" smtClean="0"/>
              <a:t>11</a:t>
            </a:fld>
            <a:endParaRPr kumimoji="1" lang="ja-JP" altLang="en-US" dirty="0"/>
          </a:p>
        </p:txBody>
      </p:sp>
    </p:spTree>
    <p:extLst>
      <p:ext uri="{BB962C8B-B14F-4D97-AF65-F5344CB8AC3E}">
        <p14:creationId xmlns:p14="http://schemas.microsoft.com/office/powerpoint/2010/main" val="215558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A5BAEA9-F4BA-4AD6-A45E-ECF59AB1B253}" type="datetimeFigureOut">
              <a:rPr kumimoji="1" lang="ja-JP" altLang="en-US" smtClean="0"/>
              <a:t>2017/12/14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CCE538F5-4245-4E13-8A27-D24594F0C5D2}" type="slidenum">
              <a:rPr kumimoji="1" lang="ja-JP" altLang="en-US" smtClean="0"/>
              <a:t>‹#›</a:t>
            </a:fld>
            <a:endParaRPr kumimoji="1" lang="ja-JP" altLang="en-US" dirty="0"/>
          </a:p>
        </p:txBody>
      </p:sp>
    </p:spTree>
    <p:extLst>
      <p:ext uri="{BB962C8B-B14F-4D97-AF65-F5344CB8AC3E}">
        <p14:creationId xmlns:p14="http://schemas.microsoft.com/office/powerpoint/2010/main" val="2001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A5BAEA9-F4BA-4AD6-A45E-ECF59AB1B253}" type="datetimeFigureOut">
              <a:rPr kumimoji="1" lang="ja-JP" altLang="en-US" smtClean="0"/>
              <a:t>2017/12/14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CCE538F5-4245-4E13-8A27-D24594F0C5D2}" type="slidenum">
              <a:rPr kumimoji="1" lang="ja-JP" altLang="en-US" smtClean="0"/>
              <a:t>‹#›</a:t>
            </a:fld>
            <a:endParaRPr kumimoji="1" lang="ja-JP" altLang="en-US" dirty="0"/>
          </a:p>
        </p:txBody>
      </p:sp>
    </p:spTree>
    <p:extLst>
      <p:ext uri="{BB962C8B-B14F-4D97-AF65-F5344CB8AC3E}">
        <p14:creationId xmlns:p14="http://schemas.microsoft.com/office/powerpoint/2010/main" val="2439888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FA5BAEA9-F4BA-4AD6-A45E-ECF59AB1B253}" type="datetimeFigureOut">
              <a:rPr kumimoji="1" lang="ja-JP" altLang="en-US" smtClean="0"/>
              <a:t>2017/12/14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CCE538F5-4245-4E13-8A27-D24594F0C5D2}" type="slidenum">
              <a:rPr kumimoji="1" lang="ja-JP" altLang="en-US" smtClean="0"/>
              <a:t>‹#›</a:t>
            </a:fld>
            <a:endParaRPr kumimoji="1" lang="ja-JP" altLang="en-US" dirty="0"/>
          </a:p>
        </p:txBody>
      </p:sp>
    </p:spTree>
    <p:extLst>
      <p:ext uri="{BB962C8B-B14F-4D97-AF65-F5344CB8AC3E}">
        <p14:creationId xmlns:p14="http://schemas.microsoft.com/office/powerpoint/2010/main" val="3211760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A5BAEA9-F4BA-4AD6-A45E-ECF59AB1B253}" type="datetimeFigureOut">
              <a:rPr kumimoji="1" lang="ja-JP" altLang="en-US" smtClean="0"/>
              <a:t>2017/12/14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CCE538F5-4245-4E13-8A27-D24594F0C5D2}" type="slidenum">
              <a:rPr kumimoji="1" lang="ja-JP" altLang="en-US" smtClean="0"/>
              <a:t>‹#›</a:t>
            </a:fld>
            <a:endParaRPr kumimoji="1" lang="ja-JP" alt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792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A5BAEA9-F4BA-4AD6-A45E-ECF59AB1B253}" type="datetimeFigureOut">
              <a:rPr kumimoji="1" lang="ja-JP" altLang="en-US" smtClean="0"/>
              <a:t>2017/12/14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CCE538F5-4245-4E13-8A27-D24594F0C5D2}" type="slidenum">
              <a:rPr kumimoji="1" lang="ja-JP" altLang="en-US" smtClean="0"/>
              <a:t>‹#›</a:t>
            </a:fld>
            <a:endParaRPr kumimoji="1" lang="ja-JP" altLang="en-US" dirty="0"/>
          </a:p>
        </p:txBody>
      </p:sp>
    </p:spTree>
    <p:extLst>
      <p:ext uri="{BB962C8B-B14F-4D97-AF65-F5344CB8AC3E}">
        <p14:creationId xmlns:p14="http://schemas.microsoft.com/office/powerpoint/2010/main" val="3752568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A5BAEA9-F4BA-4AD6-A45E-ECF59AB1B253}" type="datetimeFigureOut">
              <a:rPr kumimoji="1" lang="ja-JP" altLang="en-US" smtClean="0"/>
              <a:t>2017/12/14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CCE538F5-4245-4E13-8A27-D24594F0C5D2}" type="slidenum">
              <a:rPr kumimoji="1" lang="ja-JP" altLang="en-US" smtClean="0"/>
              <a:t>‹#›</a:t>
            </a:fld>
            <a:endParaRPr kumimoji="1" lang="ja-JP" alt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330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A5BAEA9-F4BA-4AD6-A45E-ECF59AB1B253}" type="datetimeFigureOut">
              <a:rPr kumimoji="1" lang="ja-JP" altLang="en-US" smtClean="0"/>
              <a:t>2017/12/14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CCE538F5-4245-4E13-8A27-D24594F0C5D2}" type="slidenum">
              <a:rPr kumimoji="1" lang="ja-JP" altLang="en-US" smtClean="0"/>
              <a:t>‹#›</a:t>
            </a:fld>
            <a:endParaRPr kumimoji="1" lang="ja-JP" altLang="en-US" dirty="0"/>
          </a:p>
        </p:txBody>
      </p:sp>
    </p:spTree>
    <p:extLst>
      <p:ext uri="{BB962C8B-B14F-4D97-AF65-F5344CB8AC3E}">
        <p14:creationId xmlns:p14="http://schemas.microsoft.com/office/powerpoint/2010/main" val="1400839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097280" y="2582335"/>
            <a:ext cx="493776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217920" y="2582334"/>
            <a:ext cx="493776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A5BAEA9-F4BA-4AD6-A45E-ECF59AB1B253}" type="datetimeFigureOut">
              <a:rPr kumimoji="1" lang="ja-JP" altLang="en-US" smtClean="0"/>
              <a:t>2017/12/14</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CCE538F5-4245-4E13-8A27-D24594F0C5D2}" type="slidenum">
              <a:rPr kumimoji="1" lang="ja-JP" altLang="en-US" smtClean="0"/>
              <a:t>‹#›</a:t>
            </a:fld>
            <a:endParaRPr kumimoji="1" lang="ja-JP" altLang="en-US" dirty="0"/>
          </a:p>
        </p:txBody>
      </p:sp>
    </p:spTree>
    <p:extLst>
      <p:ext uri="{BB962C8B-B14F-4D97-AF65-F5344CB8AC3E}">
        <p14:creationId xmlns:p14="http://schemas.microsoft.com/office/powerpoint/2010/main" val="2319526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A5BAEA9-F4BA-4AD6-A45E-ECF59AB1B253}" type="datetimeFigureOut">
              <a:rPr kumimoji="1" lang="ja-JP" altLang="en-US" smtClean="0"/>
              <a:t>2017/12/14</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CCE538F5-4245-4E13-8A27-D24594F0C5D2}" type="slidenum">
              <a:rPr kumimoji="1" lang="ja-JP" altLang="en-US" smtClean="0"/>
              <a:t>‹#›</a:t>
            </a:fld>
            <a:endParaRPr kumimoji="1" lang="ja-JP" altLang="en-US" dirty="0"/>
          </a:p>
        </p:txBody>
      </p:sp>
    </p:spTree>
    <p:extLst>
      <p:ext uri="{BB962C8B-B14F-4D97-AF65-F5344CB8AC3E}">
        <p14:creationId xmlns:p14="http://schemas.microsoft.com/office/powerpoint/2010/main" val="1242806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A5BAEA9-F4BA-4AD6-A45E-ECF59AB1B253}" type="datetimeFigureOut">
              <a:rPr kumimoji="1" lang="ja-JP" altLang="en-US" smtClean="0"/>
              <a:t>2017/12/14</a:t>
            </a:fld>
            <a:endParaRPr kumimoji="1" lang="ja-JP" alt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dirty="0"/>
          </a:p>
        </p:txBody>
      </p:sp>
      <p:sp>
        <p:nvSpPr>
          <p:cNvPr id="9" name="Slide Number Placeholder 8"/>
          <p:cNvSpPr>
            <a:spLocks noGrp="1"/>
          </p:cNvSpPr>
          <p:nvPr>
            <p:ph type="sldNum" sz="quarter" idx="12"/>
          </p:nvPr>
        </p:nvSpPr>
        <p:spPr/>
        <p:txBody>
          <a:bodyPr/>
          <a:lstStyle/>
          <a:p>
            <a:fld id="{CCE538F5-4245-4E13-8A27-D24594F0C5D2}" type="slidenum">
              <a:rPr kumimoji="1" lang="ja-JP" altLang="en-US" smtClean="0"/>
              <a:t>‹#›</a:t>
            </a:fld>
            <a:endParaRPr kumimoji="1" lang="ja-JP" altLang="en-US" dirty="0"/>
          </a:p>
        </p:txBody>
      </p:sp>
    </p:spTree>
    <p:extLst>
      <p:ext uri="{BB962C8B-B14F-4D97-AF65-F5344CB8AC3E}">
        <p14:creationId xmlns:p14="http://schemas.microsoft.com/office/powerpoint/2010/main" val="2747575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A5BAEA9-F4BA-4AD6-A45E-ECF59AB1B253}" type="datetimeFigureOut">
              <a:rPr kumimoji="1" lang="ja-JP" altLang="en-US" smtClean="0"/>
              <a:t>2017/12/14</a:t>
            </a:fld>
            <a:endParaRPr kumimoji="1" lang="ja-JP" alt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CE538F5-4245-4E13-8A27-D24594F0C5D2}" type="slidenum">
              <a:rPr kumimoji="1" lang="ja-JP" altLang="en-US" smtClean="0"/>
              <a:t>‹#›</a:t>
            </a:fld>
            <a:endParaRPr kumimoji="1" lang="ja-JP" altLang="en-US" dirty="0"/>
          </a:p>
        </p:txBody>
      </p:sp>
    </p:spTree>
    <p:extLst>
      <p:ext uri="{BB962C8B-B14F-4D97-AF65-F5344CB8AC3E}">
        <p14:creationId xmlns:p14="http://schemas.microsoft.com/office/powerpoint/2010/main" val="89697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A5BAEA9-F4BA-4AD6-A45E-ECF59AB1B253}" type="datetimeFigureOut">
              <a:rPr kumimoji="1" lang="ja-JP" altLang="en-US" smtClean="0"/>
              <a:t>2017/12/14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CCE538F5-4245-4E13-8A27-D24594F0C5D2}" type="slidenum">
              <a:rPr kumimoji="1" lang="ja-JP" altLang="en-US" smtClean="0"/>
              <a:t>‹#›</a:t>
            </a:fld>
            <a:endParaRPr kumimoji="1" lang="ja-JP" altLang="en-US" dirty="0"/>
          </a:p>
        </p:txBody>
      </p:sp>
    </p:spTree>
    <p:extLst>
      <p:ext uri="{BB962C8B-B14F-4D97-AF65-F5344CB8AC3E}">
        <p14:creationId xmlns:p14="http://schemas.microsoft.com/office/powerpoint/2010/main" val="415716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A5BAEA9-F4BA-4AD6-A45E-ECF59AB1B253}" type="datetimeFigureOut">
              <a:rPr kumimoji="1" lang="ja-JP" altLang="en-US" smtClean="0"/>
              <a:t>2017/12/14</a:t>
            </a:fld>
            <a:endParaRPr kumimoji="1" lang="ja-JP" alt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E538F5-4245-4E13-8A27-D24594F0C5D2}" type="slidenum">
              <a:rPr kumimoji="1" lang="ja-JP" altLang="en-US" smtClean="0"/>
              <a:t>‹#›</a:t>
            </a:fld>
            <a:endParaRPr kumimoji="1" lang="ja-JP" altLang="en-US" dirty="0"/>
          </a:p>
        </p:txBody>
      </p:sp>
    </p:spTree>
    <p:extLst>
      <p:ext uri="{BB962C8B-B14F-4D97-AF65-F5344CB8AC3E}">
        <p14:creationId xmlns:p14="http://schemas.microsoft.com/office/powerpoint/2010/main" val="1226107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A5BAEA9-F4BA-4AD6-A45E-ECF59AB1B253}" type="datetimeFigureOut">
              <a:rPr kumimoji="1" lang="ja-JP" altLang="en-US" smtClean="0"/>
              <a:t>2017/12/14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CCE538F5-4245-4E13-8A27-D24594F0C5D2}" type="slidenum">
              <a:rPr kumimoji="1" lang="ja-JP" altLang="en-US" smtClean="0"/>
              <a:t>‹#›</a:t>
            </a:fld>
            <a:endParaRPr kumimoji="1" lang="ja-JP" altLang="en-US" dirty="0"/>
          </a:p>
        </p:txBody>
      </p:sp>
    </p:spTree>
    <p:extLst>
      <p:ext uri="{BB962C8B-B14F-4D97-AF65-F5344CB8AC3E}">
        <p14:creationId xmlns:p14="http://schemas.microsoft.com/office/powerpoint/2010/main" val="2740582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A5BAEA9-F4BA-4AD6-A45E-ECF59AB1B253}" type="datetimeFigureOut">
              <a:rPr kumimoji="1" lang="ja-JP" altLang="en-US" smtClean="0"/>
              <a:t>2017/12/14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CCE538F5-4245-4E13-8A27-D24594F0C5D2}" type="slidenum">
              <a:rPr kumimoji="1" lang="ja-JP" altLang="en-US" smtClean="0"/>
              <a:t>‹#›</a:t>
            </a:fld>
            <a:endParaRPr kumimoji="1" lang="ja-JP" altLang="en-US" dirty="0"/>
          </a:p>
        </p:txBody>
      </p:sp>
    </p:spTree>
    <p:extLst>
      <p:ext uri="{BB962C8B-B14F-4D97-AF65-F5344CB8AC3E}">
        <p14:creationId xmlns:p14="http://schemas.microsoft.com/office/powerpoint/2010/main" val="1026579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A5BAEA9-F4BA-4AD6-A45E-ECF59AB1B253}" type="datetimeFigureOut">
              <a:rPr kumimoji="1" lang="ja-JP" altLang="en-US" smtClean="0"/>
              <a:t>2017/12/14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CCE538F5-4245-4E13-8A27-D24594F0C5D2}" type="slidenum">
              <a:rPr kumimoji="1" lang="ja-JP" altLang="en-US" smtClean="0"/>
              <a:t>‹#›</a:t>
            </a:fld>
            <a:endParaRPr kumimoji="1" lang="ja-JP" altLang="en-US" dirty="0"/>
          </a:p>
        </p:txBody>
      </p:sp>
    </p:spTree>
    <p:extLst>
      <p:ext uri="{BB962C8B-B14F-4D97-AF65-F5344CB8AC3E}">
        <p14:creationId xmlns:p14="http://schemas.microsoft.com/office/powerpoint/2010/main" val="3276028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A5BAEA9-F4BA-4AD6-A45E-ECF59AB1B253}" type="datetimeFigureOut">
              <a:rPr kumimoji="1" lang="ja-JP" altLang="en-US" smtClean="0"/>
              <a:t>2017/12/14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CCE538F5-4245-4E13-8A27-D24594F0C5D2}" type="slidenum">
              <a:rPr kumimoji="1" lang="ja-JP" altLang="en-US" smtClean="0"/>
              <a:t>‹#›</a:t>
            </a:fld>
            <a:endParaRPr kumimoji="1" lang="ja-JP" altLang="en-US" dirty="0"/>
          </a:p>
        </p:txBody>
      </p:sp>
    </p:spTree>
    <p:extLst>
      <p:ext uri="{BB962C8B-B14F-4D97-AF65-F5344CB8AC3E}">
        <p14:creationId xmlns:p14="http://schemas.microsoft.com/office/powerpoint/2010/main" val="1313944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FA5BAEA9-F4BA-4AD6-A45E-ECF59AB1B253}" type="datetimeFigureOut">
              <a:rPr kumimoji="1" lang="ja-JP" altLang="en-US" smtClean="0"/>
              <a:t>2017/12/14</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CCE538F5-4245-4E13-8A27-D24594F0C5D2}" type="slidenum">
              <a:rPr kumimoji="1" lang="ja-JP" altLang="en-US" smtClean="0"/>
              <a:t>‹#›</a:t>
            </a:fld>
            <a:endParaRPr kumimoji="1" lang="ja-JP" altLang="en-US" dirty="0"/>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2256509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A5BAEA9-F4BA-4AD6-A45E-ECF59AB1B253}" type="datetimeFigureOut">
              <a:rPr kumimoji="1" lang="ja-JP" altLang="en-US" smtClean="0"/>
              <a:t>2017/12/14</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CCE538F5-4245-4E13-8A27-D24594F0C5D2}" type="slidenum">
              <a:rPr kumimoji="1" lang="ja-JP" altLang="en-US" smtClean="0"/>
              <a:t>‹#›</a:t>
            </a:fld>
            <a:endParaRPr kumimoji="1" lang="ja-JP" altLang="en-US" dirty="0"/>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3310162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BAEA9-F4BA-4AD6-A45E-ECF59AB1B253}" type="datetimeFigureOut">
              <a:rPr kumimoji="1" lang="ja-JP" altLang="en-US" smtClean="0"/>
              <a:t>2017/12/14</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CCE538F5-4245-4E13-8A27-D24594F0C5D2}" type="slidenum">
              <a:rPr kumimoji="1" lang="ja-JP" altLang="en-US" smtClean="0"/>
              <a:t>‹#›</a:t>
            </a:fld>
            <a:endParaRPr kumimoji="1" lang="ja-JP" altLang="en-US" dirty="0"/>
          </a:p>
        </p:txBody>
      </p:sp>
    </p:spTree>
    <p:extLst>
      <p:ext uri="{BB962C8B-B14F-4D97-AF65-F5344CB8AC3E}">
        <p14:creationId xmlns:p14="http://schemas.microsoft.com/office/powerpoint/2010/main" val="2670009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A5BAEA9-F4BA-4AD6-A45E-ECF59AB1B253}" type="datetimeFigureOut">
              <a:rPr kumimoji="1" lang="ja-JP" altLang="en-US" smtClean="0"/>
              <a:t>2017/12/14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CCE538F5-4245-4E13-8A27-D24594F0C5D2}" type="slidenum">
              <a:rPr kumimoji="1" lang="ja-JP" altLang="en-US" smtClean="0"/>
              <a:t>‹#›</a:t>
            </a:fld>
            <a:endParaRPr kumimoji="1" lang="ja-JP" altLang="en-US" dirty="0"/>
          </a:p>
        </p:txBody>
      </p:sp>
    </p:spTree>
    <p:extLst>
      <p:ext uri="{BB962C8B-B14F-4D97-AF65-F5344CB8AC3E}">
        <p14:creationId xmlns:p14="http://schemas.microsoft.com/office/powerpoint/2010/main" val="490823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A5BAEA9-F4BA-4AD6-A45E-ECF59AB1B253}" type="datetimeFigureOut">
              <a:rPr kumimoji="1" lang="ja-JP" altLang="en-US" smtClean="0"/>
              <a:t>2017/12/14</a:t>
            </a:fld>
            <a:endParaRPr kumimoji="1" lang="ja-JP" alt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E538F5-4245-4E13-8A27-D24594F0C5D2}" type="slidenum">
              <a:rPr kumimoji="1" lang="ja-JP" altLang="en-US" smtClean="0"/>
              <a:t>‹#›</a:t>
            </a:fld>
            <a:endParaRPr kumimoji="1" lang="ja-JP" altLang="en-US" dirty="0"/>
          </a:p>
        </p:txBody>
      </p:sp>
    </p:spTree>
    <p:extLst>
      <p:ext uri="{BB962C8B-B14F-4D97-AF65-F5344CB8AC3E}">
        <p14:creationId xmlns:p14="http://schemas.microsoft.com/office/powerpoint/2010/main" val="1364519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FA5BAEA9-F4BA-4AD6-A45E-ECF59AB1B253}" type="datetimeFigureOut">
              <a:rPr kumimoji="1" lang="ja-JP" altLang="en-US" smtClean="0"/>
              <a:t>2017/12/14</a:t>
            </a:fld>
            <a:endParaRPr kumimoji="1" lang="ja-JP"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CCE538F5-4245-4E13-8A27-D24594F0C5D2}" type="slidenum">
              <a:rPr kumimoji="1" lang="ja-JP" altLang="en-US" smtClean="0"/>
              <a:t>‹#›</a:t>
            </a:fld>
            <a:endParaRPr kumimoji="1" lang="ja-JP" altLang="en-US" dirty="0"/>
          </a:p>
        </p:txBody>
      </p:sp>
    </p:spTree>
    <p:extLst>
      <p:ext uri="{BB962C8B-B14F-4D97-AF65-F5344CB8AC3E}">
        <p14:creationId xmlns:p14="http://schemas.microsoft.com/office/powerpoint/2010/main" val="712250445"/>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A5BAEA9-F4BA-4AD6-A45E-ECF59AB1B253}" type="datetimeFigureOut">
              <a:rPr kumimoji="1" lang="ja-JP" altLang="en-US" smtClean="0"/>
              <a:t>2017/12/14</a:t>
            </a:fld>
            <a:endParaRPr kumimoji="1" lang="ja-JP" alt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CE538F5-4245-4E13-8A27-D24594F0C5D2}" type="slidenum">
              <a:rPr kumimoji="1" lang="ja-JP" altLang="en-US" smtClean="0"/>
              <a:t>‹#›</a:t>
            </a:fld>
            <a:endParaRPr kumimoji="1" lang="ja-JP" alt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924560"/>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4.tmp"/><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7.tmp"/><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chart" Target="../charts/chart3.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12.tmp"/><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18.tmp"/></Relationships>
</file>

<file path=ppt/slides/_rels/slide31.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chart" Target="../charts/chart6.xml"/><Relationship Id="rId4" Type="http://schemas.openxmlformats.org/officeDocument/2006/relationships/chart" Target="../charts/chart5.xml"/></Relationships>
</file>

<file path=ppt/slides/_rels/slide3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chart" Target="../charts/chart8.xml"/></Relationships>
</file>

<file path=ppt/slides/_rels/slide3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chart" Target="../charts/chart10.xml"/></Relationships>
</file>

<file path=ppt/slides/_rels/slide3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chart" Target="../charts/char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chart" Target="../charts/char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8" Type="http://schemas.openxmlformats.org/officeDocument/2006/relationships/hyperlink" Target="http://www.cev-pc.or.jp/chosa/pdf/H28_chosa_1_honpen.pdf" TargetMode="External"/><Relationship Id="rId3" Type="http://schemas.openxmlformats.org/officeDocument/2006/relationships/hyperlink" Target="https://www.airia.or.jp/publish/statistics/trend.html" TargetMode="External"/><Relationship Id="rId7" Type="http://schemas.openxmlformats.org/officeDocument/2006/relationships/hyperlink" Target="http://www.env.go.jp/air/car/vehicles2016-2017/LEV_chapter4.pdf" TargetMode="External"/><Relationship Id="rId2" Type="http://schemas.openxmlformats.org/officeDocument/2006/relationships/notesSlide" Target="../notesSlides/notesSlide35.xml"/><Relationship Id="rId1" Type="http://schemas.openxmlformats.org/officeDocument/2006/relationships/slideLayout" Target="../slideLayouts/slideLayout18.xml"/><Relationship Id="rId6" Type="http://schemas.openxmlformats.org/officeDocument/2006/relationships/hyperlink" Target="http://www.mlit.go.jp/jidosha/jidosha_fr1_000028.html" TargetMode="External"/><Relationship Id="rId5" Type="http://schemas.openxmlformats.org/officeDocument/2006/relationships/hyperlink" Target="http://www.cev-pc.or.jp/lp_clean/spot/" TargetMode="External"/><Relationship Id="rId4" Type="http://schemas.openxmlformats.org/officeDocument/2006/relationships/hyperlink" Target="http://www.cev-pc.or.jp/tokei/hanbai.html"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www.meti.go.jp/meti_lib/report/2015fy/000528.pd" TargetMode="External"/><Relationship Id="rId3" Type="http://schemas.openxmlformats.org/officeDocument/2006/relationships/hyperlink" Target="http://www.fukuoka-toyota.co.jp/prius/pdf/prius_ecology.pdf" TargetMode="External"/><Relationship Id="rId7" Type="http://schemas.openxmlformats.org/officeDocument/2006/relationships/hyperlink" Target="https://www.jstage.jst.go.jp/article/sfj/54/9/54_9_567/_pdf" TargetMode="External"/><Relationship Id="rId2" Type="http://schemas.openxmlformats.org/officeDocument/2006/relationships/notesSlide" Target="../notesSlides/notesSlide36.xml"/><Relationship Id="rId1" Type="http://schemas.openxmlformats.org/officeDocument/2006/relationships/slideLayout" Target="../slideLayouts/slideLayout18.xml"/><Relationship Id="rId6" Type="http://schemas.openxmlformats.org/officeDocument/2006/relationships/hyperlink" Target="http://www.smbc.co.jp/hojin/report/monthlyreviewtopics/resources/pdf/2_07_CRSDMR1707.pdf#search" TargetMode="External"/><Relationship Id="rId5" Type="http://schemas.openxmlformats.org/officeDocument/2006/relationships/hyperlink" Target="http://ci.nii.ac.jp/els/contentscinii_20170626204503.pdf?id=ART0010430348" TargetMode="External"/><Relationship Id="rId4" Type="http://schemas.openxmlformats.org/officeDocument/2006/relationships/hyperlink" Target="https://www.jetro.go.jp/ext_images/jfile/report/05000391/05000391_001_BUP_0.pdf" TargetMode="External"/><Relationship Id="rId9" Type="http://schemas.openxmlformats.org/officeDocument/2006/relationships/hyperlink" Target="http://www.meti.go.jp/policy/economy/keiei_innovation/sangyokinyu/GB/04.pdf"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www.iwatani.co.jp/jpn/business/industrialgas/products/004h2.html" TargetMode="External"/><Relationship Id="rId3" Type="http://schemas.openxmlformats.org/officeDocument/2006/relationships/hyperlink" Target="http://www.ebsukltd.com/report/pdf/sam_auto2011.PDF" TargetMode="External"/><Relationship Id="rId7" Type="http://schemas.openxmlformats.org/officeDocument/2006/relationships/hyperlink" Target="https://electrek.co/2016/09/30/tesla-likely-to-be-left-out-of-new-electric-vehicle-incentive-program-in-france/" TargetMode="External"/><Relationship Id="rId2" Type="http://schemas.openxmlformats.org/officeDocument/2006/relationships/notesSlide" Target="../notesSlides/notesSlide37.xml"/><Relationship Id="rId1" Type="http://schemas.openxmlformats.org/officeDocument/2006/relationships/slideLayout" Target="../slideLayouts/slideLayout18.xml"/><Relationship Id="rId6" Type="http://schemas.openxmlformats.org/officeDocument/2006/relationships/hyperlink" Target="https://www.attax.co.jp/cbc/news/post-5811/" TargetMode="External"/><Relationship Id="rId5" Type="http://schemas.openxmlformats.org/officeDocument/2006/relationships/hyperlink" Target="https://sustainablejapan.jp/2016/05/25/electric-car/22357" TargetMode="External"/><Relationship Id="rId4" Type="http://schemas.openxmlformats.org/officeDocument/2006/relationships/hyperlink" Target="https://www.nri.com/~/media/PDF/jp/opinion/teiki/chitekishisan/cs201704/cs20170404.pdf" TargetMode="External"/><Relationship Id="rId9" Type="http://schemas.openxmlformats.org/officeDocument/2006/relationships/hyperlink" Target="http://www.meti.go.jp/committee/kenkyukai/energy/suiso_nenryodenchi/suiso_nenryodenchi_wg/pdf/005_02_00.pdf"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tm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p:cNvSpPr txBox="1">
            <a:spLocks/>
          </p:cNvSpPr>
          <p:nvPr/>
        </p:nvSpPr>
        <p:spPr>
          <a:xfrm>
            <a:off x="3359857" y="4170769"/>
            <a:ext cx="5658929" cy="97674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2400" b="1" dirty="0" smtClean="0">
                <a:solidFill>
                  <a:schemeClr val="tx1"/>
                </a:solidFill>
              </a:rPr>
              <a:t>　　　　　経済学部 ３年　李ゼミ</a:t>
            </a:r>
            <a:endParaRPr lang="en-US" altLang="ja-JP" sz="2400" b="1" dirty="0" smtClean="0">
              <a:solidFill>
                <a:schemeClr val="tx1"/>
              </a:solidFill>
            </a:endParaRPr>
          </a:p>
          <a:p>
            <a:r>
              <a:rPr lang="ja-JP" altLang="en-US" sz="2400" b="1" dirty="0" smtClean="0">
                <a:solidFill>
                  <a:schemeClr val="tx1"/>
                </a:solidFill>
              </a:rPr>
              <a:t>北川優吾・後藤雄平・藤井和樹・加藤宗春</a:t>
            </a:r>
            <a:endParaRPr lang="ja-JP" altLang="en-US" sz="2400" b="1" dirty="0">
              <a:solidFill>
                <a:schemeClr val="tx1"/>
              </a:solidFill>
            </a:endParaRPr>
          </a:p>
        </p:txBody>
      </p:sp>
      <p:sp>
        <p:nvSpPr>
          <p:cNvPr id="3" name="タイトル 1"/>
          <p:cNvSpPr txBox="1">
            <a:spLocks/>
          </p:cNvSpPr>
          <p:nvPr/>
        </p:nvSpPr>
        <p:spPr>
          <a:xfrm>
            <a:off x="361520" y="1850006"/>
            <a:ext cx="11369615" cy="146205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4400" b="1" dirty="0" smtClean="0"/>
              <a:t>次世代エコ自動車の普及拡大に向けた課題</a:t>
            </a:r>
            <a:r>
              <a:rPr lang="en-US" altLang="ja-JP" sz="4400" b="1" dirty="0" smtClean="0"/>
              <a:t/>
            </a:r>
            <a:br>
              <a:rPr lang="en-US" altLang="ja-JP" sz="4400" b="1" dirty="0" smtClean="0"/>
            </a:br>
            <a:r>
              <a:rPr lang="ja-JP" altLang="en-US" sz="4400" b="1" dirty="0" smtClean="0"/>
              <a:t>　　　　　　　　　　</a:t>
            </a:r>
            <a:r>
              <a:rPr lang="en-US" altLang="ja-JP" sz="4400" b="1" dirty="0" smtClean="0"/>
              <a:t>―</a:t>
            </a:r>
            <a:r>
              <a:rPr lang="ja-JP" altLang="en-US" sz="4400" b="1" dirty="0" smtClean="0"/>
              <a:t>電気・水素自動車を中心に</a:t>
            </a:r>
            <a:r>
              <a:rPr lang="en-US" altLang="ja-JP" sz="4400" b="1" dirty="0" smtClean="0"/>
              <a:t>―</a:t>
            </a:r>
            <a:endParaRPr lang="ja-JP" altLang="en-US" sz="4400" b="1" dirty="0"/>
          </a:p>
        </p:txBody>
      </p:sp>
      <p:sp>
        <p:nvSpPr>
          <p:cNvPr id="4" name="テキスト ボックス 3"/>
          <p:cNvSpPr txBox="1"/>
          <p:nvPr/>
        </p:nvSpPr>
        <p:spPr>
          <a:xfrm>
            <a:off x="361520" y="288640"/>
            <a:ext cx="4312399" cy="830997"/>
          </a:xfrm>
          <a:prstGeom prst="rect">
            <a:avLst/>
          </a:prstGeom>
          <a:noFill/>
        </p:spPr>
        <p:txBody>
          <a:bodyPr wrap="none" rtlCol="0">
            <a:spAutoFit/>
          </a:bodyPr>
          <a:lstStyle/>
          <a:p>
            <a:r>
              <a:rPr kumimoji="1" lang="ja-JP" altLang="en-US" sz="2400" b="1" dirty="0" smtClean="0"/>
              <a:t>経済学部レポート</a:t>
            </a:r>
            <a:r>
              <a:rPr lang="ja-JP" altLang="en-US" sz="2400" b="1" dirty="0" smtClean="0"/>
              <a:t>フェスティバル</a:t>
            </a:r>
            <a:endParaRPr lang="en-US" altLang="ja-JP" sz="2400" b="1" dirty="0" smtClean="0"/>
          </a:p>
          <a:p>
            <a:r>
              <a:rPr kumimoji="1" lang="ja-JP" altLang="en-US" sz="2400" b="1" dirty="0" smtClean="0"/>
              <a:t>　　　　　　</a:t>
            </a:r>
            <a:r>
              <a:rPr kumimoji="1" lang="en-US" altLang="ja-JP" sz="2400" b="1" dirty="0" smtClean="0"/>
              <a:t>2017</a:t>
            </a:r>
            <a:r>
              <a:rPr lang="ja-JP" altLang="en-US" sz="2400" b="1" dirty="0" smtClean="0"/>
              <a:t>年</a:t>
            </a:r>
            <a:r>
              <a:rPr lang="en-US" altLang="ja-JP" sz="2400" b="1" dirty="0" smtClean="0"/>
              <a:t>12</a:t>
            </a:r>
            <a:r>
              <a:rPr lang="ja-JP" altLang="en-US" sz="2400" b="1" dirty="0" smtClean="0"/>
              <a:t>月</a:t>
            </a:r>
            <a:r>
              <a:rPr lang="en-US" altLang="ja-JP" sz="2400" b="1" dirty="0" smtClean="0"/>
              <a:t>16</a:t>
            </a:r>
            <a:r>
              <a:rPr lang="ja-JP" altLang="en-US" sz="2400" b="1" dirty="0" smtClean="0"/>
              <a:t>日</a:t>
            </a:r>
            <a:endParaRPr kumimoji="1" lang="ja-JP" altLang="en-US" sz="2400" b="1" dirty="0"/>
          </a:p>
        </p:txBody>
      </p:sp>
    </p:spTree>
    <p:extLst>
      <p:ext uri="{BB962C8B-B14F-4D97-AF65-F5344CB8AC3E}">
        <p14:creationId xmlns:p14="http://schemas.microsoft.com/office/powerpoint/2010/main" val="2802726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9557" y="154121"/>
            <a:ext cx="12115800" cy="737171"/>
          </a:xfrm>
        </p:spPr>
        <p:txBody>
          <a:bodyPr>
            <a:noAutofit/>
          </a:bodyPr>
          <a:lstStyle/>
          <a:p>
            <a:r>
              <a:rPr lang="en-US" altLang="ja-JP" sz="4400" b="1" dirty="0" smtClean="0"/>
              <a:t>2-1.</a:t>
            </a:r>
            <a:r>
              <a:rPr lang="ja-JP" altLang="en-US" sz="4400" b="1" dirty="0" smtClean="0"/>
              <a:t> 次世代エコ自動車</a:t>
            </a:r>
            <a:r>
              <a:rPr lang="ja-JP" altLang="en-US" sz="4400" b="1" dirty="0"/>
              <a:t>国内普及（保有）台数の</a:t>
            </a:r>
            <a:r>
              <a:rPr lang="ja-JP" altLang="en-US" sz="4400" b="1" dirty="0" smtClean="0"/>
              <a:t>推移</a:t>
            </a:r>
            <a:endParaRPr kumimoji="1" lang="ja-JP" altLang="en-US" sz="4400" b="1" dirty="0"/>
          </a:p>
        </p:txBody>
      </p:sp>
      <p:sp>
        <p:nvSpPr>
          <p:cNvPr id="539" name="Line 534"/>
          <p:cNvSpPr>
            <a:spLocks noChangeShapeType="1"/>
          </p:cNvSpPr>
          <p:nvPr/>
        </p:nvSpPr>
        <p:spPr bwMode="auto">
          <a:xfrm>
            <a:off x="1812925" y="6021388"/>
            <a:ext cx="8782050" cy="158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40" name="Line 534"/>
          <p:cNvSpPr>
            <a:spLocks noChangeShapeType="1"/>
          </p:cNvSpPr>
          <p:nvPr/>
        </p:nvSpPr>
        <p:spPr bwMode="auto">
          <a:xfrm>
            <a:off x="1965325" y="6173788"/>
            <a:ext cx="8782050" cy="158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 name="正方形/長方形 5"/>
          <p:cNvSpPr/>
          <p:nvPr/>
        </p:nvSpPr>
        <p:spPr>
          <a:xfrm>
            <a:off x="1457500" y="5224378"/>
            <a:ext cx="9492900" cy="8740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altLang="ja-JP" b="1" dirty="0">
                <a:latin typeface="+mn-ea"/>
              </a:rPr>
              <a:t>※</a:t>
            </a:r>
            <a:r>
              <a:rPr lang="ja-JP" altLang="en-US" b="1" dirty="0">
                <a:latin typeface="+mn-ea"/>
              </a:rPr>
              <a:t>自動車保有台数は</a:t>
            </a:r>
            <a:r>
              <a:rPr lang="zh-TW" altLang="en-US" b="1" dirty="0">
                <a:latin typeface="+mn-ea"/>
              </a:rPr>
              <a:t>乗用車</a:t>
            </a:r>
            <a:r>
              <a:rPr lang="ja-JP" altLang="en-US" b="1" dirty="0">
                <a:latin typeface="+mn-ea"/>
              </a:rPr>
              <a:t>（軽自動車も含む</a:t>
            </a:r>
            <a:r>
              <a:rPr lang="ja-JP" altLang="en-US" b="1" dirty="0" smtClean="0">
                <a:latin typeface="+mn-ea"/>
              </a:rPr>
              <a:t>）</a:t>
            </a:r>
            <a:endParaRPr lang="ja-JP" altLang="en-US" b="1" dirty="0">
              <a:solidFill>
                <a:schemeClr val="bg1"/>
              </a:solidFill>
              <a:latin typeface="+mn-ea"/>
            </a:endParaRPr>
          </a:p>
          <a:p>
            <a:r>
              <a:rPr lang="en-US" altLang="ja-JP" b="1" dirty="0" smtClean="0">
                <a:latin typeface="+mn-ea"/>
              </a:rPr>
              <a:t>EV</a:t>
            </a:r>
            <a:r>
              <a:rPr lang="ja-JP" altLang="en-US" b="1" dirty="0" smtClean="0">
                <a:latin typeface="+mn-ea"/>
              </a:rPr>
              <a:t>：電気自動車 </a:t>
            </a:r>
            <a:r>
              <a:rPr lang="en-US" altLang="ja-JP" b="1" dirty="0" smtClean="0">
                <a:latin typeface="+mn-ea"/>
              </a:rPr>
              <a:t>PHV</a:t>
            </a:r>
            <a:r>
              <a:rPr lang="en-US" altLang="ja-JP" b="1" dirty="0">
                <a:latin typeface="+mn-ea"/>
              </a:rPr>
              <a:t>:</a:t>
            </a:r>
            <a:r>
              <a:rPr lang="ja-JP" altLang="en-US" b="1" dirty="0">
                <a:latin typeface="+mn-ea"/>
              </a:rPr>
              <a:t>プラグインハイブリッド</a:t>
            </a:r>
            <a:r>
              <a:rPr lang="ja-JP" altLang="en-US" b="1" dirty="0" smtClean="0">
                <a:latin typeface="+mn-ea"/>
              </a:rPr>
              <a:t>自動車 </a:t>
            </a:r>
            <a:r>
              <a:rPr lang="en-US" altLang="ja-JP" b="1" dirty="0" smtClean="0">
                <a:latin typeface="+mn-ea"/>
              </a:rPr>
              <a:t>FCV</a:t>
            </a:r>
            <a:r>
              <a:rPr lang="en-US" altLang="ja-JP" b="1" dirty="0">
                <a:latin typeface="+mn-ea"/>
              </a:rPr>
              <a:t>:</a:t>
            </a:r>
            <a:r>
              <a:rPr lang="ja-JP" altLang="en-US" b="1" dirty="0">
                <a:latin typeface="+mn-ea"/>
              </a:rPr>
              <a:t>燃料電池</a:t>
            </a:r>
            <a:r>
              <a:rPr lang="ja-JP" altLang="en-US" b="1" dirty="0" smtClean="0">
                <a:latin typeface="+mn-ea"/>
              </a:rPr>
              <a:t>自動車 </a:t>
            </a:r>
            <a:r>
              <a:rPr lang="en-US" altLang="ja-JP" b="1" dirty="0" smtClean="0">
                <a:latin typeface="+mn-ea"/>
              </a:rPr>
              <a:t>HV</a:t>
            </a:r>
            <a:r>
              <a:rPr lang="en-US" altLang="ja-JP" b="1" dirty="0">
                <a:latin typeface="+mn-ea"/>
              </a:rPr>
              <a:t>:</a:t>
            </a:r>
            <a:r>
              <a:rPr lang="ja-JP" altLang="en-US" b="1" dirty="0">
                <a:latin typeface="+mn-ea"/>
              </a:rPr>
              <a:t>ハイブリッド</a:t>
            </a:r>
            <a:r>
              <a:rPr lang="ja-JP" altLang="en-US" b="1" dirty="0" smtClean="0">
                <a:latin typeface="+mn-ea"/>
              </a:rPr>
              <a:t>自動車</a:t>
            </a:r>
            <a:endParaRPr lang="en-US" altLang="ja-JP" b="1" dirty="0">
              <a:latin typeface="+mn-ea"/>
            </a:endParaRPr>
          </a:p>
        </p:txBody>
      </p:sp>
      <p:pic>
        <p:nvPicPr>
          <p:cNvPr id="11" name="図 10"/>
          <p:cNvPicPr>
            <a:picLocks noChangeAspect="1"/>
          </p:cNvPicPr>
          <p:nvPr/>
        </p:nvPicPr>
        <p:blipFill>
          <a:blip r:embed="rId3"/>
          <a:stretch>
            <a:fillRect/>
          </a:stretch>
        </p:blipFill>
        <p:spPr>
          <a:xfrm>
            <a:off x="871516" y="1038942"/>
            <a:ext cx="10664868" cy="4037788"/>
          </a:xfrm>
          <a:prstGeom prst="rect">
            <a:avLst/>
          </a:prstGeom>
        </p:spPr>
      </p:pic>
    </p:spTree>
    <p:extLst>
      <p:ext uri="{BB962C8B-B14F-4D97-AF65-F5344CB8AC3E}">
        <p14:creationId xmlns:p14="http://schemas.microsoft.com/office/powerpoint/2010/main" val="3269762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32329" y="277462"/>
            <a:ext cx="10727340" cy="7385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r>
              <a:rPr lang="en-US" altLang="ja-JP" sz="4400" b="1" dirty="0" smtClean="0"/>
              <a:t>2-2-1. </a:t>
            </a:r>
            <a:r>
              <a:rPr lang="ja-JP" altLang="en-US" sz="4400" b="1" dirty="0" smtClean="0"/>
              <a:t>ＥＵ諸国との比較</a:t>
            </a:r>
            <a:endParaRPr lang="ja-JP" altLang="en-US" sz="4400" b="1" dirty="0"/>
          </a:p>
        </p:txBody>
      </p:sp>
      <p:sp>
        <p:nvSpPr>
          <p:cNvPr id="6" name="コンテンツ プレースホルダー 5"/>
          <p:cNvSpPr>
            <a:spLocks noGrp="1"/>
          </p:cNvSpPr>
          <p:nvPr>
            <p:ph idx="4294967295"/>
          </p:nvPr>
        </p:nvSpPr>
        <p:spPr>
          <a:xfrm>
            <a:off x="2086042" y="1839138"/>
            <a:ext cx="10058400" cy="4022725"/>
          </a:xfrm>
        </p:spPr>
        <p:txBody>
          <a:bodyPr/>
          <a:lstStyle/>
          <a:p>
            <a:endParaRPr lang="ja-JP" altLang="en-US" dirty="0"/>
          </a:p>
          <a:p>
            <a:endParaRPr kumimoji="1" lang="ja-JP" altLang="en-US" dirty="0"/>
          </a:p>
        </p:txBody>
      </p:sp>
      <p:graphicFrame>
        <p:nvGraphicFramePr>
          <p:cNvPr id="7" name="図表 6"/>
          <p:cNvGraphicFramePr/>
          <p:nvPr>
            <p:extLst>
              <p:ext uri="{D42A27DB-BD31-4B8C-83A1-F6EECF244321}">
                <p14:modId xmlns:p14="http://schemas.microsoft.com/office/powerpoint/2010/main" val="3788975486"/>
              </p:ext>
            </p:extLst>
          </p:nvPr>
        </p:nvGraphicFramePr>
        <p:xfrm>
          <a:off x="267617" y="1646901"/>
          <a:ext cx="11656763" cy="4251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コンテンツ プレースホルダー 3" descr="画面の領域"/>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560" y="1016058"/>
            <a:ext cx="12239560" cy="5841942"/>
          </a:xfrm>
          <a:prstGeom prst="rect">
            <a:avLst/>
          </a:prstGeom>
        </p:spPr>
      </p:pic>
      <p:sp>
        <p:nvSpPr>
          <p:cNvPr id="8" name="円/楕円 7"/>
          <p:cNvSpPr/>
          <p:nvPr/>
        </p:nvSpPr>
        <p:spPr>
          <a:xfrm>
            <a:off x="2024743" y="6033034"/>
            <a:ext cx="941881" cy="204480"/>
          </a:xfrm>
          <a:prstGeom prst="ellipse">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cxnSp>
        <p:nvCxnSpPr>
          <p:cNvPr id="9" name="直線コネクタ 8"/>
          <p:cNvCxnSpPr>
            <a:endCxn id="8" idx="4"/>
          </p:cNvCxnSpPr>
          <p:nvPr/>
        </p:nvCxnSpPr>
        <p:spPr>
          <a:xfrm>
            <a:off x="138570" y="6211329"/>
            <a:ext cx="2357114" cy="2618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138570" y="2405526"/>
            <a:ext cx="3985893" cy="67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円/楕円 10"/>
          <p:cNvSpPr/>
          <p:nvPr/>
        </p:nvSpPr>
        <p:spPr>
          <a:xfrm>
            <a:off x="3523875" y="2205690"/>
            <a:ext cx="1113555" cy="203200"/>
          </a:xfrm>
          <a:prstGeom prst="ellipse">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2" name="円/楕円 11"/>
          <p:cNvSpPr/>
          <p:nvPr/>
        </p:nvSpPr>
        <p:spPr>
          <a:xfrm>
            <a:off x="3495033" y="5419008"/>
            <a:ext cx="1113555" cy="203200"/>
          </a:xfrm>
          <a:prstGeom prst="ellipse">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3" name="円/楕円 12"/>
          <p:cNvSpPr/>
          <p:nvPr/>
        </p:nvSpPr>
        <p:spPr>
          <a:xfrm>
            <a:off x="3539374" y="2803068"/>
            <a:ext cx="1113555" cy="203200"/>
          </a:xfrm>
          <a:prstGeom prst="ellipse">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cxnSp>
        <p:nvCxnSpPr>
          <p:cNvPr id="14" name="直線コネクタ 13"/>
          <p:cNvCxnSpPr/>
          <p:nvPr/>
        </p:nvCxnSpPr>
        <p:spPr>
          <a:xfrm>
            <a:off x="138570" y="2990770"/>
            <a:ext cx="3837242" cy="47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138570" y="5606750"/>
            <a:ext cx="3983101" cy="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9917604" y="6289035"/>
            <a:ext cx="1289958" cy="4590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単位：台</a:t>
            </a:r>
            <a:endParaRPr kumimoji="1" lang="ja-JP" altLang="en-US" dirty="0"/>
          </a:p>
        </p:txBody>
      </p:sp>
    </p:spTree>
    <p:extLst>
      <p:ext uri="{BB962C8B-B14F-4D97-AF65-F5344CB8AC3E}">
        <p14:creationId xmlns:p14="http://schemas.microsoft.com/office/powerpoint/2010/main" val="52635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2" presetClass="entr" presetSubtype="4"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681283" y="209175"/>
            <a:ext cx="8953767" cy="772629"/>
          </a:xfrm>
        </p:spPr>
        <p:txBody>
          <a:bodyPr>
            <a:normAutofit/>
          </a:bodyPr>
          <a:lstStyle/>
          <a:p>
            <a:r>
              <a:rPr kumimoji="1" lang="ja-JP" altLang="en-US" sz="4000" b="1" u="sng" dirty="0" smtClean="0"/>
              <a:t>環境規制によるディーゼル車の</a:t>
            </a:r>
            <a:r>
              <a:rPr lang="ja-JP" altLang="en-US" sz="4000" b="1" u="sng" dirty="0" smtClean="0"/>
              <a:t>販売</a:t>
            </a:r>
            <a:r>
              <a:rPr lang="ja-JP" altLang="en-US" sz="4000" b="1" u="sng" dirty="0"/>
              <a:t>比率</a:t>
            </a:r>
            <a:endParaRPr kumimoji="1" lang="ja-JP" altLang="en-US" sz="4000" b="1" u="sng" dirty="0"/>
          </a:p>
        </p:txBody>
      </p:sp>
      <p:pic>
        <p:nvPicPr>
          <p:cNvPr id="6" name="コンテンツ プレースホルダー 5" descr="画面の領域"/>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124999" y="1351591"/>
            <a:ext cx="10066337" cy="4841875"/>
          </a:xfrm>
        </p:spPr>
      </p:pic>
      <p:sp>
        <p:nvSpPr>
          <p:cNvPr id="3" name="テキスト ボックス 2"/>
          <p:cNvSpPr txBox="1"/>
          <p:nvPr/>
        </p:nvSpPr>
        <p:spPr>
          <a:xfrm>
            <a:off x="6797598" y="1374178"/>
            <a:ext cx="5203669" cy="400110"/>
          </a:xfrm>
          <a:prstGeom prst="rect">
            <a:avLst/>
          </a:prstGeom>
          <a:noFill/>
        </p:spPr>
        <p:txBody>
          <a:bodyPr wrap="none" rtlCol="0">
            <a:spAutoFit/>
          </a:bodyPr>
          <a:lstStyle/>
          <a:p>
            <a:r>
              <a:rPr kumimoji="1" lang="ja-JP" altLang="en-US" sz="2000" b="1" u="sng" dirty="0" smtClean="0"/>
              <a:t>何故</a:t>
            </a:r>
            <a:r>
              <a:rPr kumimoji="1" lang="ja-JP" altLang="en-US" sz="2000" b="1" dirty="0" smtClean="0"/>
              <a:t>　</a:t>
            </a:r>
            <a:r>
              <a:rPr kumimoji="1" lang="ja-JP" altLang="en-US" sz="2000" b="1" u="sng" dirty="0" smtClean="0"/>
              <a:t>この年（</a:t>
            </a:r>
            <a:r>
              <a:rPr kumimoji="1" lang="en-US" altLang="ja-JP" sz="2000" b="1" u="sng" dirty="0" smtClean="0"/>
              <a:t>2009</a:t>
            </a:r>
            <a:r>
              <a:rPr kumimoji="1" lang="ja-JP" altLang="en-US" sz="2000" b="1" u="sng" dirty="0" smtClean="0"/>
              <a:t>）だけ大きくへこんだのか</a:t>
            </a:r>
            <a:r>
              <a:rPr kumimoji="1" lang="ja-JP" altLang="en-US" sz="2000" b="1" dirty="0" smtClean="0"/>
              <a:t>？</a:t>
            </a:r>
            <a:endParaRPr kumimoji="1" lang="ja-JP" altLang="en-US" sz="2000" b="1" dirty="0"/>
          </a:p>
        </p:txBody>
      </p:sp>
      <p:sp>
        <p:nvSpPr>
          <p:cNvPr id="4" name="円/楕円 3"/>
          <p:cNvSpPr/>
          <p:nvPr/>
        </p:nvSpPr>
        <p:spPr>
          <a:xfrm>
            <a:off x="7964137" y="3597352"/>
            <a:ext cx="4067503" cy="132682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t>・</a:t>
            </a:r>
            <a:r>
              <a:rPr kumimoji="1" lang="ja-JP" altLang="en-US" b="1" dirty="0" smtClean="0"/>
              <a:t>ユーロ</a:t>
            </a:r>
            <a:r>
              <a:rPr kumimoji="1" lang="en-US" altLang="ja-JP" b="1" dirty="0" smtClean="0"/>
              <a:t>5</a:t>
            </a:r>
            <a:r>
              <a:rPr kumimoji="1" lang="ja-JP" altLang="en-US" b="1" dirty="0" smtClean="0"/>
              <a:t>による排出規制</a:t>
            </a:r>
            <a:endParaRPr kumimoji="1" lang="en-US" altLang="ja-JP" b="1" dirty="0" smtClean="0"/>
          </a:p>
          <a:p>
            <a:r>
              <a:rPr lang="ja-JP" altLang="en-US" b="1" dirty="0" smtClean="0"/>
              <a:t>・リーマンショックによる世界</a:t>
            </a:r>
            <a:r>
              <a:rPr lang="en-US" altLang="ja-JP" b="1" dirty="0" smtClean="0"/>
              <a:t/>
            </a:r>
            <a:br>
              <a:rPr lang="en-US" altLang="ja-JP" b="1" dirty="0" smtClean="0"/>
            </a:br>
            <a:r>
              <a:rPr lang="en-US" altLang="ja-JP" b="1" dirty="0" smtClean="0"/>
              <a:t>  </a:t>
            </a:r>
            <a:r>
              <a:rPr lang="ja-JP" altLang="en-US" b="1" dirty="0" smtClean="0"/>
              <a:t>貿易縮小</a:t>
            </a:r>
            <a:endParaRPr kumimoji="1" lang="ja-JP" altLang="en-US" b="1" dirty="0"/>
          </a:p>
        </p:txBody>
      </p:sp>
      <p:sp>
        <p:nvSpPr>
          <p:cNvPr id="7" name="下矢印 6"/>
          <p:cNvSpPr/>
          <p:nvPr/>
        </p:nvSpPr>
        <p:spPr>
          <a:xfrm>
            <a:off x="10454323" y="1831900"/>
            <a:ext cx="718892" cy="173110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p:cNvCxnSpPr/>
          <p:nvPr/>
        </p:nvCxnSpPr>
        <p:spPr>
          <a:xfrm>
            <a:off x="8623738" y="4382099"/>
            <a:ext cx="290085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8602717" y="4676389"/>
            <a:ext cx="1187669" cy="2173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7488468" y="1351591"/>
            <a:ext cx="0" cy="40875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66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92990" y="1145705"/>
            <a:ext cx="4848045" cy="717176"/>
          </a:xfrm>
        </p:spPr>
        <p:txBody>
          <a:bodyPr>
            <a:normAutofit fontScale="90000"/>
          </a:bodyPr>
          <a:lstStyle/>
          <a:p>
            <a:r>
              <a:rPr kumimoji="1" lang="ja-JP" altLang="en-US" sz="4000" b="1" u="sng" dirty="0" smtClean="0"/>
              <a:t>今後のＥＵ諸国の展望</a:t>
            </a:r>
            <a:endParaRPr kumimoji="1" lang="ja-JP" altLang="en-US" sz="4000" b="1" u="sng" dirty="0"/>
          </a:p>
        </p:txBody>
      </p:sp>
      <p:sp>
        <p:nvSpPr>
          <p:cNvPr id="7" name="円/楕円 6"/>
          <p:cNvSpPr/>
          <p:nvPr/>
        </p:nvSpPr>
        <p:spPr>
          <a:xfrm>
            <a:off x="636043" y="2722418"/>
            <a:ext cx="3575957" cy="1669019"/>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b="1" dirty="0"/>
              <a:t>仏、４０年にガソリン車販売禁止、世界のＥＶ比率、５割超に、民間予測、電動化の流れ</a:t>
            </a:r>
            <a:r>
              <a:rPr lang="ja-JP" altLang="en-US" b="1" dirty="0" smtClean="0"/>
              <a:t>加速。</a:t>
            </a:r>
            <a:endParaRPr kumimoji="1" lang="ja-JP" altLang="en-US" b="1" dirty="0"/>
          </a:p>
        </p:txBody>
      </p:sp>
      <p:sp>
        <p:nvSpPr>
          <p:cNvPr id="4" name="正方形/長方形 3"/>
          <p:cNvSpPr/>
          <p:nvPr/>
        </p:nvSpPr>
        <p:spPr>
          <a:xfrm>
            <a:off x="584207" y="4703932"/>
            <a:ext cx="3679629" cy="53884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2000" b="1" i="1" dirty="0"/>
              <a:t>2017/07/10 </a:t>
            </a:r>
            <a:r>
              <a:rPr lang="zh-TW" altLang="en-US" sz="2000" b="1" dirty="0"/>
              <a:t>日経産業新聞</a:t>
            </a:r>
            <a:endParaRPr lang="ja-JP" altLang="en-US" sz="2000" b="1" dirty="0"/>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275" y="0"/>
            <a:ext cx="7464725" cy="6858000"/>
          </a:xfrm>
          <a:prstGeom prst="rect">
            <a:avLst/>
          </a:prstGeom>
        </p:spPr>
      </p:pic>
    </p:spTree>
    <p:extLst>
      <p:ext uri="{BB962C8B-B14F-4D97-AF65-F5344CB8AC3E}">
        <p14:creationId xmlns:p14="http://schemas.microsoft.com/office/powerpoint/2010/main" val="1956659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p14="http://schemas.microsoft.com/office/powerpoint/2010/main" val="2140410698"/>
              </p:ext>
            </p:extLst>
          </p:nvPr>
        </p:nvGraphicFramePr>
        <p:xfrm>
          <a:off x="586788" y="1759789"/>
          <a:ext cx="11179642" cy="4347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タイトル 1"/>
          <p:cNvSpPr txBox="1">
            <a:spLocks/>
          </p:cNvSpPr>
          <p:nvPr/>
        </p:nvSpPr>
        <p:spPr>
          <a:xfrm>
            <a:off x="304896" y="73539"/>
            <a:ext cx="11743426" cy="793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r>
              <a:rPr lang="en-US" altLang="ja-JP" sz="4400" b="1" dirty="0" smtClean="0"/>
              <a:t>2-2-2. </a:t>
            </a:r>
            <a:r>
              <a:rPr lang="ja-JP" altLang="en-US" sz="4400" b="1" dirty="0" smtClean="0"/>
              <a:t>中国との比較</a:t>
            </a:r>
            <a:endParaRPr lang="ja-JP" altLang="en-US" sz="4400" b="1" dirty="0"/>
          </a:p>
        </p:txBody>
      </p:sp>
      <p:pic>
        <p:nvPicPr>
          <p:cNvPr id="5" name="コンテンツ プレースホルダー 4" descr="画面の領域"/>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67102"/>
            <a:ext cx="12192000" cy="5990898"/>
          </a:xfrm>
          <a:prstGeom prst="rect">
            <a:avLst/>
          </a:prstGeom>
        </p:spPr>
      </p:pic>
      <p:sp>
        <p:nvSpPr>
          <p:cNvPr id="2" name="正方形/長方形 1"/>
          <p:cNvSpPr/>
          <p:nvPr/>
        </p:nvSpPr>
        <p:spPr>
          <a:xfrm>
            <a:off x="1387366" y="2126856"/>
            <a:ext cx="1686910" cy="236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a:off x="1387366" y="3384329"/>
            <a:ext cx="1686910" cy="236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4750676" y="3915102"/>
            <a:ext cx="1686910" cy="236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4761187" y="4792716"/>
            <a:ext cx="1686910" cy="236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4740166" y="3384329"/>
            <a:ext cx="1686910" cy="2364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40825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997776" y="534839"/>
            <a:ext cx="3906815" cy="624490"/>
          </a:xfrm>
        </p:spPr>
        <p:txBody>
          <a:bodyPr>
            <a:normAutofit/>
          </a:bodyPr>
          <a:lstStyle/>
          <a:p>
            <a:r>
              <a:rPr kumimoji="1" lang="ja-JP" altLang="en-US" sz="3600" b="1" u="sng" dirty="0" smtClean="0"/>
              <a:t>今後の中国の展望</a:t>
            </a:r>
            <a:endParaRPr kumimoji="1" lang="ja-JP" altLang="en-US" sz="3600" b="1" u="sng" dirty="0"/>
          </a:p>
        </p:txBody>
      </p:sp>
      <p:sp>
        <p:nvSpPr>
          <p:cNvPr id="6" name="正方形/長方形 5"/>
          <p:cNvSpPr/>
          <p:nvPr/>
        </p:nvSpPr>
        <p:spPr>
          <a:xfrm>
            <a:off x="1361558" y="1464426"/>
            <a:ext cx="3179253" cy="5491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2000" b="1" i="1" dirty="0"/>
              <a:t>2017/09/23</a:t>
            </a:r>
            <a:r>
              <a:rPr lang="en-US" altLang="zh-TW" sz="2000" b="1" dirty="0"/>
              <a:t> </a:t>
            </a:r>
            <a:r>
              <a:rPr lang="zh-TW" altLang="en-US" sz="2000" b="1" dirty="0"/>
              <a:t>日本経済新聞</a:t>
            </a:r>
            <a:endParaRPr lang="ja-JP" altLang="en-US" sz="2000" b="1" dirty="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3184" y="0"/>
            <a:ext cx="6528816" cy="6858000"/>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18657"/>
            <a:ext cx="5663184" cy="4539343"/>
          </a:xfrm>
          <a:prstGeom prst="rect">
            <a:avLst/>
          </a:prstGeom>
        </p:spPr>
      </p:pic>
    </p:spTree>
    <p:extLst>
      <p:ext uri="{BB962C8B-B14F-4D97-AF65-F5344CB8AC3E}">
        <p14:creationId xmlns:p14="http://schemas.microsoft.com/office/powerpoint/2010/main" val="1800051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4157"/>
            <a:ext cx="12192000" cy="5903843"/>
          </a:xfrm>
          <a:prstGeom prst="rect">
            <a:avLst/>
          </a:prstGeom>
        </p:spPr>
      </p:pic>
      <p:sp>
        <p:nvSpPr>
          <p:cNvPr id="2" name="円/楕円 1"/>
          <p:cNvSpPr/>
          <p:nvPr/>
        </p:nvSpPr>
        <p:spPr>
          <a:xfrm>
            <a:off x="8781393" y="3720663"/>
            <a:ext cx="835572" cy="18760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減算記号 6"/>
          <p:cNvSpPr/>
          <p:nvPr/>
        </p:nvSpPr>
        <p:spPr>
          <a:xfrm>
            <a:off x="10147737" y="5003667"/>
            <a:ext cx="1045780" cy="214719"/>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減算記号 7"/>
          <p:cNvSpPr/>
          <p:nvPr/>
        </p:nvSpPr>
        <p:spPr>
          <a:xfrm>
            <a:off x="10147737" y="4645674"/>
            <a:ext cx="1045780" cy="214719"/>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タイトル 1"/>
          <p:cNvSpPr txBox="1">
            <a:spLocks/>
          </p:cNvSpPr>
          <p:nvPr/>
        </p:nvSpPr>
        <p:spPr>
          <a:xfrm>
            <a:off x="201074" y="161449"/>
            <a:ext cx="11789851" cy="719774"/>
          </a:xfrm>
          <a:prstGeom prst="rect">
            <a:avLst/>
          </a:prstGeom>
        </p:spPr>
        <p:txBody>
          <a:bodyPr>
            <a:no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r>
              <a:rPr lang="en-US" altLang="ja-JP" sz="4400" b="1" dirty="0" smtClean="0"/>
              <a:t>2-3-1. </a:t>
            </a:r>
            <a:r>
              <a:rPr lang="ja-JP" altLang="en-US" sz="4400" b="1" dirty="0" smtClean="0"/>
              <a:t>日本と世界主要国との普及比較</a:t>
            </a:r>
            <a:endParaRPr lang="ja-JP" altLang="en-US" sz="4400" b="1" dirty="0"/>
          </a:p>
        </p:txBody>
      </p:sp>
    </p:spTree>
    <p:extLst>
      <p:ext uri="{BB962C8B-B14F-4D97-AF65-F5344CB8AC3E}">
        <p14:creationId xmlns:p14="http://schemas.microsoft.com/office/powerpoint/2010/main" val="4007711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9233"/>
            <a:ext cx="12192000" cy="5688767"/>
          </a:xfrm>
          <a:prstGeom prst="rect">
            <a:avLst/>
          </a:prstGeom>
        </p:spPr>
      </p:pic>
      <p:sp>
        <p:nvSpPr>
          <p:cNvPr id="2" name="円/楕円 1"/>
          <p:cNvSpPr/>
          <p:nvPr/>
        </p:nvSpPr>
        <p:spPr>
          <a:xfrm>
            <a:off x="3137139" y="3392515"/>
            <a:ext cx="5368506" cy="2139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solidFill>
                  <a:schemeClr val="bg1"/>
                </a:solidFill>
              </a:rPr>
              <a:t>日本の世界シェア約</a:t>
            </a:r>
            <a:r>
              <a:rPr kumimoji="1" lang="en-US" altLang="ja-JP" sz="3600" b="1" dirty="0" smtClean="0">
                <a:solidFill>
                  <a:schemeClr val="bg1"/>
                </a:solidFill>
              </a:rPr>
              <a:t>12</a:t>
            </a:r>
            <a:r>
              <a:rPr kumimoji="1" lang="ja-JP" altLang="en-US" sz="3600" b="1" dirty="0" smtClean="0">
                <a:solidFill>
                  <a:schemeClr val="bg1"/>
                </a:solidFill>
              </a:rPr>
              <a:t>％減</a:t>
            </a:r>
            <a:endParaRPr kumimoji="1" lang="ja-JP" altLang="en-US" sz="3600" b="1" dirty="0">
              <a:solidFill>
                <a:schemeClr val="bg1"/>
              </a:solidFill>
            </a:endParaRPr>
          </a:p>
        </p:txBody>
      </p:sp>
      <p:sp>
        <p:nvSpPr>
          <p:cNvPr id="5" name="タイトル 1"/>
          <p:cNvSpPr txBox="1">
            <a:spLocks/>
          </p:cNvSpPr>
          <p:nvPr/>
        </p:nvSpPr>
        <p:spPr>
          <a:xfrm>
            <a:off x="201074" y="266955"/>
            <a:ext cx="11789851" cy="595687"/>
          </a:xfrm>
          <a:prstGeom prst="rect">
            <a:avLst/>
          </a:prstGeom>
        </p:spPr>
        <p:txBody>
          <a:bodyPr>
            <a:no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r>
              <a:rPr lang="en-US" altLang="ja-JP" sz="4400" b="1" dirty="0" smtClean="0"/>
              <a:t>2-3-1. </a:t>
            </a:r>
            <a:r>
              <a:rPr lang="ja-JP" altLang="en-US" sz="4400" b="1" dirty="0" smtClean="0"/>
              <a:t>日本と世界主要国との普及比較</a:t>
            </a:r>
            <a:endParaRPr lang="ja-JP" altLang="en-US" sz="4400" b="1" dirty="0"/>
          </a:p>
        </p:txBody>
      </p:sp>
    </p:spTree>
    <p:extLst>
      <p:ext uri="{BB962C8B-B14F-4D97-AF65-F5344CB8AC3E}">
        <p14:creationId xmlns:p14="http://schemas.microsoft.com/office/powerpoint/2010/main" val="110818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788179" y="243353"/>
            <a:ext cx="8537508" cy="687825"/>
          </a:xfrm>
        </p:spPr>
        <p:txBody>
          <a:bodyPr>
            <a:noAutofit/>
          </a:bodyPr>
          <a:lstStyle/>
          <a:p>
            <a:r>
              <a:rPr lang="en-US" altLang="ja-JP" sz="4400" b="1" dirty="0" smtClean="0"/>
              <a:t>2-3-2.</a:t>
            </a:r>
            <a:r>
              <a:rPr lang="ja-JP" altLang="en-US" sz="4400" b="1" dirty="0"/>
              <a:t> </a:t>
            </a:r>
            <a:r>
              <a:rPr lang="en-US" altLang="ja-JP" sz="4400" b="1" dirty="0" smtClean="0"/>
              <a:t>EV</a:t>
            </a:r>
            <a:r>
              <a:rPr lang="ja-JP" altLang="en-US" sz="4400" b="1" dirty="0"/>
              <a:t>・</a:t>
            </a:r>
            <a:r>
              <a:rPr lang="en-US" altLang="ja-JP" sz="4400" b="1" dirty="0" smtClean="0"/>
              <a:t>PHV </a:t>
            </a:r>
            <a:r>
              <a:rPr lang="ja-JP" altLang="en-US" sz="4400" b="1" dirty="0"/>
              <a:t>国籍</a:t>
            </a:r>
            <a:r>
              <a:rPr lang="ja-JP" altLang="en-US" sz="4400" b="1" dirty="0" smtClean="0"/>
              <a:t>別販売台数</a:t>
            </a:r>
            <a:r>
              <a:rPr lang="ja-JP" altLang="en-US" sz="4400" b="1" dirty="0"/>
              <a:t>推移</a:t>
            </a:r>
            <a:endParaRPr kumimoji="1" lang="ja-JP" altLang="en-US" sz="4400" b="1" dirty="0"/>
          </a:p>
        </p:txBody>
      </p:sp>
      <p:sp>
        <p:nvSpPr>
          <p:cNvPr id="28" name="正方形/長方形 27"/>
          <p:cNvSpPr/>
          <p:nvPr/>
        </p:nvSpPr>
        <p:spPr>
          <a:xfrm>
            <a:off x="1628317" y="5557897"/>
            <a:ext cx="9047303" cy="497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chemeClr val="tx1"/>
                </a:solidFill>
              </a:rPr>
              <a:t>2014-16</a:t>
            </a:r>
            <a:r>
              <a:rPr kumimoji="1" lang="ja-JP" altLang="en-US" sz="2000" b="1" dirty="0" smtClean="0">
                <a:solidFill>
                  <a:schemeClr val="tx1"/>
                </a:solidFill>
              </a:rPr>
              <a:t>年における販売台数上位</a:t>
            </a:r>
            <a:r>
              <a:rPr kumimoji="1" lang="en-US" altLang="ja-JP" sz="2000" b="1" dirty="0" smtClean="0">
                <a:solidFill>
                  <a:schemeClr val="tx1"/>
                </a:solidFill>
              </a:rPr>
              <a:t>20</a:t>
            </a:r>
            <a:r>
              <a:rPr kumimoji="1" lang="ja-JP" altLang="en-US" sz="2000" b="1" dirty="0" smtClean="0">
                <a:solidFill>
                  <a:schemeClr val="tx1"/>
                </a:solidFill>
              </a:rPr>
              <a:t>位であった</a:t>
            </a:r>
            <a:r>
              <a:rPr lang="ja-JP" altLang="en-US" sz="2000" b="1" dirty="0" smtClean="0">
                <a:solidFill>
                  <a:schemeClr val="tx1"/>
                </a:solidFill>
              </a:rPr>
              <a:t>車種の国籍をグラフ化</a:t>
            </a:r>
            <a:endParaRPr lang="en-US" altLang="ja-JP" sz="2000" b="1" dirty="0" smtClean="0">
              <a:solidFill>
                <a:schemeClr val="tx1"/>
              </a:solidFill>
            </a:endParaRPr>
          </a:p>
        </p:txBody>
      </p:sp>
      <p:graphicFrame>
        <p:nvGraphicFramePr>
          <p:cNvPr id="38" name="グラフ 37"/>
          <p:cNvGraphicFramePr>
            <a:graphicFrameLocks/>
          </p:cNvGraphicFramePr>
          <p:nvPr>
            <p:extLst>
              <p:ext uri="{D42A27DB-BD31-4B8C-83A1-F6EECF244321}">
                <p14:modId xmlns:p14="http://schemas.microsoft.com/office/powerpoint/2010/main" val="1313512222"/>
              </p:ext>
            </p:extLst>
          </p:nvPr>
        </p:nvGraphicFramePr>
        <p:xfrm>
          <a:off x="8332470" y="1187765"/>
          <a:ext cx="3859530" cy="40586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グラフ 36"/>
          <p:cNvGraphicFramePr>
            <a:graphicFrameLocks/>
          </p:cNvGraphicFramePr>
          <p:nvPr>
            <p:extLst>
              <p:ext uri="{D42A27DB-BD31-4B8C-83A1-F6EECF244321}">
                <p14:modId xmlns:p14="http://schemas.microsoft.com/office/powerpoint/2010/main" val="3031967882"/>
              </p:ext>
            </p:extLst>
          </p:nvPr>
        </p:nvGraphicFramePr>
        <p:xfrm>
          <a:off x="4508942" y="1187764"/>
          <a:ext cx="4045818" cy="40586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グラフ 38"/>
          <p:cNvGraphicFramePr>
            <a:graphicFrameLocks/>
          </p:cNvGraphicFramePr>
          <p:nvPr>
            <p:extLst>
              <p:ext uri="{D42A27DB-BD31-4B8C-83A1-F6EECF244321}">
                <p14:modId xmlns:p14="http://schemas.microsoft.com/office/powerpoint/2010/main" val="1301696995"/>
              </p:ext>
            </p:extLst>
          </p:nvPr>
        </p:nvGraphicFramePr>
        <p:xfrm>
          <a:off x="0" y="1187764"/>
          <a:ext cx="4695230" cy="4058604"/>
        </p:xfrm>
        <a:graphic>
          <a:graphicData uri="http://schemas.openxmlformats.org/drawingml/2006/chart">
            <c:chart xmlns:c="http://schemas.openxmlformats.org/drawingml/2006/chart" xmlns:r="http://schemas.openxmlformats.org/officeDocument/2006/relationships" r:id="rId5"/>
          </a:graphicData>
        </a:graphic>
      </p:graphicFrame>
      <p:sp>
        <p:nvSpPr>
          <p:cNvPr id="6" name="正方形/長方形 5"/>
          <p:cNvSpPr/>
          <p:nvPr/>
        </p:nvSpPr>
        <p:spPr>
          <a:xfrm>
            <a:off x="10880785" y="5266928"/>
            <a:ext cx="1311215" cy="5294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上位</a:t>
            </a:r>
            <a:r>
              <a:rPr kumimoji="1" lang="en-US" altLang="ja-JP" sz="2400" b="1" dirty="0" smtClean="0">
                <a:solidFill>
                  <a:schemeClr val="tx1"/>
                </a:solidFill>
              </a:rPr>
              <a:t>5</a:t>
            </a:r>
            <a:r>
              <a:rPr kumimoji="1" lang="ja-JP" altLang="en-US" sz="2400" b="1" dirty="0" smtClean="0">
                <a:solidFill>
                  <a:schemeClr val="tx1"/>
                </a:solidFill>
              </a:rPr>
              <a:t>位</a:t>
            </a:r>
            <a:endParaRPr kumimoji="1" lang="ja-JP" altLang="en-US" sz="2400" b="1" dirty="0">
              <a:solidFill>
                <a:schemeClr val="tx1"/>
              </a:solidFill>
            </a:endParaRPr>
          </a:p>
        </p:txBody>
      </p:sp>
      <p:graphicFrame>
        <p:nvGraphicFramePr>
          <p:cNvPr id="13" name="表 12"/>
          <p:cNvGraphicFramePr>
            <a:graphicFrameLocks noGrp="1"/>
          </p:cNvGraphicFramePr>
          <p:nvPr>
            <p:extLst>
              <p:ext uri="{D42A27DB-BD31-4B8C-83A1-F6EECF244321}">
                <p14:modId xmlns:p14="http://schemas.microsoft.com/office/powerpoint/2010/main" val="3075833997"/>
              </p:ext>
            </p:extLst>
          </p:nvPr>
        </p:nvGraphicFramePr>
        <p:xfrm>
          <a:off x="0" y="1168336"/>
          <a:ext cx="4060874" cy="4098592"/>
        </p:xfrm>
        <a:graphic>
          <a:graphicData uri="http://schemas.openxmlformats.org/drawingml/2006/table">
            <a:tbl>
              <a:tblPr/>
              <a:tblGrid>
                <a:gridCol w="914400"/>
                <a:gridCol w="675249"/>
                <a:gridCol w="1391106"/>
                <a:gridCol w="1080119"/>
              </a:tblGrid>
              <a:tr h="439668">
                <a:tc>
                  <a:txBody>
                    <a:bodyPr/>
                    <a:lstStyle/>
                    <a:p>
                      <a:pPr algn="ctr" fontAlgn="ctr"/>
                      <a:r>
                        <a:rPr lang="ja-JP" altLang="en-US" sz="24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企業</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4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国</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車種</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rPr>
                        <a:t>2014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18119">
                <a:tc>
                  <a:txBody>
                    <a:bodyPr/>
                    <a:lstStyle/>
                    <a:p>
                      <a:pPr algn="ctr" fontAlgn="ctr"/>
                      <a:r>
                        <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日産</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4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日</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Leaf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rPr>
                        <a:t>61,027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807562">
                <a:tc>
                  <a:txBody>
                    <a:bodyPr/>
                    <a:lstStyle/>
                    <a:p>
                      <a:pPr algn="ctr" fontAlgn="ctr"/>
                      <a:r>
                        <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三菱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4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日</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Outlander PHEV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rPr>
                        <a:t>31,689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618119">
                <a:tc>
                  <a:txBody>
                    <a:bodyPr/>
                    <a:lstStyle/>
                    <a:p>
                      <a:pPr algn="ctr" fontAlgn="ctr"/>
                      <a:r>
                        <a:rPr 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Tesla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4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米</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Model 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rPr>
                        <a:t>31,623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807562">
                <a:tc>
                  <a:txBody>
                    <a:bodyPr/>
                    <a:lstStyle/>
                    <a:p>
                      <a:pPr algn="ctr" fontAlgn="ctr"/>
                      <a:r>
                        <a:rPr 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Chevrolet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4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米</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Volt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rPr>
                        <a:t>21,293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807562">
                <a:tc>
                  <a:txBody>
                    <a:bodyPr/>
                    <a:lstStyle/>
                    <a:p>
                      <a:pPr algn="ctr" fontAlgn="ctr"/>
                      <a:r>
                        <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トヨタ</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4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日</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Prius </a:t>
                      </a:r>
                      <a:endParaRPr lang="en-US" sz="2400" b="1"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en-US" sz="24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Plug-In</a:t>
                      </a:r>
                      <a:endParaRPr 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rPr>
                        <a:t>19,018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2160807988"/>
              </p:ext>
            </p:extLst>
          </p:nvPr>
        </p:nvGraphicFramePr>
        <p:xfrm>
          <a:off x="4070252" y="1168336"/>
          <a:ext cx="4060874" cy="4098592"/>
        </p:xfrm>
        <a:graphic>
          <a:graphicData uri="http://schemas.openxmlformats.org/drawingml/2006/table">
            <a:tbl>
              <a:tblPr/>
              <a:tblGrid>
                <a:gridCol w="934878"/>
                <a:gridCol w="645898"/>
                <a:gridCol w="1386074"/>
                <a:gridCol w="1094024"/>
              </a:tblGrid>
              <a:tr h="410789">
                <a:tc>
                  <a:txBody>
                    <a:bodyPr/>
                    <a:lstStyle/>
                    <a:p>
                      <a:pPr marL="0" indent="0" algn="ctr" fontAlgn="ctr"/>
                      <a:r>
                        <a:rPr lang="ja-JP" altLang="en-US" sz="24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企業</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4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国</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車種</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rPr>
                        <a:t>2015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60074">
                <a:tc>
                  <a:txBody>
                    <a:bodyPr/>
                    <a:lstStyle/>
                    <a:p>
                      <a:pPr algn="ctr" fontAlgn="ctr"/>
                      <a:r>
                        <a:rPr 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Tesla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4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米</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Model 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rPr>
                        <a:t>51,390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801688">
                <a:tc>
                  <a:txBody>
                    <a:bodyPr/>
                    <a:lstStyle/>
                    <a:p>
                      <a:pPr algn="ctr" fontAlgn="ctr"/>
                      <a:r>
                        <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日産</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4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日</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Leaf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rPr>
                        <a:t>43,870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811152">
                <a:tc>
                  <a:txBody>
                    <a:bodyPr/>
                    <a:lstStyle/>
                    <a:p>
                      <a:pPr algn="ctr" fontAlgn="ctr"/>
                      <a:r>
                        <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三菱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4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日</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Outlander PHEV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rPr>
                        <a:t>43,259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89288">
                <a:tc>
                  <a:txBody>
                    <a:bodyPr/>
                    <a:lstStyle/>
                    <a:p>
                      <a:pPr algn="ctr" fontAlgn="ctr"/>
                      <a:r>
                        <a:rPr 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BYD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4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中</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Qin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rPr>
                        <a:t>31,898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825601">
                <a:tc>
                  <a:txBody>
                    <a:bodyPr/>
                    <a:lstStyle/>
                    <a:p>
                      <a:pPr algn="ctr" fontAlgn="ctr"/>
                      <a:r>
                        <a:rPr 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BMW</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4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独</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i3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rPr>
                        <a:t>24,083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832452420"/>
              </p:ext>
            </p:extLst>
          </p:nvPr>
        </p:nvGraphicFramePr>
        <p:xfrm>
          <a:off x="8131126" y="1168337"/>
          <a:ext cx="4060874" cy="4098591"/>
        </p:xfrm>
        <a:graphic>
          <a:graphicData uri="http://schemas.openxmlformats.org/drawingml/2006/table">
            <a:tbl>
              <a:tblPr/>
              <a:tblGrid>
                <a:gridCol w="934877"/>
                <a:gridCol w="669077"/>
                <a:gridCol w="1364329"/>
                <a:gridCol w="1092591"/>
              </a:tblGrid>
              <a:tr h="403494">
                <a:tc>
                  <a:txBody>
                    <a:bodyPr/>
                    <a:lstStyle/>
                    <a:p>
                      <a:pPr algn="ctr" fontAlgn="ctr"/>
                      <a:r>
                        <a:rPr lang="ja-JP" altLang="en-US" sz="24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企業</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4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国</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車種</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rPr>
                        <a:t>2016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17229">
                <a:tc>
                  <a:txBody>
                    <a:bodyPr/>
                    <a:lstStyle/>
                    <a:p>
                      <a:pPr algn="ctr" fontAlgn="ctr"/>
                      <a:r>
                        <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日産</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4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日</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Leaf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rPr>
                        <a:t>51,882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769240">
                <a:tc>
                  <a:txBody>
                    <a:bodyPr/>
                    <a:lstStyle/>
                    <a:p>
                      <a:pPr algn="ctr" fontAlgn="ctr"/>
                      <a:r>
                        <a:rPr 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Tesla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4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米</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Model 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rPr>
                        <a:t>50,944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769240">
                <a:tc>
                  <a:txBody>
                    <a:bodyPr/>
                    <a:lstStyle/>
                    <a:p>
                      <a:pPr algn="ctr" fontAlgn="ctr"/>
                      <a:r>
                        <a:rPr 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BYD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4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中</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Tang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rPr>
                        <a:t>31,405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769694">
                <a:tc>
                  <a:txBody>
                    <a:bodyPr/>
                    <a:lstStyle/>
                    <a:p>
                      <a:pPr algn="ctr" fontAlgn="ctr"/>
                      <a:r>
                        <a:rPr 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Chevrolet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4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米</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Volt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rPr>
                        <a:t>28,296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769694">
                <a:tc>
                  <a:txBody>
                    <a:bodyPr/>
                    <a:lstStyle/>
                    <a:p>
                      <a:pPr algn="ctr" fontAlgn="ctr"/>
                      <a:r>
                        <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三菱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4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日</a:t>
                      </a:r>
                      <a:endPar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Outlander PHEV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altLang="ja-JP" sz="2400" b="1" i="0" u="none" strike="noStrike" dirty="0">
                          <a:solidFill>
                            <a:srgbClr val="000000"/>
                          </a:solidFill>
                          <a:effectLst/>
                          <a:latin typeface="ＭＳ Ｐゴシック" panose="020B0600070205080204" pitchFamily="50" charset="-128"/>
                          <a:ea typeface="ＭＳ Ｐゴシック" panose="020B0600070205080204" pitchFamily="50" charset="-128"/>
                        </a:rPr>
                        <a:t>27,322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98655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638833" y="2881223"/>
            <a:ext cx="11179356" cy="897866"/>
          </a:xfrm>
        </p:spPr>
        <p:txBody>
          <a:bodyPr>
            <a:normAutofit fontScale="90000"/>
          </a:bodyPr>
          <a:lstStyle/>
          <a:p>
            <a:r>
              <a:rPr lang="en-US" altLang="ja-JP" b="1" dirty="0" smtClean="0"/>
              <a:t/>
            </a:r>
            <a:br>
              <a:rPr lang="en-US" altLang="ja-JP" b="1" dirty="0" smtClean="0"/>
            </a:br>
            <a:r>
              <a:rPr lang="ja-JP" altLang="en-US" sz="4900" b="1" dirty="0" smtClean="0"/>
              <a:t>第</a:t>
            </a:r>
            <a:r>
              <a:rPr lang="en-US" altLang="ja-JP" sz="4900" b="1" dirty="0" smtClean="0"/>
              <a:t>3</a:t>
            </a:r>
            <a:r>
              <a:rPr lang="ja-JP" altLang="en-US" sz="4900" b="1" dirty="0" smtClean="0"/>
              <a:t>章．次世代エコ自動車の普及に向けた政策</a:t>
            </a:r>
            <a:endParaRPr kumimoji="1" lang="ja-JP" altLang="en-US" sz="4900" dirty="0"/>
          </a:p>
        </p:txBody>
      </p:sp>
    </p:spTree>
    <p:extLst>
      <p:ext uri="{BB962C8B-B14F-4D97-AF65-F5344CB8AC3E}">
        <p14:creationId xmlns:p14="http://schemas.microsoft.com/office/powerpoint/2010/main" val="818743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1097280" y="578694"/>
            <a:ext cx="1610751" cy="805375"/>
          </a:xfrm>
          <a:prstGeom prst="rect">
            <a:avLst/>
          </a:prstGeom>
        </p:spPr>
        <p:txBody>
          <a:bodyP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b="1" u="sng" dirty="0" smtClean="0"/>
              <a:t>目次</a:t>
            </a:r>
            <a:endParaRPr lang="ja-JP" altLang="en-US" b="1" u="sng" dirty="0"/>
          </a:p>
        </p:txBody>
      </p:sp>
      <p:sp>
        <p:nvSpPr>
          <p:cNvPr id="8" name="コンテンツ プレースホルダー 2"/>
          <p:cNvSpPr txBox="1">
            <a:spLocks/>
          </p:cNvSpPr>
          <p:nvPr/>
        </p:nvSpPr>
        <p:spPr>
          <a:xfrm>
            <a:off x="1367444" y="1458883"/>
            <a:ext cx="9882188" cy="434498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ja-JP" altLang="en-US" sz="2800" b="1" dirty="0" smtClean="0"/>
              <a:t>本研究の背景と目的</a:t>
            </a:r>
            <a:endParaRPr lang="en-US" altLang="ja-JP" sz="2800" b="1" dirty="0" smtClean="0"/>
          </a:p>
          <a:p>
            <a:pPr marL="0" indent="0">
              <a:buFont typeface="Calibri" panose="020F0502020204030204" pitchFamily="34" charset="0"/>
              <a:buNone/>
            </a:pPr>
            <a:r>
              <a:rPr lang="ja-JP" altLang="en-US" sz="2800" b="1" dirty="0" smtClean="0"/>
              <a:t>先行研究と本研究における次世代エコ自動車の定義</a:t>
            </a:r>
            <a:endParaRPr lang="en-US" altLang="ja-JP" sz="2800" b="1" dirty="0" smtClean="0"/>
          </a:p>
          <a:p>
            <a:pPr marL="0" indent="0">
              <a:buFont typeface="Calibri" panose="020F0502020204030204" pitchFamily="34" charset="0"/>
              <a:buNone/>
            </a:pPr>
            <a:r>
              <a:rPr lang="ja-JP" altLang="en-US" sz="2800" b="1" dirty="0" smtClean="0"/>
              <a:t>１．環境性・経済性</a:t>
            </a:r>
            <a:endParaRPr lang="en-US" altLang="ja-JP" sz="2800" b="1" dirty="0" smtClean="0"/>
          </a:p>
          <a:p>
            <a:pPr marL="0" indent="0">
              <a:buFont typeface="Calibri" panose="020F0502020204030204" pitchFamily="34" charset="0"/>
              <a:buNone/>
            </a:pPr>
            <a:r>
              <a:rPr lang="ja-JP" altLang="en-US" sz="2800" b="1" dirty="0" smtClean="0"/>
              <a:t>２．普及状況</a:t>
            </a:r>
            <a:endParaRPr lang="en-US" altLang="ja-JP" sz="2800" b="1" dirty="0" smtClean="0"/>
          </a:p>
          <a:p>
            <a:pPr marL="0" indent="0">
              <a:buFont typeface="Calibri" panose="020F0502020204030204" pitchFamily="34" charset="0"/>
              <a:buNone/>
            </a:pPr>
            <a:r>
              <a:rPr lang="ja-JP" altLang="en-US" sz="2800" b="1" dirty="0" smtClean="0"/>
              <a:t>３．普及に向けた政策</a:t>
            </a:r>
            <a:endParaRPr lang="en-US" altLang="ja-JP" sz="2800" b="1" dirty="0" smtClean="0"/>
          </a:p>
          <a:p>
            <a:pPr marL="0" indent="0">
              <a:buFont typeface="Calibri" panose="020F0502020204030204" pitchFamily="34" charset="0"/>
              <a:buNone/>
            </a:pPr>
            <a:r>
              <a:rPr lang="ja-JP" altLang="en-US" sz="2800" b="1" dirty="0" smtClean="0"/>
              <a:t>４．アンケート調査</a:t>
            </a:r>
            <a:endParaRPr lang="en-US" altLang="ja-JP" sz="2800" b="1" dirty="0" smtClean="0"/>
          </a:p>
          <a:p>
            <a:pPr marL="0" indent="0">
              <a:buFont typeface="Calibri" panose="020F0502020204030204" pitchFamily="34" charset="0"/>
              <a:buNone/>
            </a:pPr>
            <a:r>
              <a:rPr lang="ja-JP" altLang="en-US" sz="2800" b="1" dirty="0" smtClean="0"/>
              <a:t>要約と結論：</a:t>
            </a:r>
            <a:endParaRPr lang="en-US" altLang="ja-JP" sz="2800" b="1" dirty="0" smtClean="0"/>
          </a:p>
          <a:p>
            <a:pPr marL="0" indent="0">
              <a:buFont typeface="Calibri" panose="020F0502020204030204" pitchFamily="34" charset="0"/>
              <a:buNone/>
            </a:pPr>
            <a:r>
              <a:rPr lang="ja-JP" altLang="en-US" sz="2800" b="1" dirty="0" smtClean="0"/>
              <a:t>参考文献</a:t>
            </a:r>
            <a:endParaRPr lang="ja-JP" altLang="en-US" sz="3200" b="1" dirty="0"/>
          </a:p>
        </p:txBody>
      </p:sp>
    </p:spTree>
    <p:extLst>
      <p:ext uri="{BB962C8B-B14F-4D97-AF65-F5344CB8AC3E}">
        <p14:creationId xmlns:p14="http://schemas.microsoft.com/office/powerpoint/2010/main" val="2013989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96527" y="210533"/>
            <a:ext cx="11283351" cy="689800"/>
          </a:xfrm>
        </p:spPr>
        <p:txBody>
          <a:bodyPr>
            <a:noAutofit/>
          </a:bodyPr>
          <a:lstStyle/>
          <a:p>
            <a:r>
              <a:rPr lang="ja-JP" altLang="en-US" sz="4000" b="1" u="sng" dirty="0" smtClean="0"/>
              <a:t>自動車の取得、保有などの優遇措置（企業・地公団）</a:t>
            </a:r>
            <a:endParaRPr kumimoji="1" lang="ja-JP" altLang="en-US" sz="4000" b="1" u="sng" dirty="0"/>
          </a:p>
        </p:txBody>
      </p:sp>
      <p:graphicFrame>
        <p:nvGraphicFramePr>
          <p:cNvPr id="8" name="コンテンツ プレースホルダー 7"/>
          <p:cNvGraphicFramePr>
            <a:graphicFrameLocks noGrp="1"/>
          </p:cNvGraphicFramePr>
          <p:nvPr>
            <p:ph idx="4294967295"/>
            <p:extLst>
              <p:ext uri="{D42A27DB-BD31-4B8C-83A1-F6EECF244321}">
                <p14:modId xmlns:p14="http://schemas.microsoft.com/office/powerpoint/2010/main" val="1155452606"/>
              </p:ext>
            </p:extLst>
          </p:nvPr>
        </p:nvGraphicFramePr>
        <p:xfrm>
          <a:off x="736600" y="1055079"/>
          <a:ext cx="10363200" cy="5247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図 5" descr="画面の領域"/>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4" y="928467"/>
            <a:ext cx="12192000" cy="5929533"/>
          </a:xfrm>
          <a:prstGeom prst="rect">
            <a:avLst/>
          </a:prstGeom>
        </p:spPr>
      </p:pic>
      <p:sp>
        <p:nvSpPr>
          <p:cNvPr id="4" name="正方形/長方形 3"/>
          <p:cNvSpPr/>
          <p:nvPr/>
        </p:nvSpPr>
        <p:spPr>
          <a:xfrm>
            <a:off x="11283604" y="942537"/>
            <a:ext cx="881555" cy="689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smtClean="0">
                <a:solidFill>
                  <a:schemeClr val="tx1"/>
                </a:solidFill>
              </a:rPr>
              <a:t>ex.</a:t>
            </a:r>
            <a:endParaRPr kumimoji="1" lang="ja-JP" altLang="en-US" sz="2800" b="1" dirty="0">
              <a:solidFill>
                <a:schemeClr val="tx1"/>
              </a:solidFill>
            </a:endParaRPr>
          </a:p>
        </p:txBody>
      </p:sp>
    </p:spTree>
    <p:extLst>
      <p:ext uri="{BB962C8B-B14F-4D97-AF65-F5344CB8AC3E}">
        <p14:creationId xmlns:p14="http://schemas.microsoft.com/office/powerpoint/2010/main" val="22245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387224" y="314531"/>
            <a:ext cx="9473818" cy="725202"/>
          </a:xfrm>
        </p:spPr>
        <p:txBody>
          <a:bodyPr>
            <a:noAutofit/>
          </a:bodyPr>
          <a:lstStyle/>
          <a:p>
            <a:r>
              <a:rPr lang="ja-JP" altLang="en-US" sz="4000" b="1" u="sng" dirty="0"/>
              <a:t>自動車の取得、保有などの優遇</a:t>
            </a:r>
            <a:r>
              <a:rPr lang="ja-JP" altLang="en-US" sz="4000" b="1" u="sng" dirty="0" smtClean="0"/>
              <a:t>措置（個人）</a:t>
            </a:r>
            <a:endParaRPr kumimoji="1" lang="ja-JP" altLang="en-US" sz="4000" b="1" u="sng" dirty="0"/>
          </a:p>
        </p:txBody>
      </p:sp>
      <p:graphicFrame>
        <p:nvGraphicFramePr>
          <p:cNvPr id="4" name="図表 3"/>
          <p:cNvGraphicFramePr/>
          <p:nvPr>
            <p:extLst>
              <p:ext uri="{D42A27DB-BD31-4B8C-83A1-F6EECF244321}">
                <p14:modId xmlns:p14="http://schemas.microsoft.com/office/powerpoint/2010/main" val="1840898481"/>
              </p:ext>
            </p:extLst>
          </p:nvPr>
        </p:nvGraphicFramePr>
        <p:xfrm>
          <a:off x="939874" y="1166015"/>
          <a:ext cx="10368518" cy="4421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角丸四角形 4"/>
          <p:cNvSpPr/>
          <p:nvPr/>
        </p:nvSpPr>
        <p:spPr>
          <a:xfrm>
            <a:off x="1412889" y="2636328"/>
            <a:ext cx="9422487" cy="173420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4400" b="1" dirty="0">
                <a:solidFill>
                  <a:prstClr val="white"/>
                </a:solidFill>
              </a:rPr>
              <a:t>次世代自動車の</a:t>
            </a:r>
            <a:r>
              <a:rPr lang="ja-JP" altLang="en-US" sz="4400" b="1" dirty="0" smtClean="0">
                <a:solidFill>
                  <a:prstClr val="white"/>
                </a:solidFill>
              </a:rPr>
              <a:t>場合：重量税→ 　　　　　　　　　　　　　　       </a:t>
            </a:r>
            <a:r>
              <a:rPr lang="en-US" altLang="ja-JP" sz="4400" b="1" dirty="0" smtClean="0">
                <a:solidFill>
                  <a:prstClr val="white"/>
                </a:solidFill>
              </a:rPr>
              <a:t/>
            </a:r>
            <a:br>
              <a:rPr lang="en-US" altLang="ja-JP" sz="4400" b="1" dirty="0" smtClean="0">
                <a:solidFill>
                  <a:prstClr val="white"/>
                </a:solidFill>
              </a:rPr>
            </a:br>
            <a:r>
              <a:rPr lang="en-US" altLang="ja-JP" sz="4400" b="1" dirty="0" smtClean="0">
                <a:solidFill>
                  <a:prstClr val="white"/>
                </a:solidFill>
              </a:rPr>
              <a:t>                                          </a:t>
            </a:r>
            <a:r>
              <a:rPr lang="ja-JP" altLang="en-US" sz="4400" b="1" dirty="0" smtClean="0">
                <a:solidFill>
                  <a:prstClr val="white"/>
                </a:solidFill>
              </a:rPr>
              <a:t>取得</a:t>
            </a:r>
            <a:r>
              <a:rPr lang="ja-JP" altLang="en-US" sz="4400" b="1" dirty="0">
                <a:solidFill>
                  <a:prstClr val="white"/>
                </a:solidFill>
              </a:rPr>
              <a:t>税</a:t>
            </a:r>
            <a:r>
              <a:rPr lang="ja-JP" altLang="en-US" sz="4400" b="1" dirty="0" smtClean="0">
                <a:solidFill>
                  <a:prstClr val="white"/>
                </a:solidFill>
              </a:rPr>
              <a:t>→ </a:t>
            </a:r>
            <a:endParaRPr lang="en-US" altLang="ja-JP" sz="4400" b="1" dirty="0">
              <a:solidFill>
                <a:prstClr val="white"/>
              </a:solidFill>
            </a:endParaRPr>
          </a:p>
        </p:txBody>
      </p:sp>
      <p:sp>
        <p:nvSpPr>
          <p:cNvPr id="3" name="正方形/長方形 2"/>
          <p:cNvSpPr/>
          <p:nvPr/>
        </p:nvSpPr>
        <p:spPr>
          <a:xfrm>
            <a:off x="9174373" y="3088434"/>
            <a:ext cx="1364565" cy="8299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b="1" u="sng" dirty="0">
                <a:solidFill>
                  <a:prstClr val="white"/>
                </a:solidFill>
              </a:rPr>
              <a:t>免除</a:t>
            </a:r>
            <a:endParaRPr kumimoji="1" lang="ja-JP" altLang="en-US" u="sng" dirty="0"/>
          </a:p>
        </p:txBody>
      </p:sp>
    </p:spTree>
    <p:extLst>
      <p:ext uri="{BB962C8B-B14F-4D97-AF65-F5344CB8AC3E}">
        <p14:creationId xmlns:p14="http://schemas.microsoft.com/office/powerpoint/2010/main" val="345156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p14="http://schemas.microsoft.com/office/powerpoint/2010/main" val="3956026756"/>
              </p:ext>
            </p:extLst>
          </p:nvPr>
        </p:nvGraphicFramePr>
        <p:xfrm>
          <a:off x="910911" y="1297857"/>
          <a:ext cx="10364451" cy="4660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角丸四角形 1"/>
          <p:cNvSpPr/>
          <p:nvPr/>
        </p:nvSpPr>
        <p:spPr>
          <a:xfrm>
            <a:off x="1159802" y="2726162"/>
            <a:ext cx="9866671" cy="180388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800" b="1" dirty="0" smtClean="0"/>
              <a:t>次世代自動車の場合 ：</a:t>
            </a:r>
            <a:r>
              <a:rPr lang="ja-JP" altLang="en-US" sz="4800" b="1" u="sng" dirty="0" smtClean="0">
                <a:solidFill>
                  <a:prstClr val="white"/>
                </a:solidFill>
              </a:rPr>
              <a:t>概ね</a:t>
            </a:r>
            <a:r>
              <a:rPr lang="en-US" altLang="ja-JP" sz="4800" b="1" u="sng" dirty="0">
                <a:solidFill>
                  <a:prstClr val="white"/>
                </a:solidFill>
              </a:rPr>
              <a:t>75%</a:t>
            </a:r>
            <a:r>
              <a:rPr lang="ja-JP" altLang="en-US" sz="4800" b="1" u="sng" dirty="0" smtClean="0">
                <a:solidFill>
                  <a:prstClr val="white"/>
                </a:solidFill>
              </a:rPr>
              <a:t>免除</a:t>
            </a:r>
            <a:endParaRPr kumimoji="1" lang="ja-JP" altLang="en-US" sz="4800" b="1" dirty="0"/>
          </a:p>
        </p:txBody>
      </p:sp>
      <p:sp>
        <p:nvSpPr>
          <p:cNvPr id="8" name="タイトル 1"/>
          <p:cNvSpPr txBox="1">
            <a:spLocks/>
          </p:cNvSpPr>
          <p:nvPr/>
        </p:nvSpPr>
        <p:spPr>
          <a:xfrm>
            <a:off x="1359088" y="296817"/>
            <a:ext cx="9473818" cy="72520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4000" b="1" u="sng" dirty="0" smtClean="0"/>
              <a:t>自動車の取得、保有などの優遇措置（個人）</a:t>
            </a:r>
            <a:endParaRPr lang="ja-JP" altLang="en-US" sz="4000" b="1" u="sng" dirty="0"/>
          </a:p>
        </p:txBody>
      </p:sp>
    </p:spTree>
    <p:extLst>
      <p:ext uri="{BB962C8B-B14F-4D97-AF65-F5344CB8AC3E}">
        <p14:creationId xmlns:p14="http://schemas.microsoft.com/office/powerpoint/2010/main" val="140523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124755" y="642053"/>
            <a:ext cx="9298212" cy="713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latin typeface="AR Pゴシック体M" panose="020B0600000000000000" pitchFamily="50" charset="-128"/>
                <a:ea typeface="AR Pゴシック体M" panose="020B0600000000000000" pitchFamily="50" charset="-128"/>
              </a:rPr>
              <a:t>Ｈ</a:t>
            </a:r>
            <a:r>
              <a:rPr lang="en-US" altLang="ja-JP" sz="3200" b="1" dirty="0" smtClean="0">
                <a:latin typeface="AR Pゴシック体M" panose="020B0600000000000000" pitchFamily="50" charset="-128"/>
                <a:ea typeface="AR Pゴシック体M" panose="020B0600000000000000" pitchFamily="50" charset="-128"/>
              </a:rPr>
              <a:t>29</a:t>
            </a:r>
            <a:r>
              <a:rPr lang="ja-JP" altLang="en-US" sz="3200" b="1" dirty="0">
                <a:latin typeface="AR Pゴシック体M" panose="020B0600000000000000" pitchFamily="50" charset="-128"/>
                <a:ea typeface="AR Pゴシック体M" panose="020B0600000000000000" pitchFamily="50" charset="-128"/>
              </a:rPr>
              <a:t>年度クリーンエネルギー自動車導入事業費補助金</a:t>
            </a:r>
            <a:endParaRPr lang="en-US" altLang="zh-TW" sz="3200" b="1" dirty="0">
              <a:latin typeface="AR Pゴシック体M" panose="020B0600000000000000" pitchFamily="50" charset="-128"/>
              <a:ea typeface="AR Pゴシック体M" panose="020B0600000000000000" pitchFamily="50" charset="-128"/>
            </a:endParaRPr>
          </a:p>
        </p:txBody>
      </p:sp>
      <p:sp>
        <p:nvSpPr>
          <p:cNvPr id="8" name="タイトル 1"/>
          <p:cNvSpPr txBox="1">
            <a:spLocks/>
          </p:cNvSpPr>
          <p:nvPr/>
        </p:nvSpPr>
        <p:spPr>
          <a:xfrm>
            <a:off x="76539" y="322934"/>
            <a:ext cx="1715939" cy="64135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4000" b="1" u="sng" dirty="0" smtClean="0"/>
              <a:t>補助金</a:t>
            </a:r>
            <a:endParaRPr lang="ja-JP" altLang="en-US" sz="4000" u="sng" dirty="0"/>
          </a:p>
        </p:txBody>
      </p:sp>
      <p:graphicFrame>
        <p:nvGraphicFramePr>
          <p:cNvPr id="11" name="図表 10"/>
          <p:cNvGraphicFramePr/>
          <p:nvPr>
            <p:extLst>
              <p:ext uri="{D42A27DB-BD31-4B8C-83A1-F6EECF244321}">
                <p14:modId xmlns:p14="http://schemas.microsoft.com/office/powerpoint/2010/main" val="2333093528"/>
              </p:ext>
            </p:extLst>
          </p:nvPr>
        </p:nvGraphicFramePr>
        <p:xfrm>
          <a:off x="386731" y="1747377"/>
          <a:ext cx="11376203" cy="4419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896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411415"/>
          </a:xfrm>
          <a:prstGeom prst="rect">
            <a:avLst/>
          </a:prstGeom>
        </p:spPr>
      </p:pic>
      <p:pic>
        <p:nvPicPr>
          <p:cNvPr id="3" name="図 2"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1416"/>
            <a:ext cx="12192000" cy="3446584"/>
          </a:xfrm>
          <a:prstGeom prst="rect">
            <a:avLst/>
          </a:prstGeom>
        </p:spPr>
      </p:pic>
      <p:sp>
        <p:nvSpPr>
          <p:cNvPr id="4" name="角丸四角形 3"/>
          <p:cNvSpPr/>
          <p:nvPr/>
        </p:nvSpPr>
        <p:spPr>
          <a:xfrm>
            <a:off x="10016197" y="439614"/>
            <a:ext cx="1814732" cy="6576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算出方法</a:t>
            </a:r>
            <a:endParaRPr kumimoji="1" lang="ja-JP" altLang="en-US" sz="2400" b="1" dirty="0">
              <a:solidFill>
                <a:schemeClr val="tx1"/>
              </a:solidFill>
            </a:endParaRPr>
          </a:p>
        </p:txBody>
      </p:sp>
    </p:spTree>
    <p:extLst>
      <p:ext uri="{BB962C8B-B14F-4D97-AF65-F5344CB8AC3E}">
        <p14:creationId xmlns:p14="http://schemas.microsoft.com/office/powerpoint/2010/main" val="2799377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772" y="1814711"/>
            <a:ext cx="10677130" cy="4480559"/>
          </a:xfrm>
          <a:prstGeom prst="rect">
            <a:avLst/>
          </a:prstGeom>
        </p:spPr>
      </p:pic>
      <p:sp>
        <p:nvSpPr>
          <p:cNvPr id="3" name="円/楕円 2"/>
          <p:cNvSpPr/>
          <p:nvPr/>
        </p:nvSpPr>
        <p:spPr>
          <a:xfrm>
            <a:off x="3753661" y="411391"/>
            <a:ext cx="5773372" cy="105242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b="1" u="sng" dirty="0" smtClean="0"/>
              <a:t>充電スポット設置個所数 推移</a:t>
            </a:r>
            <a:endParaRPr kumimoji="1" lang="ja-JP" altLang="en-US" sz="2400" b="1" u="sng" dirty="0"/>
          </a:p>
        </p:txBody>
      </p:sp>
      <p:sp>
        <p:nvSpPr>
          <p:cNvPr id="4" name="正方形/長方形 3"/>
          <p:cNvSpPr/>
          <p:nvPr/>
        </p:nvSpPr>
        <p:spPr>
          <a:xfrm>
            <a:off x="224286" y="296845"/>
            <a:ext cx="3157268" cy="894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u="sng" dirty="0" smtClean="0">
                <a:solidFill>
                  <a:schemeClr val="tx1"/>
                </a:solidFill>
              </a:rPr>
              <a:t>インフラ状況</a:t>
            </a:r>
            <a:endParaRPr kumimoji="1" lang="ja-JP" altLang="en-US" sz="4000" b="1" u="sng" dirty="0">
              <a:solidFill>
                <a:schemeClr val="tx1"/>
              </a:solidFill>
            </a:endParaRPr>
          </a:p>
        </p:txBody>
      </p:sp>
      <p:sp>
        <p:nvSpPr>
          <p:cNvPr id="5" name="円/楕円 4"/>
          <p:cNvSpPr/>
          <p:nvPr/>
        </p:nvSpPr>
        <p:spPr>
          <a:xfrm>
            <a:off x="10644998" y="2415397"/>
            <a:ext cx="552090" cy="50033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977382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211991" y="128496"/>
            <a:ext cx="9778192" cy="1224951"/>
          </a:xfrm>
        </p:spPr>
        <p:txBody>
          <a:bodyPr>
            <a:normAutofit/>
          </a:bodyPr>
          <a:lstStyle/>
          <a:p>
            <a:r>
              <a:rPr kumimoji="1" lang="ja-JP" altLang="en-US" sz="4000" b="1" u="sng" dirty="0" smtClean="0"/>
              <a:t>インフラ整備方針</a:t>
            </a:r>
            <a:r>
              <a:rPr kumimoji="1" lang="en-US" altLang="ja-JP" sz="4000" b="1" u="sng" dirty="0" smtClean="0"/>
              <a:t>(</a:t>
            </a:r>
            <a:r>
              <a:rPr lang="en-US" altLang="ja-JP" sz="4000" b="1" u="sng" dirty="0" smtClean="0"/>
              <a:t>2020</a:t>
            </a:r>
            <a:r>
              <a:rPr lang="ja-JP" altLang="en-US" sz="4000" b="1" u="sng" dirty="0"/>
              <a:t>年に</a:t>
            </a:r>
            <a:r>
              <a:rPr lang="ja-JP" altLang="en-US" sz="4000" b="1" u="sng" dirty="0" smtClean="0"/>
              <a:t>向けて</a:t>
            </a:r>
            <a:r>
              <a:rPr lang="en-US" altLang="ja-JP" sz="4000" b="1" u="sng" dirty="0" smtClean="0"/>
              <a:t>)</a:t>
            </a:r>
            <a:r>
              <a:rPr lang="ja-JP" altLang="en-US" sz="4000" b="1" u="sng" dirty="0"/>
              <a:t> </a:t>
            </a:r>
            <a:r>
              <a:rPr lang="en-US" altLang="ja-JP" sz="4000" b="1" u="sng" dirty="0" smtClean="0"/>
              <a:t/>
            </a:r>
            <a:br>
              <a:rPr lang="en-US" altLang="ja-JP" sz="4000" b="1" u="sng" dirty="0" smtClean="0"/>
            </a:br>
            <a:r>
              <a:rPr lang="ja-JP" altLang="en-US" sz="4000" b="1" u="sng" dirty="0" smtClean="0"/>
              <a:t>参考：</a:t>
            </a:r>
            <a:r>
              <a:rPr lang="en-US" altLang="ja-JP" sz="4000" b="1" u="sng" dirty="0" smtClean="0"/>
              <a:t>EV</a:t>
            </a:r>
            <a:r>
              <a:rPr lang="ja-JP" altLang="en-US" sz="4000" b="1" u="sng" dirty="0"/>
              <a:t>・</a:t>
            </a:r>
            <a:r>
              <a:rPr lang="en-US" altLang="ja-JP" sz="4000" b="1" u="sng" dirty="0"/>
              <a:t>PHV </a:t>
            </a:r>
            <a:r>
              <a:rPr lang="ja-JP" altLang="en-US" sz="4000" b="1" u="sng" dirty="0"/>
              <a:t>ロードマップ</a:t>
            </a:r>
            <a:r>
              <a:rPr lang="ja-JP" altLang="en-US" sz="4000" b="1" u="sng" dirty="0" smtClean="0"/>
              <a:t>検討会報告書</a:t>
            </a:r>
            <a:r>
              <a:rPr lang="en-US" altLang="ja-JP" sz="4000" b="1" u="sng" dirty="0" smtClean="0"/>
              <a:t>2016</a:t>
            </a:r>
            <a:endParaRPr kumimoji="1" lang="ja-JP" altLang="en-US" sz="4000" b="1" u="sng" dirty="0"/>
          </a:p>
        </p:txBody>
      </p:sp>
      <p:sp>
        <p:nvSpPr>
          <p:cNvPr id="3" name="正方形/長方形 2"/>
          <p:cNvSpPr/>
          <p:nvPr/>
        </p:nvSpPr>
        <p:spPr>
          <a:xfrm>
            <a:off x="414066" y="3323848"/>
            <a:ext cx="3985406" cy="21307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400" b="1" dirty="0" smtClean="0">
                <a:solidFill>
                  <a:prstClr val="black"/>
                </a:solidFill>
              </a:rPr>
              <a:t>電力</a:t>
            </a:r>
            <a:r>
              <a:rPr lang="ja-JP" altLang="en-US" sz="2400" b="1" dirty="0">
                <a:solidFill>
                  <a:prstClr val="black"/>
                </a:solidFill>
              </a:rPr>
              <a:t>中央研究所</a:t>
            </a:r>
            <a:r>
              <a:rPr lang="en-US" altLang="ja-JP" sz="2400" b="1" dirty="0">
                <a:solidFill>
                  <a:prstClr val="black"/>
                </a:solidFill>
              </a:rPr>
              <a:t>(</a:t>
            </a:r>
            <a:r>
              <a:rPr lang="ja-JP" altLang="en-US" sz="2400" b="1" dirty="0">
                <a:solidFill>
                  <a:prstClr val="black"/>
                </a:solidFill>
              </a:rPr>
              <a:t>一財</a:t>
            </a:r>
            <a:r>
              <a:rPr lang="en-US" altLang="ja-JP" sz="2400" b="1" dirty="0">
                <a:solidFill>
                  <a:prstClr val="black"/>
                </a:solidFill>
              </a:rPr>
              <a:t>)</a:t>
            </a:r>
            <a:r>
              <a:rPr lang="ja-JP" altLang="en-US" sz="2400" b="1" dirty="0">
                <a:solidFill>
                  <a:prstClr val="black"/>
                </a:solidFill>
              </a:rPr>
              <a:t>のシミュ レーション</a:t>
            </a:r>
            <a:r>
              <a:rPr lang="ja-JP" altLang="en-US" sz="2400" b="1" dirty="0" smtClean="0">
                <a:solidFill>
                  <a:prstClr val="black"/>
                </a:solidFill>
              </a:rPr>
              <a:t>結果</a:t>
            </a:r>
            <a:endParaRPr lang="en-US" altLang="ja-JP" sz="2400" b="1" dirty="0" smtClean="0">
              <a:solidFill>
                <a:prstClr val="black"/>
              </a:solidFill>
            </a:endParaRPr>
          </a:p>
          <a:p>
            <a:pPr lvl="0"/>
            <a:r>
              <a:rPr lang="ja-JP" altLang="en-US" sz="2400" b="1" dirty="0" smtClean="0">
                <a:solidFill>
                  <a:prstClr val="black"/>
                </a:solidFill>
              </a:rPr>
              <a:t>→</a:t>
            </a:r>
            <a:r>
              <a:rPr lang="ja-JP" altLang="en-US" sz="2400" b="1" dirty="0" smtClean="0">
                <a:solidFill>
                  <a:srgbClr val="FF0000"/>
                </a:solidFill>
              </a:rPr>
              <a:t>約 </a:t>
            </a:r>
            <a:r>
              <a:rPr lang="en-US" altLang="ja-JP" sz="2400" b="1" dirty="0">
                <a:solidFill>
                  <a:srgbClr val="FF0000"/>
                </a:solidFill>
              </a:rPr>
              <a:t>30km </a:t>
            </a:r>
            <a:r>
              <a:rPr lang="ja-JP" altLang="en-US" sz="2400" b="1" dirty="0" smtClean="0">
                <a:solidFill>
                  <a:srgbClr val="FF0000"/>
                </a:solidFill>
              </a:rPr>
              <a:t>ごとに６１００箇所</a:t>
            </a:r>
            <a:r>
              <a:rPr lang="en-US" altLang="ja-JP" sz="2400" b="1" dirty="0" smtClean="0">
                <a:solidFill>
                  <a:srgbClr val="FF0000"/>
                </a:solidFill>
              </a:rPr>
              <a:t/>
            </a:r>
            <a:br>
              <a:rPr lang="en-US" altLang="ja-JP" sz="2400" b="1" dirty="0" smtClean="0">
                <a:solidFill>
                  <a:srgbClr val="FF0000"/>
                </a:solidFill>
              </a:rPr>
            </a:br>
            <a:r>
              <a:rPr lang="ja-JP" altLang="en-US" sz="2400" b="1" dirty="0" smtClean="0">
                <a:solidFill>
                  <a:srgbClr val="FF0000"/>
                </a:solidFill>
              </a:rPr>
              <a:t>　 充</a:t>
            </a:r>
            <a:r>
              <a:rPr lang="ja-JP" altLang="en-US" sz="2400" b="1" dirty="0">
                <a:solidFill>
                  <a:srgbClr val="FF0000"/>
                </a:solidFill>
              </a:rPr>
              <a:t>電器</a:t>
            </a:r>
            <a:r>
              <a:rPr lang="ja-JP" altLang="en-US" sz="2400" b="1" dirty="0" smtClean="0">
                <a:solidFill>
                  <a:srgbClr val="FF0000"/>
                </a:solidFill>
              </a:rPr>
              <a:t>が整備されれば</a:t>
            </a:r>
            <a:r>
              <a:rPr lang="ja-JP" altLang="en-US" sz="2400" b="1" dirty="0" smtClean="0">
                <a:solidFill>
                  <a:schemeClr val="tx1"/>
                </a:solidFill>
              </a:rPr>
              <a:t>理</a:t>
            </a:r>
            <a:r>
              <a:rPr lang="en-US" altLang="ja-JP" sz="2400" b="1" dirty="0" smtClean="0">
                <a:solidFill>
                  <a:schemeClr val="tx1"/>
                </a:solidFill>
              </a:rPr>
              <a:t/>
            </a:r>
            <a:br>
              <a:rPr lang="en-US" altLang="ja-JP" sz="2400" b="1" dirty="0" smtClean="0">
                <a:solidFill>
                  <a:schemeClr val="tx1"/>
                </a:solidFill>
              </a:rPr>
            </a:br>
            <a:r>
              <a:rPr lang="en-US" altLang="ja-JP" sz="2400" b="1" dirty="0" smtClean="0">
                <a:solidFill>
                  <a:schemeClr val="tx1"/>
                </a:solidFill>
              </a:rPr>
              <a:t>    </a:t>
            </a:r>
            <a:r>
              <a:rPr lang="ja-JP" altLang="en-US" sz="2400" b="1" dirty="0" smtClean="0">
                <a:solidFill>
                  <a:schemeClr val="tx1"/>
                </a:solidFill>
              </a:rPr>
              <a:t>屈</a:t>
            </a:r>
            <a:r>
              <a:rPr lang="ja-JP" altLang="en-US" sz="2400" b="1" dirty="0">
                <a:solidFill>
                  <a:schemeClr val="tx1"/>
                </a:solidFill>
              </a:rPr>
              <a:t>の上で</a:t>
            </a:r>
            <a:r>
              <a:rPr lang="ja-JP" altLang="en-US" sz="2400" b="1" dirty="0" smtClean="0">
                <a:solidFill>
                  <a:schemeClr val="tx1"/>
                </a:solidFill>
              </a:rPr>
              <a:t>問題ない（右図）</a:t>
            </a:r>
            <a:endParaRPr lang="en-US" altLang="ja-JP" sz="2400" b="1" dirty="0">
              <a:solidFill>
                <a:schemeClr val="tx1"/>
              </a:solidFill>
            </a:endParaRPr>
          </a:p>
        </p:txBody>
      </p:sp>
      <p:sp>
        <p:nvSpPr>
          <p:cNvPr id="4" name="正方形/長方形 3"/>
          <p:cNvSpPr/>
          <p:nvPr/>
        </p:nvSpPr>
        <p:spPr>
          <a:xfrm>
            <a:off x="9186897" y="128496"/>
            <a:ext cx="3005103" cy="669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公共用経路上充電</a:t>
            </a:r>
            <a:endParaRPr lang="en-US" altLang="ja-JP" sz="2400" b="1" dirty="0" smtClean="0">
              <a:solidFill>
                <a:schemeClr val="tx1"/>
              </a:solidFill>
            </a:endParaRPr>
          </a:p>
        </p:txBody>
      </p:sp>
      <p:pic>
        <p:nvPicPr>
          <p:cNvPr id="5" name="図 4"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1087" y="1552756"/>
            <a:ext cx="7090913" cy="5305244"/>
          </a:xfrm>
          <a:prstGeom prst="rect">
            <a:avLst/>
          </a:prstGeom>
        </p:spPr>
      </p:pic>
      <p:sp>
        <p:nvSpPr>
          <p:cNvPr id="6" name="角丸四角形 5"/>
          <p:cNvSpPr/>
          <p:nvPr/>
        </p:nvSpPr>
        <p:spPr>
          <a:xfrm>
            <a:off x="414066" y="1742533"/>
            <a:ext cx="3726613" cy="12050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rPr>
              <a:t>経路</a:t>
            </a:r>
            <a:r>
              <a:rPr lang="ja-JP" altLang="en-US" sz="2400" b="1" dirty="0" smtClean="0">
                <a:solidFill>
                  <a:schemeClr val="tx1"/>
                </a:solidFill>
              </a:rPr>
              <a:t>充電</a:t>
            </a:r>
            <a:endParaRPr lang="en-US" altLang="ja-JP" sz="2400" b="1" dirty="0" smtClean="0">
              <a:solidFill>
                <a:schemeClr val="tx1"/>
              </a:solidFill>
            </a:endParaRPr>
          </a:p>
          <a:p>
            <a:r>
              <a:rPr lang="ja-JP" altLang="en-US" sz="2400" b="1" dirty="0" smtClean="0">
                <a:solidFill>
                  <a:schemeClr val="tx1"/>
                </a:solidFill>
              </a:rPr>
              <a:t>→</a:t>
            </a:r>
            <a:r>
              <a:rPr lang="ja-JP" altLang="en-US" sz="2400" b="1" dirty="0">
                <a:solidFill>
                  <a:srgbClr val="FF0000"/>
                </a:solidFill>
              </a:rPr>
              <a:t>長距離移動中の電欠</a:t>
            </a:r>
            <a:r>
              <a:rPr lang="ja-JP" altLang="en-US" sz="2400" b="1" dirty="0" smtClean="0">
                <a:solidFill>
                  <a:srgbClr val="FF0000"/>
                </a:solidFill>
              </a:rPr>
              <a:t>回</a:t>
            </a:r>
            <a:r>
              <a:rPr lang="en-US" altLang="ja-JP" sz="2400" b="1" dirty="0" smtClean="0">
                <a:solidFill>
                  <a:srgbClr val="FF0000"/>
                </a:solidFill>
              </a:rPr>
              <a:t/>
            </a:r>
            <a:br>
              <a:rPr lang="en-US" altLang="ja-JP" sz="2400" b="1" dirty="0" smtClean="0">
                <a:solidFill>
                  <a:srgbClr val="FF0000"/>
                </a:solidFill>
              </a:rPr>
            </a:br>
            <a:r>
              <a:rPr lang="ja-JP" altLang="en-US" sz="2400" b="1" dirty="0" smtClean="0">
                <a:solidFill>
                  <a:srgbClr val="FF0000"/>
                </a:solidFill>
              </a:rPr>
              <a:t>　 避</a:t>
            </a:r>
            <a:r>
              <a:rPr lang="ja-JP" altLang="en-US" sz="2400" b="1" dirty="0" smtClean="0">
                <a:solidFill>
                  <a:schemeClr val="tx1"/>
                </a:solidFill>
              </a:rPr>
              <a:t>が目的</a:t>
            </a:r>
            <a:endParaRPr lang="en-US" altLang="ja-JP" sz="2400" b="1" dirty="0">
              <a:solidFill>
                <a:schemeClr val="tx1"/>
              </a:solidFill>
            </a:endParaRPr>
          </a:p>
        </p:txBody>
      </p:sp>
      <p:sp>
        <p:nvSpPr>
          <p:cNvPr id="7" name="正方形/長方形 6"/>
          <p:cNvSpPr/>
          <p:nvPr/>
        </p:nvSpPr>
        <p:spPr>
          <a:xfrm>
            <a:off x="9592574" y="2070339"/>
            <a:ext cx="1639018" cy="46582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下矢印 8"/>
          <p:cNvSpPr/>
          <p:nvPr/>
        </p:nvSpPr>
        <p:spPr>
          <a:xfrm rot="16200000">
            <a:off x="685153" y="5463848"/>
            <a:ext cx="825126" cy="101360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円/楕円 9"/>
          <p:cNvSpPr/>
          <p:nvPr/>
        </p:nvSpPr>
        <p:spPr>
          <a:xfrm>
            <a:off x="1820189" y="5329346"/>
            <a:ext cx="2756129" cy="13588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rgbClr val="FF0000"/>
                </a:solidFill>
              </a:rPr>
              <a:t>現在約</a:t>
            </a:r>
            <a:r>
              <a:rPr lang="en-US" altLang="ja-JP" sz="2800" b="1" dirty="0" smtClean="0">
                <a:solidFill>
                  <a:srgbClr val="FF0000"/>
                </a:solidFill>
              </a:rPr>
              <a:t>7000</a:t>
            </a:r>
            <a:r>
              <a:rPr lang="ja-JP" altLang="en-US" sz="2800" b="1" dirty="0" smtClean="0">
                <a:solidFill>
                  <a:srgbClr val="FF0000"/>
                </a:solidFill>
              </a:rPr>
              <a:t>基</a:t>
            </a:r>
            <a:endParaRPr lang="en-US" altLang="ja-JP" sz="2800" b="1" dirty="0" smtClean="0">
              <a:solidFill>
                <a:srgbClr val="FF0000"/>
              </a:solidFill>
            </a:endParaRPr>
          </a:p>
          <a:p>
            <a:pPr algn="ctr"/>
            <a:r>
              <a:rPr lang="ja-JP" altLang="en-US" sz="2800" b="1" dirty="0" smtClean="0">
                <a:solidFill>
                  <a:srgbClr val="FF0000"/>
                </a:solidFill>
              </a:rPr>
              <a:t>整備済み</a:t>
            </a:r>
            <a:endParaRPr kumimoji="1" lang="ja-JP" altLang="en-US" sz="2800" b="1" dirty="0">
              <a:solidFill>
                <a:srgbClr val="FF0000"/>
              </a:solidFill>
            </a:endParaRPr>
          </a:p>
        </p:txBody>
      </p:sp>
      <p:sp>
        <p:nvSpPr>
          <p:cNvPr id="11" name="正方形/長方形 10"/>
          <p:cNvSpPr/>
          <p:nvPr/>
        </p:nvSpPr>
        <p:spPr>
          <a:xfrm>
            <a:off x="431651" y="5346931"/>
            <a:ext cx="429996" cy="819091"/>
          </a:xfrm>
          <a:prstGeom prst="rect">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47067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1087" y="1552756"/>
            <a:ext cx="7090913" cy="5305244"/>
          </a:xfrm>
          <a:prstGeom prst="rect">
            <a:avLst/>
          </a:prstGeom>
        </p:spPr>
      </p:pic>
      <p:sp>
        <p:nvSpPr>
          <p:cNvPr id="7" name="正方形/長方形 6"/>
          <p:cNvSpPr/>
          <p:nvPr/>
        </p:nvSpPr>
        <p:spPr>
          <a:xfrm>
            <a:off x="500332" y="310551"/>
            <a:ext cx="4071668" cy="52793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800" b="1" u="sng" dirty="0" smtClean="0">
              <a:solidFill>
                <a:schemeClr val="tx1"/>
              </a:solidFill>
            </a:endParaRPr>
          </a:p>
          <a:p>
            <a:pPr algn="ctr"/>
            <a:r>
              <a:rPr kumimoji="1" lang="ja-JP" altLang="en-US" sz="2800" b="1" u="sng" dirty="0" smtClean="0">
                <a:solidFill>
                  <a:schemeClr val="tx1"/>
                </a:solidFill>
              </a:rPr>
              <a:t>問題点</a:t>
            </a:r>
            <a:endParaRPr kumimoji="1" lang="en-US" altLang="ja-JP" sz="2800" b="1" u="sng" dirty="0" smtClean="0">
              <a:solidFill>
                <a:schemeClr val="tx1"/>
              </a:solidFill>
            </a:endParaRPr>
          </a:p>
          <a:p>
            <a:r>
              <a:rPr lang="ja-JP" altLang="en-US" sz="2800" b="1" dirty="0" smtClean="0">
                <a:solidFill>
                  <a:schemeClr val="tx1"/>
                </a:solidFill>
              </a:rPr>
              <a:t>・都道府県</a:t>
            </a:r>
            <a:r>
              <a:rPr lang="ja-JP" altLang="en-US" sz="2800" b="1" dirty="0">
                <a:solidFill>
                  <a:schemeClr val="tx1"/>
                </a:solidFill>
              </a:rPr>
              <a:t>別</a:t>
            </a:r>
            <a:r>
              <a:rPr lang="ja-JP" altLang="en-US" sz="2800" b="1" dirty="0" smtClean="0">
                <a:solidFill>
                  <a:schemeClr val="tx1"/>
                </a:solidFill>
              </a:rPr>
              <a:t>に設置にばらつきがある</a:t>
            </a:r>
            <a:endParaRPr lang="en-US" altLang="ja-JP" sz="2800" b="1" dirty="0" smtClean="0">
              <a:solidFill>
                <a:schemeClr val="tx1"/>
              </a:solidFill>
            </a:endParaRPr>
          </a:p>
          <a:p>
            <a:endParaRPr kumimoji="1" lang="en-US" altLang="ja-JP" sz="2800" b="1" dirty="0">
              <a:solidFill>
                <a:schemeClr val="tx1"/>
              </a:solidFill>
            </a:endParaRPr>
          </a:p>
          <a:p>
            <a:endParaRPr lang="en-US" altLang="ja-JP" sz="2800" b="1" dirty="0" smtClean="0">
              <a:solidFill>
                <a:schemeClr val="tx1"/>
              </a:solidFill>
            </a:endParaRPr>
          </a:p>
          <a:p>
            <a:endParaRPr kumimoji="1" lang="en-US" altLang="ja-JP" sz="2800" b="1" dirty="0">
              <a:solidFill>
                <a:schemeClr val="tx1"/>
              </a:solidFill>
            </a:endParaRPr>
          </a:p>
          <a:p>
            <a:r>
              <a:rPr lang="ja-JP" altLang="en-US" sz="2800" b="1" dirty="0" smtClean="0">
                <a:solidFill>
                  <a:schemeClr val="tx1"/>
                </a:solidFill>
              </a:rPr>
              <a:t>・ＥＶ</a:t>
            </a:r>
            <a:r>
              <a:rPr lang="en-US" altLang="ja-JP" sz="2800" b="1" dirty="0" smtClean="0">
                <a:solidFill>
                  <a:schemeClr val="tx1"/>
                </a:solidFill>
              </a:rPr>
              <a:t>/</a:t>
            </a:r>
            <a:r>
              <a:rPr lang="ja-JP" altLang="en-US" sz="2800" b="1" dirty="0" smtClean="0">
                <a:solidFill>
                  <a:schemeClr val="tx1"/>
                </a:solidFill>
              </a:rPr>
              <a:t>ＰＨＶ増加による週末等の「充電渋滞」の発生</a:t>
            </a:r>
            <a:endParaRPr lang="en-US" altLang="ja-JP" sz="2800" b="1" dirty="0" smtClean="0">
              <a:solidFill>
                <a:schemeClr val="tx1"/>
              </a:solidFill>
            </a:endParaRPr>
          </a:p>
          <a:p>
            <a:endParaRPr lang="en-US" altLang="ja-JP" sz="2800" b="1" dirty="0" smtClean="0">
              <a:solidFill>
                <a:schemeClr val="tx1"/>
              </a:solidFill>
            </a:endParaRPr>
          </a:p>
          <a:p>
            <a:endParaRPr kumimoji="1" lang="en-US" altLang="ja-JP" sz="2800" b="1" dirty="0">
              <a:solidFill>
                <a:schemeClr val="tx1"/>
              </a:solidFill>
            </a:endParaRPr>
          </a:p>
          <a:p>
            <a:endParaRPr kumimoji="1" lang="en-US" altLang="ja-JP" sz="2800" b="1" dirty="0" smtClean="0">
              <a:solidFill>
                <a:schemeClr val="tx1"/>
              </a:solidFill>
            </a:endParaRPr>
          </a:p>
        </p:txBody>
      </p:sp>
      <p:sp>
        <p:nvSpPr>
          <p:cNvPr id="8" name="右矢印 7"/>
          <p:cNvSpPr/>
          <p:nvPr/>
        </p:nvSpPr>
        <p:spPr>
          <a:xfrm>
            <a:off x="1069677" y="2092578"/>
            <a:ext cx="1328468" cy="727494"/>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右矢印 8"/>
          <p:cNvSpPr/>
          <p:nvPr/>
        </p:nvSpPr>
        <p:spPr>
          <a:xfrm>
            <a:off x="1069676" y="4436084"/>
            <a:ext cx="1328469" cy="677267"/>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円/楕円 3"/>
          <p:cNvSpPr/>
          <p:nvPr/>
        </p:nvSpPr>
        <p:spPr>
          <a:xfrm rot="20747801">
            <a:off x="5937169" y="2147883"/>
            <a:ext cx="2517899" cy="407734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p:cNvSpPr/>
          <p:nvPr/>
        </p:nvSpPr>
        <p:spPr>
          <a:xfrm>
            <a:off x="9186897" y="128496"/>
            <a:ext cx="3005103" cy="669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公共用経路上充電</a:t>
            </a:r>
            <a:endParaRPr lang="en-US" altLang="ja-JP" sz="2400" b="1" dirty="0" smtClean="0">
              <a:solidFill>
                <a:schemeClr val="tx1"/>
              </a:solidFill>
            </a:endParaRPr>
          </a:p>
        </p:txBody>
      </p:sp>
      <p:sp>
        <p:nvSpPr>
          <p:cNvPr id="2" name="円/楕円 1"/>
          <p:cNvSpPr/>
          <p:nvPr/>
        </p:nvSpPr>
        <p:spPr>
          <a:xfrm>
            <a:off x="11401152" y="3460464"/>
            <a:ext cx="485617" cy="52753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2475781" y="1956658"/>
            <a:ext cx="5779697" cy="10092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smtClean="0">
                <a:solidFill>
                  <a:schemeClr val="tx1"/>
                </a:solidFill>
              </a:rPr>
              <a:t>・</a:t>
            </a:r>
            <a:r>
              <a:rPr lang="ja-JP" altLang="en-US" sz="2800" b="1" dirty="0" smtClean="0">
                <a:solidFill>
                  <a:srgbClr val="FF0000"/>
                </a:solidFill>
              </a:rPr>
              <a:t>空白地域を確実に埋めること</a:t>
            </a:r>
            <a:endParaRPr lang="en-US" altLang="ja-JP" sz="2800" b="1" dirty="0" smtClean="0">
              <a:solidFill>
                <a:srgbClr val="FF0000"/>
              </a:solidFill>
            </a:endParaRPr>
          </a:p>
          <a:p>
            <a:r>
              <a:rPr lang="ja-JP" altLang="en-US" sz="2800" b="1" dirty="0" smtClean="0">
                <a:solidFill>
                  <a:schemeClr val="tx1"/>
                </a:solidFill>
              </a:rPr>
              <a:t>・利便性向上のため</a:t>
            </a:r>
            <a:r>
              <a:rPr lang="ja-JP" altLang="en-US" sz="2800" b="1" dirty="0" smtClean="0">
                <a:solidFill>
                  <a:srgbClr val="FF0000"/>
                </a:solidFill>
              </a:rPr>
              <a:t>適配置</a:t>
            </a:r>
            <a:r>
              <a:rPr kumimoji="1" lang="ja-JP" altLang="en-US" sz="2800" b="1" dirty="0" smtClean="0">
                <a:solidFill>
                  <a:srgbClr val="FF0000"/>
                </a:solidFill>
              </a:rPr>
              <a:t>の必要性</a:t>
            </a:r>
            <a:endParaRPr kumimoji="1" lang="ja-JP" altLang="en-US" sz="2800" b="1" dirty="0">
              <a:solidFill>
                <a:srgbClr val="FF0000"/>
              </a:solidFill>
            </a:endParaRPr>
          </a:p>
        </p:txBody>
      </p:sp>
      <p:sp>
        <p:nvSpPr>
          <p:cNvPr id="11" name="正方形/長方形 10"/>
          <p:cNvSpPr/>
          <p:nvPr/>
        </p:nvSpPr>
        <p:spPr>
          <a:xfrm>
            <a:off x="2484407" y="4270070"/>
            <a:ext cx="3536831" cy="10092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solidFill>
                  <a:schemeClr val="tx1"/>
                </a:solidFill>
              </a:rPr>
              <a:t>・</a:t>
            </a:r>
            <a:r>
              <a:rPr kumimoji="1" lang="ja-JP" altLang="en-US" sz="2800" b="1" dirty="0" smtClean="0">
                <a:solidFill>
                  <a:srgbClr val="FF0000"/>
                </a:solidFill>
              </a:rPr>
              <a:t>２基目の必要性検討</a:t>
            </a:r>
            <a:endParaRPr kumimoji="1" lang="ja-JP" altLang="en-US" sz="2800" b="1" dirty="0">
              <a:solidFill>
                <a:srgbClr val="FF0000"/>
              </a:solidFill>
            </a:endParaRPr>
          </a:p>
        </p:txBody>
      </p:sp>
    </p:spTree>
    <p:extLst>
      <p:ext uri="{BB962C8B-B14F-4D97-AF65-F5344CB8AC3E}">
        <p14:creationId xmlns:p14="http://schemas.microsoft.com/office/powerpoint/2010/main" val="266121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9883550" y="256419"/>
            <a:ext cx="2185358" cy="874083"/>
          </a:xfrm>
        </p:spPr>
        <p:txBody>
          <a:bodyPr>
            <a:normAutofit/>
          </a:bodyPr>
          <a:lstStyle/>
          <a:p>
            <a:r>
              <a:rPr kumimoji="1" lang="ja-JP" altLang="en-US" sz="4400" u="sng" dirty="0" smtClean="0"/>
              <a:t>補助金</a:t>
            </a:r>
            <a:endParaRPr kumimoji="1" lang="ja-JP" altLang="en-US" sz="4400" u="sng" dirty="0"/>
          </a:p>
        </p:txBody>
      </p:sp>
      <p:graphicFrame>
        <p:nvGraphicFramePr>
          <p:cNvPr id="7" name="コンテンツ プレースホルダー 6"/>
          <p:cNvGraphicFramePr>
            <a:graphicFrameLocks noGrp="1"/>
          </p:cNvGraphicFramePr>
          <p:nvPr>
            <p:ph sz="quarter" idx="4294967295"/>
            <p:extLst>
              <p:ext uri="{D42A27DB-BD31-4B8C-83A1-F6EECF244321}">
                <p14:modId xmlns:p14="http://schemas.microsoft.com/office/powerpoint/2010/main" val="2425572324"/>
              </p:ext>
            </p:extLst>
          </p:nvPr>
        </p:nvGraphicFramePr>
        <p:xfrm>
          <a:off x="448541" y="1433945"/>
          <a:ext cx="11294918" cy="4551219"/>
        </p:xfrm>
        <a:graphic>
          <a:graphicData uri="http://schemas.openxmlformats.org/drawingml/2006/table">
            <a:tbl>
              <a:tblPr firstRow="1" bandRow="1">
                <a:tableStyleId>{69CF1AB2-1976-4502-BF36-3FF5EA218861}</a:tableStyleId>
              </a:tblPr>
              <a:tblGrid>
                <a:gridCol w="2434754"/>
                <a:gridCol w="8860164"/>
              </a:tblGrid>
              <a:tr h="831273">
                <a:tc>
                  <a:txBody>
                    <a:bodyPr/>
                    <a:lstStyle/>
                    <a:p>
                      <a:pPr algn="ctr">
                        <a:lnSpc>
                          <a:spcPct val="200000"/>
                        </a:lnSpc>
                      </a:pPr>
                      <a:r>
                        <a:rPr kumimoji="1" lang="ja-JP" altLang="en-US" sz="2000" b="1" dirty="0" smtClean="0"/>
                        <a:t>中国</a:t>
                      </a:r>
                      <a:endParaRPr kumimoji="1" lang="ja-JP" altLang="en-US" sz="2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smtClean="0"/>
                        <a:t>国から</a:t>
                      </a:r>
                      <a:r>
                        <a:rPr lang="en-US" altLang="ja-JP" sz="2000" b="1" dirty="0" smtClean="0"/>
                        <a:t>EV</a:t>
                      </a:r>
                      <a:r>
                        <a:rPr lang="ja-JP" altLang="en-US" sz="2000" b="1" dirty="0" smtClean="0"/>
                        <a:t>車購入時に</a:t>
                      </a:r>
                      <a:r>
                        <a:rPr lang="en-US" altLang="ja-JP" sz="2000" b="1" dirty="0" smtClean="0"/>
                        <a:t>4.4</a:t>
                      </a:r>
                      <a:r>
                        <a:rPr lang="ja-JP" altLang="en-US" sz="2000" b="1" dirty="0" smtClean="0"/>
                        <a:t>万元</a:t>
                      </a:r>
                      <a:r>
                        <a:rPr lang="en-US" altLang="ja-JP" sz="2000" b="1" dirty="0" smtClean="0"/>
                        <a:t>(</a:t>
                      </a:r>
                      <a:r>
                        <a:rPr lang="ja-JP" altLang="en-US" sz="2000" b="1" dirty="0" smtClean="0"/>
                        <a:t>約</a:t>
                      </a:r>
                      <a:r>
                        <a:rPr lang="en-US" altLang="ja-JP" sz="2000" b="1" dirty="0" smtClean="0"/>
                        <a:t>76</a:t>
                      </a:r>
                      <a:r>
                        <a:rPr lang="ja-JP" altLang="en-US" sz="2000" b="1" dirty="0" smtClean="0"/>
                        <a:t>万円</a:t>
                      </a:r>
                      <a:r>
                        <a:rPr lang="en-US" altLang="ja-JP" sz="2000" b="1" dirty="0" smtClean="0"/>
                        <a:t>)</a:t>
                      </a:r>
                      <a:r>
                        <a:rPr lang="ja-JP" altLang="en-US" sz="2000" b="1" dirty="0" smtClean="0"/>
                        <a:t>が支給。</a:t>
                      </a:r>
                      <a:endParaRPr lang="en-US" altLang="ja-JP" sz="20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smtClean="0"/>
                        <a:t>地方政府も</a:t>
                      </a:r>
                      <a:r>
                        <a:rPr lang="en-US" altLang="ja-JP" sz="2000" b="1" dirty="0" smtClean="0"/>
                        <a:t>2021</a:t>
                      </a:r>
                      <a:r>
                        <a:rPr lang="ja-JP" altLang="en-US" sz="2000" b="1" dirty="0" smtClean="0"/>
                        <a:t>年までは国と同額を支給する。</a:t>
                      </a:r>
                      <a:endParaRPr lang="en-US" altLang="ja-JP" sz="2000" b="1" dirty="0" smtClean="0"/>
                    </a:p>
                    <a:p>
                      <a:pPr algn="l"/>
                      <a:endParaRPr kumimoji="1" lang="ja-JP" altLang="en-US" sz="2000" b="1" dirty="0"/>
                    </a:p>
                  </a:txBody>
                  <a:tcPr/>
                </a:tc>
              </a:tr>
              <a:tr h="885306">
                <a:tc>
                  <a:txBody>
                    <a:bodyPr/>
                    <a:lstStyle/>
                    <a:p>
                      <a:pPr algn="ctr">
                        <a:lnSpc>
                          <a:spcPct val="200000"/>
                        </a:lnSpc>
                      </a:pPr>
                      <a:r>
                        <a:rPr kumimoji="1" lang="ja-JP" altLang="en-US" sz="2000" b="1" dirty="0" smtClean="0"/>
                        <a:t>フランス</a:t>
                      </a:r>
                      <a:endParaRPr kumimoji="1" lang="ja-JP" altLang="en-US" sz="2000" b="1" dirty="0"/>
                    </a:p>
                  </a:txBody>
                  <a:tcPr/>
                </a:tc>
                <a:tc>
                  <a:txBody>
                    <a:bodyPr/>
                    <a:lstStyle/>
                    <a:p>
                      <a:pPr marL="0" indent="0" algn="l">
                        <a:buNone/>
                      </a:pPr>
                      <a:r>
                        <a:rPr lang="en-US" altLang="ja-JP" sz="2000" b="1" dirty="0" smtClean="0"/>
                        <a:t>CO2</a:t>
                      </a:r>
                      <a:r>
                        <a:rPr lang="ja-JP" altLang="en-US" sz="2000" b="1" dirty="0" smtClean="0"/>
                        <a:t>排出量</a:t>
                      </a:r>
                      <a:r>
                        <a:rPr lang="en-US" altLang="ja-JP" sz="2000" b="1" dirty="0" smtClean="0"/>
                        <a:t>60g/km</a:t>
                      </a:r>
                      <a:r>
                        <a:rPr lang="ja-JP" altLang="en-US" sz="2000" b="1" dirty="0" smtClean="0"/>
                        <a:t>以下で最大</a:t>
                      </a:r>
                      <a:r>
                        <a:rPr lang="en-US" altLang="ja-JP" sz="2000" b="1" dirty="0" smtClean="0"/>
                        <a:t>5000</a:t>
                      </a:r>
                      <a:r>
                        <a:rPr lang="ja-JP" altLang="en-US" sz="2000" b="1" dirty="0" smtClean="0"/>
                        <a:t>ユーロ</a:t>
                      </a:r>
                      <a:r>
                        <a:rPr lang="en-US" altLang="ja-JP" sz="2000" b="1" dirty="0" smtClean="0"/>
                        <a:t>(</a:t>
                      </a:r>
                      <a:r>
                        <a:rPr lang="ja-JP" altLang="en-US" sz="2000" b="1" dirty="0" smtClean="0"/>
                        <a:t>約</a:t>
                      </a:r>
                      <a:r>
                        <a:rPr lang="en-US" altLang="ja-JP" sz="2000" b="1" dirty="0" smtClean="0"/>
                        <a:t>66</a:t>
                      </a:r>
                      <a:r>
                        <a:rPr lang="ja-JP" altLang="en-US" sz="2000" b="1" dirty="0" smtClean="0"/>
                        <a:t>万円</a:t>
                      </a:r>
                      <a:r>
                        <a:rPr lang="en-US" altLang="ja-JP" sz="2000" b="1" dirty="0" smtClean="0"/>
                        <a:t>)</a:t>
                      </a:r>
                      <a:r>
                        <a:rPr lang="ja-JP" altLang="en-US" sz="2000" b="1" dirty="0" smtClean="0"/>
                        <a:t>を支給。</a:t>
                      </a:r>
                      <a:endParaRPr lang="en-US" altLang="ja-JP" sz="2000" b="1" dirty="0" smtClean="0"/>
                    </a:p>
                    <a:p>
                      <a:pPr marL="0" indent="0" algn="l">
                        <a:buNone/>
                      </a:pPr>
                      <a:r>
                        <a:rPr lang="en-US" altLang="ja-JP" sz="2000" b="1" dirty="0" smtClean="0"/>
                        <a:t>HV</a:t>
                      </a:r>
                      <a:r>
                        <a:rPr lang="ja-JP" altLang="en-US" sz="2000" b="1" dirty="0" smtClean="0"/>
                        <a:t>車は</a:t>
                      </a:r>
                      <a:r>
                        <a:rPr lang="en-US" altLang="ja-JP" sz="2000" b="1" dirty="0" smtClean="0"/>
                        <a:t>110</a:t>
                      </a:r>
                      <a:r>
                        <a:rPr lang="ja-JP" altLang="en-US" sz="2000" b="1" dirty="0" smtClean="0"/>
                        <a:t>ｇ</a:t>
                      </a:r>
                      <a:r>
                        <a:rPr lang="en-US" altLang="ja-JP" sz="2000" b="1" dirty="0" smtClean="0"/>
                        <a:t>/km</a:t>
                      </a:r>
                      <a:r>
                        <a:rPr lang="ja-JP" altLang="en-US" sz="2000" b="1" dirty="0" smtClean="0"/>
                        <a:t>以下の　車購入に</a:t>
                      </a:r>
                      <a:r>
                        <a:rPr lang="en-US" altLang="ja-JP" sz="2000" b="1" dirty="0" smtClean="0"/>
                        <a:t>2000</a:t>
                      </a:r>
                      <a:r>
                        <a:rPr lang="ja-JP" altLang="en-US" sz="2000" b="1" dirty="0" smtClean="0"/>
                        <a:t>ユーロ</a:t>
                      </a:r>
                      <a:r>
                        <a:rPr lang="en-US" altLang="ja-JP" sz="2000" b="1" dirty="0" smtClean="0"/>
                        <a:t>(</a:t>
                      </a:r>
                      <a:r>
                        <a:rPr lang="ja-JP" altLang="en-US" sz="2000" b="1" dirty="0" smtClean="0"/>
                        <a:t>約</a:t>
                      </a:r>
                      <a:r>
                        <a:rPr lang="en-US" altLang="ja-JP" sz="2000" b="1" dirty="0" smtClean="0"/>
                        <a:t>26</a:t>
                      </a:r>
                      <a:r>
                        <a:rPr lang="ja-JP" altLang="en-US" sz="2000" b="1" dirty="0" smtClean="0"/>
                        <a:t>万円</a:t>
                      </a:r>
                      <a:r>
                        <a:rPr lang="en-US" altLang="ja-JP" sz="2000" b="1" dirty="0" smtClean="0"/>
                        <a:t>)</a:t>
                      </a:r>
                      <a:r>
                        <a:rPr lang="ja-JP" altLang="en-US" sz="2000" b="1" dirty="0" smtClean="0"/>
                        <a:t>の補助金。</a:t>
                      </a:r>
                      <a:endParaRPr lang="en-US" altLang="ja-JP" sz="2000" b="1" dirty="0" smtClean="0"/>
                    </a:p>
                  </a:txBody>
                  <a:tcPr/>
                </a:tc>
              </a:tr>
              <a:tr h="976745">
                <a:tc>
                  <a:txBody>
                    <a:bodyPr/>
                    <a:lstStyle/>
                    <a:p>
                      <a:pPr algn="ctr">
                        <a:lnSpc>
                          <a:spcPct val="200000"/>
                        </a:lnSpc>
                      </a:pPr>
                      <a:r>
                        <a:rPr kumimoji="1" lang="ja-JP" altLang="en-US" sz="2000" b="1" dirty="0" smtClean="0"/>
                        <a:t>ルクセンブルグ</a:t>
                      </a:r>
                      <a:endParaRPr kumimoji="1" lang="ja-JP" altLang="en-US" sz="2000" b="1" dirty="0"/>
                    </a:p>
                  </a:txBody>
                  <a:tcPr/>
                </a:tc>
                <a:tc>
                  <a:txBody>
                    <a:bodyPr/>
                    <a:lstStyle/>
                    <a:p>
                      <a:pPr marL="0" indent="0" algn="l">
                        <a:buNone/>
                      </a:pPr>
                      <a:r>
                        <a:rPr lang="en-US" altLang="ja-JP" sz="2000" b="1" dirty="0" smtClean="0"/>
                        <a:t>EV</a:t>
                      </a:r>
                      <a:r>
                        <a:rPr lang="ja-JP" altLang="en-US" sz="2000" b="1" dirty="0" smtClean="0"/>
                        <a:t>もしくは</a:t>
                      </a:r>
                      <a:r>
                        <a:rPr lang="en-US" altLang="ja-JP" sz="2000" b="1" dirty="0" smtClean="0"/>
                        <a:t>CO2</a:t>
                      </a:r>
                      <a:r>
                        <a:rPr lang="ja-JP" altLang="en-US" sz="2000" b="1" dirty="0" smtClean="0"/>
                        <a:t>排出量</a:t>
                      </a:r>
                      <a:r>
                        <a:rPr lang="en-US" altLang="ja-JP" sz="2000" b="1" dirty="0" smtClean="0"/>
                        <a:t>60</a:t>
                      </a:r>
                      <a:r>
                        <a:rPr lang="ja-JP" altLang="en-US" sz="2000" b="1" dirty="0" smtClean="0"/>
                        <a:t>ｇ</a:t>
                      </a:r>
                      <a:r>
                        <a:rPr lang="en-US" altLang="ja-JP" sz="2000" b="1" dirty="0" smtClean="0"/>
                        <a:t>/</a:t>
                      </a:r>
                      <a:r>
                        <a:rPr lang="ja-JP" altLang="en-US" sz="2000" b="1" dirty="0" smtClean="0"/>
                        <a:t>ｋｍ以下の車の購入に</a:t>
                      </a:r>
                      <a:r>
                        <a:rPr lang="en-US" altLang="ja-JP" sz="2000" b="1" dirty="0" smtClean="0"/>
                        <a:t>3000</a:t>
                      </a:r>
                      <a:r>
                        <a:rPr lang="ja-JP" altLang="en-US" sz="2000" b="1" dirty="0" smtClean="0"/>
                        <a:t>ユーロ</a:t>
                      </a:r>
                      <a:r>
                        <a:rPr lang="en-US" altLang="ja-JP" sz="2000" b="1" dirty="0" smtClean="0"/>
                        <a:t>(</a:t>
                      </a:r>
                      <a:r>
                        <a:rPr lang="ja-JP" altLang="en-US" sz="2000" b="1" dirty="0" smtClean="0"/>
                        <a:t>約</a:t>
                      </a:r>
                      <a:r>
                        <a:rPr lang="en-US" altLang="ja-JP" sz="2000" b="1" dirty="0" smtClean="0"/>
                        <a:t>40</a:t>
                      </a:r>
                      <a:r>
                        <a:rPr lang="ja-JP" altLang="en-US" sz="2000" b="1" dirty="0" smtClean="0"/>
                        <a:t>万円</a:t>
                      </a:r>
                      <a:r>
                        <a:rPr lang="en-US" altLang="ja-JP" sz="2000" b="1" dirty="0" smtClean="0"/>
                        <a:t>)</a:t>
                      </a:r>
                      <a:r>
                        <a:rPr lang="ja-JP" altLang="en-US" sz="2000" b="1" dirty="0" smtClean="0"/>
                        <a:t>を支給。</a:t>
                      </a:r>
                      <a:endParaRPr lang="en-US" altLang="ja-JP" sz="2000" b="1" dirty="0" smtClean="0"/>
                    </a:p>
                    <a:p>
                      <a:pPr marL="0" indent="0" algn="l">
                        <a:buNone/>
                      </a:pPr>
                      <a:r>
                        <a:rPr lang="en-US" altLang="ja-JP" sz="2000" b="1" dirty="0" smtClean="0"/>
                        <a:t>(</a:t>
                      </a:r>
                      <a:r>
                        <a:rPr lang="ja-JP" altLang="en-US" sz="2000" b="1" dirty="0" smtClean="0"/>
                        <a:t>ただし、再生可能エネルギー源からの電力契約が前提</a:t>
                      </a:r>
                      <a:r>
                        <a:rPr lang="en-US" altLang="ja-JP" sz="2000" b="1" dirty="0" smtClean="0"/>
                        <a:t>)</a:t>
                      </a:r>
                    </a:p>
                  </a:txBody>
                  <a:tcPr/>
                </a:tc>
              </a:tr>
              <a:tr h="831273">
                <a:tc>
                  <a:txBody>
                    <a:bodyPr/>
                    <a:lstStyle/>
                    <a:p>
                      <a:pPr algn="ctr">
                        <a:lnSpc>
                          <a:spcPct val="200000"/>
                        </a:lnSpc>
                      </a:pPr>
                      <a:r>
                        <a:rPr kumimoji="1" lang="ja-JP" altLang="en-US" sz="2000" b="1" dirty="0" smtClean="0"/>
                        <a:t>ドイツ</a:t>
                      </a:r>
                      <a:endParaRPr kumimoji="1" lang="ja-JP" altLang="en-US" sz="2000" b="1" dirty="0"/>
                    </a:p>
                  </a:txBody>
                  <a:tcPr/>
                </a:tc>
                <a:tc>
                  <a:txBody>
                    <a:bodyPr/>
                    <a:lstStyle/>
                    <a:p>
                      <a:pPr algn="l"/>
                      <a:r>
                        <a:rPr kumimoji="1" lang="ja-JP" altLang="en-US" sz="2000" b="1" dirty="0" smtClean="0"/>
                        <a:t>新車購入時に</a:t>
                      </a:r>
                      <a:r>
                        <a:rPr kumimoji="1" lang="en-US" altLang="ja-JP" sz="2000" b="1" dirty="0" smtClean="0"/>
                        <a:t>EV</a:t>
                      </a:r>
                      <a:r>
                        <a:rPr kumimoji="1" lang="ja-JP" altLang="en-US" sz="2000" b="1" dirty="0" smtClean="0"/>
                        <a:t>は４</a:t>
                      </a:r>
                      <a:r>
                        <a:rPr kumimoji="1" lang="en-US" altLang="ja-JP" sz="2000" b="1" dirty="0" smtClean="0"/>
                        <a:t>000</a:t>
                      </a:r>
                      <a:r>
                        <a:rPr kumimoji="1" lang="ja-JP" altLang="en-US" sz="2000" b="1" dirty="0" smtClean="0"/>
                        <a:t>ユーロ</a:t>
                      </a:r>
                      <a:r>
                        <a:rPr kumimoji="1" lang="en-US" altLang="ja-JP" sz="2000" b="1" dirty="0" smtClean="0"/>
                        <a:t>(</a:t>
                      </a:r>
                      <a:r>
                        <a:rPr kumimoji="1" lang="ja-JP" altLang="en-US" sz="2000" b="1" dirty="0" smtClean="0"/>
                        <a:t>約</a:t>
                      </a:r>
                      <a:r>
                        <a:rPr kumimoji="1" lang="en-US" altLang="ja-JP" sz="2000" b="1" dirty="0" smtClean="0"/>
                        <a:t>53</a:t>
                      </a:r>
                      <a:r>
                        <a:rPr kumimoji="1" lang="ja-JP" altLang="en-US" sz="2000" b="1" dirty="0" smtClean="0"/>
                        <a:t>万円</a:t>
                      </a:r>
                      <a:r>
                        <a:rPr kumimoji="1" lang="en-US" altLang="ja-JP" sz="2000" b="1" dirty="0" smtClean="0"/>
                        <a:t>)</a:t>
                      </a:r>
                      <a:r>
                        <a:rPr kumimoji="1" lang="ja-JP" altLang="en-US" sz="2000" b="1" dirty="0" smtClean="0"/>
                        <a:t>、</a:t>
                      </a:r>
                      <a:r>
                        <a:rPr kumimoji="1" lang="en-US" altLang="ja-JP" sz="2000" b="1" dirty="0" smtClean="0"/>
                        <a:t>HV</a:t>
                      </a:r>
                      <a:r>
                        <a:rPr kumimoji="1" lang="ja-JP" altLang="en-US" sz="2000" b="1" dirty="0" smtClean="0"/>
                        <a:t>は</a:t>
                      </a:r>
                      <a:r>
                        <a:rPr kumimoji="1" lang="en-US" altLang="ja-JP" sz="2000" b="1" dirty="0" smtClean="0"/>
                        <a:t>3000</a:t>
                      </a:r>
                      <a:r>
                        <a:rPr kumimoji="1" lang="ja-JP" altLang="en-US" sz="2000" b="1" dirty="0" smtClean="0"/>
                        <a:t>ユーロ</a:t>
                      </a:r>
                      <a:r>
                        <a:rPr kumimoji="1" lang="en-US" altLang="ja-JP" sz="2000" b="1" dirty="0" smtClean="0"/>
                        <a:t>(</a:t>
                      </a:r>
                      <a:r>
                        <a:rPr kumimoji="1" lang="ja-JP" altLang="en-US" sz="2000" b="1" dirty="0" smtClean="0"/>
                        <a:t>約</a:t>
                      </a:r>
                      <a:r>
                        <a:rPr kumimoji="1" lang="en-US" altLang="ja-JP" sz="2000" b="1" dirty="0" smtClean="0"/>
                        <a:t>40</a:t>
                      </a:r>
                      <a:r>
                        <a:rPr kumimoji="1" lang="ja-JP" altLang="en-US" sz="2000" b="1" dirty="0" smtClean="0"/>
                        <a:t>万円</a:t>
                      </a:r>
                      <a:r>
                        <a:rPr kumimoji="1" lang="en-US" altLang="ja-JP" sz="2000" b="1" dirty="0" smtClean="0"/>
                        <a:t>)</a:t>
                      </a:r>
                      <a:r>
                        <a:rPr kumimoji="1" lang="ja-JP" altLang="en-US" sz="2000" b="1" dirty="0" smtClean="0"/>
                        <a:t>を支給。</a:t>
                      </a:r>
                      <a:endParaRPr kumimoji="1" lang="ja-JP" altLang="en-US" sz="2000" b="1" dirty="0"/>
                    </a:p>
                  </a:txBody>
                  <a:tcPr/>
                </a:tc>
              </a:tr>
              <a:tr h="852055">
                <a:tc>
                  <a:txBody>
                    <a:bodyPr/>
                    <a:lstStyle/>
                    <a:p>
                      <a:pPr algn="ctr">
                        <a:lnSpc>
                          <a:spcPct val="200000"/>
                        </a:lnSpc>
                      </a:pPr>
                      <a:r>
                        <a:rPr kumimoji="1" lang="ja-JP" altLang="en-US" sz="2000" b="1" dirty="0" smtClean="0"/>
                        <a:t>オーストリア</a:t>
                      </a:r>
                      <a:endParaRPr kumimoji="1" lang="ja-JP" altLang="en-US" sz="2000" b="1" dirty="0"/>
                    </a:p>
                  </a:txBody>
                  <a:tcPr/>
                </a:tc>
                <a:tc>
                  <a:txBody>
                    <a:bodyPr/>
                    <a:lstStyle/>
                    <a:p>
                      <a:pPr algn="l"/>
                      <a:r>
                        <a:rPr kumimoji="1" lang="en-US" altLang="ja-JP" sz="2000" b="1" dirty="0" smtClean="0"/>
                        <a:t>CO2</a:t>
                      </a:r>
                      <a:r>
                        <a:rPr kumimoji="1" lang="ja-JP" altLang="en-US" sz="2000" b="1" dirty="0" smtClean="0"/>
                        <a:t>排出量</a:t>
                      </a:r>
                      <a:r>
                        <a:rPr kumimoji="1" lang="en-US" altLang="ja-JP" sz="2000" b="1" dirty="0" smtClean="0"/>
                        <a:t>120</a:t>
                      </a:r>
                      <a:r>
                        <a:rPr kumimoji="1" lang="ja-JP" altLang="en-US" sz="2000" b="1" dirty="0" smtClean="0"/>
                        <a:t>ｇ</a:t>
                      </a:r>
                      <a:r>
                        <a:rPr kumimoji="1" lang="en-US" altLang="ja-JP" sz="2000" b="1" dirty="0" smtClean="0"/>
                        <a:t>/km</a:t>
                      </a:r>
                      <a:r>
                        <a:rPr kumimoji="1" lang="ja-JP" altLang="en-US" sz="2000" b="1" dirty="0" smtClean="0"/>
                        <a:t>未満の車の購入に最大</a:t>
                      </a:r>
                      <a:r>
                        <a:rPr kumimoji="1" lang="en-US" altLang="ja-JP" sz="2000" b="1" dirty="0" smtClean="0"/>
                        <a:t>300</a:t>
                      </a:r>
                      <a:r>
                        <a:rPr kumimoji="1" lang="ja-JP" altLang="en-US" sz="2000" b="1" dirty="0" smtClean="0"/>
                        <a:t>ユーロ</a:t>
                      </a:r>
                      <a:r>
                        <a:rPr kumimoji="1" lang="en-US" altLang="ja-JP" sz="2000" b="1" dirty="0" smtClean="0"/>
                        <a:t>(</a:t>
                      </a:r>
                      <a:r>
                        <a:rPr kumimoji="1" lang="ja-JP" altLang="en-US" sz="2000" b="1" dirty="0" smtClean="0"/>
                        <a:t>約</a:t>
                      </a:r>
                      <a:r>
                        <a:rPr kumimoji="1" lang="en-US" altLang="ja-JP" sz="2000" b="1" dirty="0" smtClean="0"/>
                        <a:t>4</a:t>
                      </a:r>
                      <a:r>
                        <a:rPr kumimoji="1" lang="ja-JP" altLang="en-US" sz="2000" b="1" dirty="0" smtClean="0"/>
                        <a:t>万円</a:t>
                      </a:r>
                      <a:r>
                        <a:rPr kumimoji="1" lang="en-US" altLang="ja-JP" sz="2000" b="1" dirty="0" smtClean="0"/>
                        <a:t>)</a:t>
                      </a:r>
                      <a:r>
                        <a:rPr kumimoji="1" lang="ja-JP" altLang="en-US" sz="2000" b="1" dirty="0" smtClean="0"/>
                        <a:t>を支給。</a:t>
                      </a:r>
                      <a:endParaRPr kumimoji="1" lang="en-US" altLang="ja-JP" sz="2000" b="1" dirty="0" smtClean="0"/>
                    </a:p>
                    <a:p>
                      <a:pPr algn="l"/>
                      <a:r>
                        <a:rPr kumimoji="1" lang="en-US" altLang="ja-JP" sz="2000" b="1" dirty="0" smtClean="0"/>
                        <a:t>EV</a:t>
                      </a:r>
                      <a:r>
                        <a:rPr kumimoji="1" lang="ja-JP" altLang="en-US" sz="2000" b="1" dirty="0" smtClean="0"/>
                        <a:t>や</a:t>
                      </a:r>
                      <a:r>
                        <a:rPr kumimoji="1" lang="en-US" altLang="ja-JP" sz="2000" b="1" dirty="0" smtClean="0"/>
                        <a:t>HV</a:t>
                      </a:r>
                      <a:r>
                        <a:rPr kumimoji="1" lang="ja-JP" altLang="en-US" sz="2000" b="1" dirty="0" smtClean="0"/>
                        <a:t>を含む代替燃料車は最大で</a:t>
                      </a:r>
                      <a:r>
                        <a:rPr kumimoji="1" lang="en-US" altLang="ja-JP" sz="2000" b="1" dirty="0" smtClean="0"/>
                        <a:t>500</a:t>
                      </a:r>
                      <a:r>
                        <a:rPr kumimoji="1" lang="ja-JP" altLang="en-US" sz="2000" b="1" dirty="0" smtClean="0"/>
                        <a:t>ユーロ</a:t>
                      </a:r>
                      <a:r>
                        <a:rPr kumimoji="1" lang="en-US" altLang="ja-JP" sz="2000" b="1" dirty="0" smtClean="0"/>
                        <a:t>(</a:t>
                      </a:r>
                      <a:r>
                        <a:rPr kumimoji="1" lang="ja-JP" altLang="en-US" sz="2000" b="1" dirty="0" smtClean="0"/>
                        <a:t>約</a:t>
                      </a:r>
                      <a:r>
                        <a:rPr kumimoji="1" lang="en-US" altLang="ja-JP" sz="2000" b="1" dirty="0" smtClean="0"/>
                        <a:t>6</a:t>
                      </a:r>
                      <a:r>
                        <a:rPr kumimoji="1" lang="ja-JP" altLang="en-US" sz="2000" b="1" dirty="0" smtClean="0"/>
                        <a:t>万円</a:t>
                      </a:r>
                      <a:r>
                        <a:rPr kumimoji="1" lang="en-US" altLang="ja-JP" sz="2000" b="1" dirty="0" smtClean="0"/>
                        <a:t>)</a:t>
                      </a:r>
                      <a:r>
                        <a:rPr kumimoji="1" lang="ja-JP" altLang="en-US" sz="2000" b="1" dirty="0" smtClean="0"/>
                        <a:t>を上乗せ。</a:t>
                      </a:r>
                      <a:endParaRPr kumimoji="1" lang="ja-JP" altLang="en-US" sz="2000" b="1" dirty="0"/>
                    </a:p>
                  </a:txBody>
                  <a:tcPr/>
                </a:tc>
              </a:tr>
            </a:tbl>
          </a:graphicData>
        </a:graphic>
      </p:graphicFrame>
      <p:sp>
        <p:nvSpPr>
          <p:cNvPr id="4" name="タイトル 1"/>
          <p:cNvSpPr txBox="1">
            <a:spLocks/>
          </p:cNvSpPr>
          <p:nvPr/>
        </p:nvSpPr>
        <p:spPr>
          <a:xfrm>
            <a:off x="305242" y="256419"/>
            <a:ext cx="9150901" cy="593291"/>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4400" b="1" dirty="0" smtClean="0">
                <a:solidFill>
                  <a:schemeClr val="tx1"/>
                </a:solidFill>
              </a:rPr>
              <a:t>世界主要国の次世代自動車政策比較</a:t>
            </a:r>
            <a:endParaRPr lang="ja-JP" altLang="en-US" sz="4400" b="1" dirty="0">
              <a:solidFill>
                <a:schemeClr val="tx1"/>
              </a:solidFill>
            </a:endParaRPr>
          </a:p>
        </p:txBody>
      </p:sp>
    </p:spTree>
    <p:extLst>
      <p:ext uri="{BB962C8B-B14F-4D97-AF65-F5344CB8AC3E}">
        <p14:creationId xmlns:p14="http://schemas.microsoft.com/office/powerpoint/2010/main" val="17489448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9474459" y="235638"/>
            <a:ext cx="2939286" cy="960348"/>
          </a:xfrm>
        </p:spPr>
        <p:txBody>
          <a:bodyPr>
            <a:normAutofit/>
          </a:bodyPr>
          <a:lstStyle/>
          <a:p>
            <a:r>
              <a:rPr kumimoji="1" lang="ja-JP" altLang="en-US" sz="4400" u="sng" dirty="0" smtClean="0"/>
              <a:t>減税・免税</a:t>
            </a:r>
            <a:endParaRPr kumimoji="1" lang="ja-JP" altLang="en-US" sz="4400" u="sng" dirty="0"/>
          </a:p>
        </p:txBody>
      </p:sp>
      <p:graphicFrame>
        <p:nvGraphicFramePr>
          <p:cNvPr id="4" name="コンテンツ プレースホルダー 3"/>
          <p:cNvGraphicFramePr>
            <a:graphicFrameLocks noGrp="1"/>
          </p:cNvGraphicFramePr>
          <p:nvPr>
            <p:ph sz="quarter" idx="4294967295"/>
            <p:extLst>
              <p:ext uri="{D42A27DB-BD31-4B8C-83A1-F6EECF244321}">
                <p14:modId xmlns:p14="http://schemas.microsoft.com/office/powerpoint/2010/main" val="1148578668"/>
              </p:ext>
            </p:extLst>
          </p:nvPr>
        </p:nvGraphicFramePr>
        <p:xfrm>
          <a:off x="914400" y="1512078"/>
          <a:ext cx="10363200" cy="4436917"/>
        </p:xfrm>
        <a:graphic>
          <a:graphicData uri="http://schemas.openxmlformats.org/drawingml/2006/table">
            <a:tbl>
              <a:tblPr firstRow="1" bandRow="1">
                <a:tableStyleId>{69CF1AB2-1976-4502-BF36-3FF5EA218861}</a:tableStyleId>
              </a:tblPr>
              <a:tblGrid>
                <a:gridCol w="1589809"/>
                <a:gridCol w="8773391"/>
              </a:tblGrid>
              <a:tr h="713648">
                <a:tc>
                  <a:txBody>
                    <a:bodyPr/>
                    <a:lstStyle/>
                    <a:p>
                      <a:pPr algn="ctr">
                        <a:lnSpc>
                          <a:spcPct val="150000"/>
                        </a:lnSpc>
                      </a:pPr>
                      <a:r>
                        <a:rPr kumimoji="1" lang="ja-JP" altLang="en-US" sz="2000" b="1" dirty="0" smtClean="0"/>
                        <a:t>ドイツ</a:t>
                      </a:r>
                      <a:endParaRPr kumimoji="1" lang="ja-JP" altLang="en-US" sz="2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b="1" dirty="0" smtClean="0"/>
                        <a:t>EV</a:t>
                      </a:r>
                      <a:r>
                        <a:rPr lang="ja-JP" altLang="en-US" sz="2000" b="1" dirty="0" smtClean="0"/>
                        <a:t>は新規登録日から</a:t>
                      </a:r>
                      <a:r>
                        <a:rPr lang="en-US" altLang="ja-JP" sz="2000" b="1" dirty="0" smtClean="0"/>
                        <a:t>5</a:t>
                      </a:r>
                      <a:r>
                        <a:rPr lang="ja-JP" altLang="en-US" sz="2000" b="1" dirty="0" smtClean="0"/>
                        <a:t>年間走行税を免除</a:t>
                      </a:r>
                      <a:endParaRPr lang="en-US" altLang="ja-JP" sz="2000" b="1" dirty="0" smtClean="0"/>
                    </a:p>
                  </a:txBody>
                  <a:tcPr/>
                </a:tc>
              </a:tr>
              <a:tr h="713648">
                <a:tc>
                  <a:txBody>
                    <a:bodyPr/>
                    <a:lstStyle/>
                    <a:p>
                      <a:pPr algn="ctr">
                        <a:lnSpc>
                          <a:spcPct val="150000"/>
                        </a:lnSpc>
                      </a:pPr>
                      <a:r>
                        <a:rPr kumimoji="1" lang="ja-JP" altLang="en-US" sz="2000" b="1" dirty="0" smtClean="0"/>
                        <a:t>フランス</a:t>
                      </a:r>
                      <a:endParaRPr kumimoji="1" lang="ja-JP" altLang="en-US" sz="2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b="1" dirty="0" smtClean="0"/>
                        <a:t>EV</a:t>
                      </a:r>
                      <a:r>
                        <a:rPr lang="ja-JP" altLang="en-US" sz="2000" b="1" dirty="0" smtClean="0"/>
                        <a:t>・</a:t>
                      </a:r>
                      <a:r>
                        <a:rPr lang="en-US" altLang="ja-JP" sz="2000" b="1" dirty="0" smtClean="0"/>
                        <a:t>HV</a:t>
                      </a:r>
                      <a:r>
                        <a:rPr lang="ja-JP" altLang="en-US" sz="2000" b="1" dirty="0" smtClean="0"/>
                        <a:t>車は社用車に対する課税を免除</a:t>
                      </a:r>
                      <a:endParaRPr lang="en-US" altLang="ja-JP" sz="2000" b="1" dirty="0" smtClean="0"/>
                    </a:p>
                  </a:txBody>
                  <a:tcPr/>
                </a:tc>
              </a:tr>
              <a:tr h="713648">
                <a:tc>
                  <a:txBody>
                    <a:bodyPr/>
                    <a:lstStyle/>
                    <a:p>
                      <a:pPr algn="ctr">
                        <a:lnSpc>
                          <a:spcPct val="150000"/>
                        </a:lnSpc>
                      </a:pPr>
                      <a:r>
                        <a:rPr kumimoji="1" lang="ja-JP" altLang="en-US" sz="2000" b="1" dirty="0" smtClean="0"/>
                        <a:t>ベルギー</a:t>
                      </a:r>
                      <a:endParaRPr kumimoji="1" lang="ja-JP" altLang="en-US" sz="2000" b="1" dirty="0"/>
                    </a:p>
                  </a:txBody>
                  <a:tcPr/>
                </a:tc>
                <a:tc>
                  <a:txBody>
                    <a:bodyPr/>
                    <a:lstStyle/>
                    <a:p>
                      <a:pPr algn="l"/>
                      <a:r>
                        <a:rPr kumimoji="1" lang="en-US" altLang="ja-JP" sz="2000" b="1" dirty="0" smtClean="0"/>
                        <a:t>EV</a:t>
                      </a:r>
                      <a:r>
                        <a:rPr kumimoji="1" lang="ja-JP" altLang="en-US" sz="2000" b="1" dirty="0" smtClean="0"/>
                        <a:t>購入者には購入価格の</a:t>
                      </a:r>
                      <a:r>
                        <a:rPr kumimoji="1" lang="en-US" altLang="ja-JP" sz="2000" b="1" dirty="0" smtClean="0"/>
                        <a:t>30</a:t>
                      </a:r>
                      <a:r>
                        <a:rPr kumimoji="1" lang="ja-JP" altLang="en-US" sz="2000" b="1" dirty="0" smtClean="0"/>
                        <a:t>％の個人所得税を軽減</a:t>
                      </a:r>
                    </a:p>
                  </a:txBody>
                  <a:tcPr/>
                </a:tc>
              </a:tr>
              <a:tr h="868677">
                <a:tc>
                  <a:txBody>
                    <a:bodyPr/>
                    <a:lstStyle/>
                    <a:p>
                      <a:pPr algn="ctr">
                        <a:lnSpc>
                          <a:spcPct val="150000"/>
                        </a:lnSpc>
                      </a:pPr>
                      <a:r>
                        <a:rPr kumimoji="1" lang="ja-JP" altLang="en-US" sz="2000" b="1" dirty="0" smtClean="0"/>
                        <a:t>イタリア</a:t>
                      </a:r>
                      <a:endParaRPr kumimoji="1" lang="ja-JP" altLang="en-US" sz="2000" b="1" dirty="0"/>
                    </a:p>
                  </a:txBody>
                  <a:tcPr/>
                </a:tc>
                <a:tc>
                  <a:txBody>
                    <a:bodyPr/>
                    <a:lstStyle/>
                    <a:p>
                      <a:pPr algn="l"/>
                      <a:r>
                        <a:rPr kumimoji="1" lang="en-US" altLang="ja-JP" sz="2000" b="1" dirty="0" smtClean="0"/>
                        <a:t>EV</a:t>
                      </a:r>
                      <a:r>
                        <a:rPr kumimoji="1" lang="ja-JP" altLang="en-US" sz="2000" b="1" dirty="0" smtClean="0"/>
                        <a:t>は新規登録日から</a:t>
                      </a:r>
                      <a:r>
                        <a:rPr kumimoji="1" lang="en-US" altLang="ja-JP" sz="2000" b="1" dirty="0" smtClean="0"/>
                        <a:t>5</a:t>
                      </a:r>
                      <a:r>
                        <a:rPr kumimoji="1" lang="ja-JP" altLang="en-US" sz="2000" b="1" dirty="0" smtClean="0"/>
                        <a:t>年間は年間走行税免除、その後同等のガソリン車への課税率から</a:t>
                      </a:r>
                      <a:r>
                        <a:rPr kumimoji="1" lang="en-US" altLang="ja-JP" sz="2000" b="1" dirty="0" smtClean="0"/>
                        <a:t>75</a:t>
                      </a:r>
                      <a:r>
                        <a:rPr kumimoji="1" lang="ja-JP" altLang="en-US" sz="2000" b="1" dirty="0" smtClean="0"/>
                        <a:t>％を免除</a:t>
                      </a:r>
                    </a:p>
                  </a:txBody>
                  <a:tcPr/>
                </a:tc>
              </a:tr>
              <a:tr h="713648">
                <a:tc>
                  <a:txBody>
                    <a:bodyPr/>
                    <a:lstStyle/>
                    <a:p>
                      <a:pPr algn="ctr">
                        <a:lnSpc>
                          <a:spcPct val="150000"/>
                        </a:lnSpc>
                      </a:pPr>
                      <a:r>
                        <a:rPr kumimoji="1" lang="ja-JP" altLang="en-US" sz="2000" b="1" dirty="0" smtClean="0"/>
                        <a:t>オランダ</a:t>
                      </a:r>
                      <a:endParaRPr kumimoji="1" lang="ja-JP" altLang="en-US" sz="2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b="1" dirty="0" smtClean="0"/>
                        <a:t>EV</a:t>
                      </a:r>
                      <a:r>
                        <a:rPr lang="ja-JP" altLang="en-US" sz="2000" b="1" dirty="0" smtClean="0"/>
                        <a:t>は登録税および年間走行税を免除</a:t>
                      </a:r>
                      <a:endParaRPr kumimoji="1" lang="en-US" altLang="ja-JP" sz="2000" b="1" dirty="0" smtClean="0"/>
                    </a:p>
                  </a:txBody>
                  <a:tcPr/>
                </a:tc>
              </a:tr>
              <a:tr h="713648">
                <a:tc>
                  <a:txBody>
                    <a:bodyPr/>
                    <a:lstStyle/>
                    <a:p>
                      <a:pPr algn="ctr">
                        <a:lnSpc>
                          <a:spcPct val="150000"/>
                        </a:lnSpc>
                      </a:pPr>
                      <a:r>
                        <a:rPr kumimoji="1" lang="ja-JP" altLang="en-US" sz="2000" b="1" dirty="0" smtClean="0"/>
                        <a:t>中国</a:t>
                      </a:r>
                      <a:endParaRPr kumimoji="1" lang="ja-JP" altLang="en-US" sz="2000" b="1" dirty="0"/>
                    </a:p>
                  </a:txBody>
                  <a:tcPr/>
                </a:tc>
                <a:tc>
                  <a:txBody>
                    <a:bodyPr/>
                    <a:lstStyle/>
                    <a:p>
                      <a:pPr algn="l"/>
                      <a:r>
                        <a:rPr kumimoji="1" lang="ja-JP" altLang="en-US" sz="2000" b="1" dirty="0" smtClean="0"/>
                        <a:t>特定車種の</a:t>
                      </a:r>
                      <a:r>
                        <a:rPr kumimoji="1" lang="en-US" altLang="ja-JP" sz="2000" b="1" dirty="0" smtClean="0"/>
                        <a:t>EV</a:t>
                      </a:r>
                      <a:r>
                        <a:rPr kumimoji="1" lang="ja-JP" altLang="en-US" sz="2000" b="1" dirty="0" smtClean="0"/>
                        <a:t>購入時の購入税を免除</a:t>
                      </a:r>
                      <a:endParaRPr kumimoji="1" lang="ja-JP" altLang="en-US" sz="2000" b="1" dirty="0"/>
                    </a:p>
                  </a:txBody>
                  <a:tcPr/>
                </a:tc>
              </a:tr>
            </a:tbl>
          </a:graphicData>
        </a:graphic>
      </p:graphicFrame>
      <p:sp>
        <p:nvSpPr>
          <p:cNvPr id="6" name="タイトル 1"/>
          <p:cNvSpPr txBox="1">
            <a:spLocks/>
          </p:cNvSpPr>
          <p:nvPr/>
        </p:nvSpPr>
        <p:spPr>
          <a:xfrm>
            <a:off x="305242" y="256419"/>
            <a:ext cx="9150901" cy="593291"/>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4400" b="1" dirty="0" smtClean="0">
                <a:solidFill>
                  <a:schemeClr val="tx1"/>
                </a:solidFill>
              </a:rPr>
              <a:t>世界主要国の次世代自動車政策比較</a:t>
            </a:r>
            <a:endParaRPr lang="ja-JP" altLang="en-US" sz="4400" b="1" dirty="0">
              <a:solidFill>
                <a:schemeClr val="tx1"/>
              </a:solidFill>
            </a:endParaRPr>
          </a:p>
        </p:txBody>
      </p:sp>
    </p:spTree>
    <p:extLst>
      <p:ext uri="{BB962C8B-B14F-4D97-AF65-F5344CB8AC3E}">
        <p14:creationId xmlns:p14="http://schemas.microsoft.com/office/powerpoint/2010/main" val="3599183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idx="4294967295"/>
          </p:nvPr>
        </p:nvSpPr>
        <p:spPr>
          <a:xfrm>
            <a:off x="3394084" y="207818"/>
            <a:ext cx="5223443" cy="750760"/>
          </a:xfrm>
        </p:spPr>
        <p:txBody>
          <a:bodyPr>
            <a:normAutofit/>
          </a:bodyPr>
          <a:lstStyle/>
          <a:p>
            <a:r>
              <a:rPr lang="ja-JP" altLang="en-US" sz="4400" b="1" dirty="0"/>
              <a:t>本研究の背景と目的</a:t>
            </a:r>
            <a:endParaRPr lang="en-US" altLang="ja-JP" sz="4400" b="1" dirty="0"/>
          </a:p>
        </p:txBody>
      </p:sp>
      <p:graphicFrame>
        <p:nvGraphicFramePr>
          <p:cNvPr id="4" name="コンテンツ プレースホルダー 3"/>
          <p:cNvGraphicFramePr>
            <a:graphicFrameLocks noGrp="1"/>
          </p:cNvGraphicFramePr>
          <p:nvPr>
            <p:ph idx="4294967295"/>
            <p:extLst>
              <p:ext uri="{D42A27DB-BD31-4B8C-83A1-F6EECF244321}">
                <p14:modId xmlns:p14="http://schemas.microsoft.com/office/powerpoint/2010/main" val="3001228253"/>
              </p:ext>
            </p:extLst>
          </p:nvPr>
        </p:nvGraphicFramePr>
        <p:xfrm>
          <a:off x="628673" y="1055560"/>
          <a:ext cx="10754264" cy="4986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48054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5927"/>
            <a:ext cx="12192000" cy="6042073"/>
          </a:xfrm>
          <a:prstGeom prst="rect">
            <a:avLst/>
          </a:prstGeom>
        </p:spPr>
      </p:pic>
      <p:sp>
        <p:nvSpPr>
          <p:cNvPr id="3" name="正方形/長方形 2"/>
          <p:cNvSpPr/>
          <p:nvPr/>
        </p:nvSpPr>
        <p:spPr>
          <a:xfrm>
            <a:off x="154745" y="196949"/>
            <a:ext cx="6485205" cy="6189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各国比較でみえた結論：中国・アメリカ（連邦）を例に・・・</a:t>
            </a:r>
            <a:endParaRPr kumimoji="1" lang="ja-JP" altLang="en-US" sz="2000" b="1" dirty="0">
              <a:solidFill>
                <a:schemeClr val="tx1"/>
              </a:solidFill>
            </a:endParaRPr>
          </a:p>
        </p:txBody>
      </p:sp>
      <p:sp>
        <p:nvSpPr>
          <p:cNvPr id="4" name="正方形/長方形 3"/>
          <p:cNvSpPr/>
          <p:nvPr/>
        </p:nvSpPr>
        <p:spPr>
          <a:xfrm>
            <a:off x="4459458" y="1927274"/>
            <a:ext cx="2658793" cy="6049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471182" y="3458308"/>
            <a:ext cx="2647070" cy="8745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68838" y="5692726"/>
            <a:ext cx="2649414" cy="11301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8909536" y="474785"/>
            <a:ext cx="2288347" cy="682283"/>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chemeClr val="tx1"/>
                </a:solidFill>
              </a:rPr>
              <a:t>2017/12/14</a:t>
            </a:r>
            <a:r>
              <a:rPr kumimoji="1" lang="ja-JP" altLang="en-US" sz="2000" b="1" dirty="0" smtClean="0">
                <a:solidFill>
                  <a:schemeClr val="tx1"/>
                </a:solidFill>
              </a:rPr>
              <a:t>現在</a:t>
            </a:r>
            <a:endParaRPr kumimoji="1" lang="en-US" altLang="ja-JP" sz="2000" b="1" dirty="0" smtClean="0">
              <a:solidFill>
                <a:schemeClr val="tx1"/>
              </a:solidFill>
            </a:endParaRPr>
          </a:p>
          <a:p>
            <a:pPr algn="ctr"/>
            <a:r>
              <a:rPr lang="en-US" altLang="ja-JP" sz="2000" b="1" dirty="0" smtClean="0">
                <a:solidFill>
                  <a:schemeClr val="tx1"/>
                </a:solidFill>
              </a:rPr>
              <a:t>28.4</a:t>
            </a:r>
            <a:r>
              <a:rPr lang="ja-JP" altLang="en-US" sz="2000" b="1" dirty="0" smtClean="0">
                <a:solidFill>
                  <a:schemeClr val="tx1"/>
                </a:solidFill>
              </a:rPr>
              <a:t>～</a:t>
            </a:r>
            <a:r>
              <a:rPr lang="en-US" altLang="ja-JP" sz="2000" b="1" dirty="0" smtClean="0">
                <a:solidFill>
                  <a:schemeClr val="tx1"/>
                </a:solidFill>
              </a:rPr>
              <a:t>85.2</a:t>
            </a:r>
            <a:r>
              <a:rPr lang="ja-JP" altLang="en-US" sz="2000" b="1" dirty="0">
                <a:solidFill>
                  <a:schemeClr val="tx1"/>
                </a:solidFill>
              </a:rPr>
              <a:t>万</a:t>
            </a:r>
            <a:r>
              <a:rPr lang="ja-JP" altLang="en-US" sz="2000" b="1" dirty="0" smtClean="0">
                <a:solidFill>
                  <a:schemeClr val="tx1"/>
                </a:solidFill>
              </a:rPr>
              <a:t>円</a:t>
            </a:r>
            <a:endParaRPr kumimoji="1" lang="ja-JP" altLang="en-US" sz="2000" b="1" dirty="0">
              <a:solidFill>
                <a:schemeClr val="tx1"/>
              </a:solidFill>
            </a:endParaRPr>
          </a:p>
        </p:txBody>
      </p:sp>
      <p:sp>
        <p:nvSpPr>
          <p:cNvPr id="12" name="正方形/長方形 11"/>
          <p:cNvSpPr/>
          <p:nvPr/>
        </p:nvSpPr>
        <p:spPr>
          <a:xfrm rot="5739041">
            <a:off x="8381997" y="1561226"/>
            <a:ext cx="997344"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8916" y="0"/>
            <a:ext cx="9594167" cy="6858000"/>
          </a:xfrm>
          <a:prstGeom prst="rect">
            <a:avLst/>
          </a:prstGeom>
        </p:spPr>
      </p:pic>
      <p:sp>
        <p:nvSpPr>
          <p:cNvPr id="14" name="正方形/長方形 13"/>
          <p:cNvSpPr/>
          <p:nvPr/>
        </p:nvSpPr>
        <p:spPr>
          <a:xfrm>
            <a:off x="4081973" y="2658795"/>
            <a:ext cx="2208627" cy="4199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t>財政・税務支援</a:t>
            </a:r>
            <a:r>
              <a:rPr lang="ja-JP" altLang="en-US" sz="2800" b="1" dirty="0" smtClean="0"/>
              <a:t>や次世代自動車購入</a:t>
            </a:r>
            <a:r>
              <a:rPr lang="ja-JP" altLang="en-US" sz="2800" b="1" dirty="0"/>
              <a:t>税の免税</a:t>
            </a:r>
            <a:endParaRPr kumimoji="1" lang="ja-JP" altLang="en-US" sz="2800" b="1" dirty="0"/>
          </a:p>
        </p:txBody>
      </p:sp>
      <p:sp>
        <p:nvSpPr>
          <p:cNvPr id="15" name="正方形/長方形 14"/>
          <p:cNvSpPr/>
          <p:nvPr/>
        </p:nvSpPr>
        <p:spPr>
          <a:xfrm>
            <a:off x="6290600" y="2658795"/>
            <a:ext cx="1971823" cy="4185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t>次世代自動車や電池を優先</a:t>
            </a:r>
            <a:r>
              <a:rPr lang="ja-JP" altLang="en-US" sz="2800" b="1" dirty="0"/>
              <a:t>発展産業としてその研究開発の支援</a:t>
            </a:r>
            <a:endParaRPr kumimoji="1" lang="ja-JP" altLang="en-US" sz="2800" b="1" dirty="0"/>
          </a:p>
        </p:txBody>
      </p:sp>
    </p:spTree>
    <p:extLst>
      <p:ext uri="{BB962C8B-B14F-4D97-AF65-F5344CB8AC3E}">
        <p14:creationId xmlns:p14="http://schemas.microsoft.com/office/powerpoint/2010/main" val="153893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323371" y="478301"/>
            <a:ext cx="1378634" cy="7877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日本</a:t>
            </a:r>
            <a:endParaRPr kumimoji="1" lang="ja-JP" altLang="en-US" sz="2400" b="1" dirty="0">
              <a:solidFill>
                <a:schemeClr val="tx1"/>
              </a:solidFill>
            </a:endParaRPr>
          </a:p>
        </p:txBody>
      </p:sp>
      <p:pic>
        <p:nvPicPr>
          <p:cNvPr id="4" name="図 3"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8593" y="160990"/>
            <a:ext cx="8507012" cy="6697010"/>
          </a:xfrm>
          <a:prstGeom prst="rect">
            <a:avLst/>
          </a:prstGeom>
        </p:spPr>
      </p:pic>
      <p:sp>
        <p:nvSpPr>
          <p:cNvPr id="5" name="正方形/長方形 4"/>
          <p:cNvSpPr/>
          <p:nvPr/>
        </p:nvSpPr>
        <p:spPr>
          <a:xfrm>
            <a:off x="1380979" y="1266092"/>
            <a:ext cx="10128737" cy="4724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smtClean="0">
                <a:solidFill>
                  <a:schemeClr val="tx1"/>
                </a:solidFill>
              </a:rPr>
              <a:t>補助金　</a:t>
            </a:r>
            <a:r>
              <a:rPr lang="ja-JP" altLang="en-US" sz="3600" b="1" dirty="0" smtClean="0">
                <a:solidFill>
                  <a:srgbClr val="FF0000"/>
                </a:solidFill>
              </a:rPr>
              <a:t>　  </a:t>
            </a:r>
            <a:r>
              <a:rPr lang="ja-JP" altLang="en-US" sz="3600" b="1" dirty="0" smtClean="0">
                <a:solidFill>
                  <a:schemeClr val="tx1"/>
                </a:solidFill>
              </a:rPr>
              <a:t>→</a:t>
            </a:r>
            <a:r>
              <a:rPr lang="ja-JP" altLang="en-US" sz="3600" b="1" dirty="0" smtClean="0">
                <a:solidFill>
                  <a:srgbClr val="FF0000"/>
                </a:solidFill>
              </a:rPr>
              <a:t>アメリカ・中国の補助が手厚い</a:t>
            </a:r>
            <a:endParaRPr lang="en-US" altLang="ja-JP" sz="3600" b="1" dirty="0" smtClean="0">
              <a:solidFill>
                <a:srgbClr val="FF0000"/>
              </a:solidFill>
            </a:endParaRPr>
          </a:p>
          <a:p>
            <a:r>
              <a:rPr kumimoji="1" lang="ja-JP" altLang="en-US" sz="3600" b="1" dirty="0" smtClean="0">
                <a:solidFill>
                  <a:schemeClr val="tx1"/>
                </a:solidFill>
              </a:rPr>
              <a:t>政策・研究 →アメリカは</a:t>
            </a:r>
            <a:r>
              <a:rPr kumimoji="1" lang="ja-JP" altLang="en-US" sz="3600" b="1" dirty="0" smtClean="0">
                <a:solidFill>
                  <a:srgbClr val="FF0000"/>
                </a:solidFill>
              </a:rPr>
              <a:t>ゼロエミッション公共交通の</a:t>
            </a:r>
            <a:r>
              <a:rPr kumimoji="1" lang="en-US" altLang="ja-JP" sz="3600" b="1" dirty="0" smtClean="0">
                <a:solidFill>
                  <a:srgbClr val="FF0000"/>
                </a:solidFill>
              </a:rPr>
              <a:t/>
            </a:r>
            <a:br>
              <a:rPr kumimoji="1" lang="en-US" altLang="ja-JP" sz="3600" b="1" dirty="0" smtClean="0">
                <a:solidFill>
                  <a:srgbClr val="FF0000"/>
                </a:solidFill>
              </a:rPr>
            </a:br>
            <a:r>
              <a:rPr kumimoji="1" lang="ja-JP" altLang="en-US" sz="3600" b="1" dirty="0" smtClean="0">
                <a:solidFill>
                  <a:srgbClr val="FF0000"/>
                </a:solidFill>
              </a:rPr>
              <a:t>　　　　　　　　 研究・導入・支援に力を入れている</a:t>
            </a:r>
            <a:r>
              <a:rPr kumimoji="1" lang="en-US" altLang="ja-JP" sz="3600" b="1" dirty="0" smtClean="0">
                <a:solidFill>
                  <a:srgbClr val="FF0000"/>
                </a:solidFill>
              </a:rPr>
              <a:t/>
            </a:r>
            <a:br>
              <a:rPr kumimoji="1" lang="en-US" altLang="ja-JP" sz="3600" b="1" dirty="0" smtClean="0">
                <a:solidFill>
                  <a:srgbClr val="FF0000"/>
                </a:solidFill>
              </a:rPr>
            </a:br>
            <a:r>
              <a:rPr kumimoji="1" lang="ja-JP" altLang="en-US" sz="3600" b="1" dirty="0" smtClean="0">
                <a:solidFill>
                  <a:schemeClr val="tx1"/>
                </a:solidFill>
              </a:rPr>
              <a:t>　　　　　　　　 中国は</a:t>
            </a:r>
            <a:r>
              <a:rPr kumimoji="1" lang="ja-JP" altLang="en-US" sz="3600" b="1" dirty="0" smtClean="0">
                <a:solidFill>
                  <a:srgbClr val="FF0000"/>
                </a:solidFill>
              </a:rPr>
              <a:t>次世代自動</a:t>
            </a:r>
            <a:r>
              <a:rPr lang="ja-JP" altLang="en-US" sz="3600" b="1" dirty="0">
                <a:solidFill>
                  <a:srgbClr val="FF0000"/>
                </a:solidFill>
              </a:rPr>
              <a:t>車</a:t>
            </a:r>
            <a:r>
              <a:rPr lang="ja-JP" altLang="en-US" sz="3600" b="1" dirty="0" smtClean="0">
                <a:solidFill>
                  <a:srgbClr val="FF0000"/>
                </a:solidFill>
              </a:rPr>
              <a:t>の優先発展産業</a:t>
            </a:r>
            <a:r>
              <a:rPr lang="en-US" altLang="ja-JP" sz="3600" b="1" dirty="0" smtClean="0">
                <a:solidFill>
                  <a:srgbClr val="FF0000"/>
                </a:solidFill>
              </a:rPr>
              <a:t/>
            </a:r>
            <a:br>
              <a:rPr lang="en-US" altLang="ja-JP" sz="3600" b="1" dirty="0" smtClean="0">
                <a:solidFill>
                  <a:srgbClr val="FF0000"/>
                </a:solidFill>
              </a:rPr>
            </a:br>
            <a:r>
              <a:rPr lang="ja-JP" altLang="en-US" sz="3600" b="1" dirty="0" smtClean="0">
                <a:solidFill>
                  <a:srgbClr val="FF0000"/>
                </a:solidFill>
              </a:rPr>
              <a:t>　　　　　　　　 とし基盤技術・産業化水準の向上を促   　</a:t>
            </a:r>
            <a:r>
              <a:rPr lang="en-US" altLang="ja-JP" sz="3600" b="1" dirty="0" smtClean="0">
                <a:solidFill>
                  <a:srgbClr val="FF0000"/>
                </a:solidFill>
              </a:rPr>
              <a:t/>
            </a:r>
            <a:br>
              <a:rPr lang="en-US" altLang="ja-JP" sz="3600" b="1" dirty="0" smtClean="0">
                <a:solidFill>
                  <a:srgbClr val="FF0000"/>
                </a:solidFill>
              </a:rPr>
            </a:br>
            <a:r>
              <a:rPr lang="ja-JP" altLang="en-US" sz="3600" b="1" dirty="0" smtClean="0">
                <a:solidFill>
                  <a:srgbClr val="FF0000"/>
                </a:solidFill>
              </a:rPr>
              <a:t>　　　　　　　　 </a:t>
            </a:r>
            <a:r>
              <a:rPr lang="ja-JP" altLang="en-US" sz="3600" b="1" dirty="0" err="1" smtClean="0">
                <a:solidFill>
                  <a:srgbClr val="FF0000"/>
                </a:solidFill>
              </a:rPr>
              <a:t>進して</a:t>
            </a:r>
            <a:r>
              <a:rPr lang="ja-JP" altLang="en-US" sz="3600" b="1" dirty="0" smtClean="0">
                <a:solidFill>
                  <a:srgbClr val="FF0000"/>
                </a:solidFill>
              </a:rPr>
              <a:t>いる。</a:t>
            </a:r>
            <a:endParaRPr lang="en-US" altLang="ja-JP" sz="3600" b="1" dirty="0" smtClean="0">
              <a:solidFill>
                <a:srgbClr val="FF0000"/>
              </a:solidFill>
            </a:endParaRPr>
          </a:p>
          <a:p>
            <a:r>
              <a:rPr kumimoji="1" lang="ja-JP" altLang="en-US" sz="3600" b="1" dirty="0" smtClean="0">
                <a:solidFill>
                  <a:srgbClr val="0070C0"/>
                </a:solidFill>
              </a:rPr>
              <a:t>＊概ね、日本のほうが世界に比べて支援制度面では劣っている。⇒より充実化が必要。</a:t>
            </a:r>
            <a:endParaRPr kumimoji="1" lang="ja-JP" altLang="en-US" sz="3600" b="1" dirty="0">
              <a:solidFill>
                <a:srgbClr val="0070C0"/>
              </a:solidFill>
            </a:endParaRPr>
          </a:p>
        </p:txBody>
      </p:sp>
    </p:spTree>
    <p:extLst>
      <p:ext uri="{BB962C8B-B14F-4D97-AF65-F5344CB8AC3E}">
        <p14:creationId xmlns:p14="http://schemas.microsoft.com/office/powerpoint/2010/main" val="323212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idx="4294967295"/>
          </p:nvPr>
        </p:nvSpPr>
        <p:spPr>
          <a:xfrm>
            <a:off x="1821877" y="1576868"/>
            <a:ext cx="8604516" cy="1381945"/>
          </a:xfrm>
        </p:spPr>
        <p:txBody>
          <a:bodyPr>
            <a:normAutofit/>
          </a:bodyPr>
          <a:lstStyle/>
          <a:p>
            <a:pPr algn="l"/>
            <a:r>
              <a:rPr lang="ja-JP" altLang="en-US" sz="4400" dirty="0" smtClean="0"/>
              <a:t>第４章</a:t>
            </a:r>
            <a:r>
              <a:rPr lang="ja-JP" altLang="en-US" sz="4400" dirty="0"/>
              <a:t>．次世代エコ自動車に</a:t>
            </a:r>
            <a:r>
              <a:rPr lang="ja-JP" altLang="en-US" sz="4400" dirty="0" smtClean="0"/>
              <a:t>関する</a:t>
            </a:r>
            <a:r>
              <a:rPr lang="en-US" altLang="ja-JP" sz="4400" dirty="0" smtClean="0"/>
              <a:t/>
            </a:r>
            <a:br>
              <a:rPr lang="en-US" altLang="ja-JP" sz="4400" dirty="0" smtClean="0"/>
            </a:br>
            <a:r>
              <a:rPr lang="ja-JP" altLang="en-US" sz="4400" dirty="0" smtClean="0"/>
              <a:t>　　　　　アンケート調査</a:t>
            </a:r>
            <a:endParaRPr kumimoji="1" lang="ja-JP" altLang="en-US" sz="4400" dirty="0"/>
          </a:p>
        </p:txBody>
      </p:sp>
      <p:sp>
        <p:nvSpPr>
          <p:cNvPr id="2" name="正方形/長方形 1"/>
          <p:cNvSpPr/>
          <p:nvPr/>
        </p:nvSpPr>
        <p:spPr>
          <a:xfrm>
            <a:off x="2328314" y="3203917"/>
            <a:ext cx="7251784" cy="1958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l"/>
            </a:pPr>
            <a:r>
              <a:rPr kumimoji="1" lang="ja-JP" altLang="en-US" sz="2800" b="1" dirty="0" smtClean="0">
                <a:solidFill>
                  <a:schemeClr val="tx1"/>
                </a:solidFill>
              </a:rPr>
              <a:t>日程：</a:t>
            </a:r>
            <a:r>
              <a:rPr kumimoji="1" lang="en-US" altLang="ja-JP" sz="2800" b="1" dirty="0" smtClean="0">
                <a:solidFill>
                  <a:schemeClr val="tx1"/>
                </a:solidFill>
              </a:rPr>
              <a:t>2017/11/14,21</a:t>
            </a:r>
          </a:p>
          <a:p>
            <a:pPr marL="457200" indent="-457200">
              <a:buFont typeface="Wingdings" panose="05000000000000000000" pitchFamily="2" charset="2"/>
              <a:buChar char="l"/>
            </a:pPr>
            <a:r>
              <a:rPr kumimoji="1" lang="ja-JP" altLang="en-US" sz="2800" b="1" dirty="0" smtClean="0">
                <a:solidFill>
                  <a:schemeClr val="tx1"/>
                </a:solidFill>
              </a:rPr>
              <a:t>場所：名城大学</a:t>
            </a:r>
            <a:r>
              <a:rPr kumimoji="1" lang="en-US" altLang="ja-JP" sz="2800" b="1" dirty="0" smtClean="0">
                <a:solidFill>
                  <a:schemeClr val="tx1"/>
                </a:solidFill>
              </a:rPr>
              <a:t>,</a:t>
            </a:r>
            <a:r>
              <a:rPr kumimoji="1" lang="ja-JP" altLang="en-US" sz="2800" b="1" dirty="0" smtClean="0">
                <a:solidFill>
                  <a:schemeClr val="tx1"/>
                </a:solidFill>
              </a:rPr>
              <a:t>塩釜口駅周辺</a:t>
            </a:r>
            <a:endParaRPr kumimoji="1" lang="en-US" altLang="ja-JP" sz="2800" b="1" dirty="0" smtClean="0">
              <a:solidFill>
                <a:schemeClr val="tx1"/>
              </a:solidFill>
            </a:endParaRPr>
          </a:p>
          <a:p>
            <a:pPr marL="457200" indent="-457200">
              <a:buFont typeface="Wingdings" panose="05000000000000000000" pitchFamily="2" charset="2"/>
              <a:buChar char="l"/>
            </a:pPr>
            <a:r>
              <a:rPr lang="ja-JP" altLang="en-US" sz="2800" b="1" dirty="0" smtClean="0">
                <a:solidFill>
                  <a:schemeClr val="tx1"/>
                </a:solidFill>
              </a:rPr>
              <a:t>対象：</a:t>
            </a:r>
            <a:r>
              <a:rPr lang="en-US" altLang="ja-JP" sz="2800" b="1" dirty="0" smtClean="0">
                <a:solidFill>
                  <a:schemeClr val="tx1"/>
                </a:solidFill>
              </a:rPr>
              <a:t>50</a:t>
            </a:r>
            <a:r>
              <a:rPr lang="ja-JP" altLang="en-US" sz="2800" b="1" dirty="0" smtClean="0">
                <a:solidFill>
                  <a:schemeClr val="tx1"/>
                </a:solidFill>
              </a:rPr>
              <a:t>名</a:t>
            </a:r>
            <a:r>
              <a:rPr lang="en-US" altLang="ja-JP" sz="2800" b="1" dirty="0" smtClean="0">
                <a:solidFill>
                  <a:schemeClr val="tx1"/>
                </a:solidFill>
              </a:rPr>
              <a:t>(</a:t>
            </a:r>
            <a:r>
              <a:rPr lang="ja-JP" altLang="en-US" sz="2800" b="1" dirty="0" smtClean="0">
                <a:solidFill>
                  <a:schemeClr val="tx1"/>
                </a:solidFill>
              </a:rPr>
              <a:t>学生・一般市民</a:t>
            </a:r>
            <a:r>
              <a:rPr lang="en-US" altLang="ja-JP" sz="2800" b="1" dirty="0" smtClean="0">
                <a:solidFill>
                  <a:schemeClr val="tx1"/>
                </a:solidFill>
              </a:rPr>
              <a:t>),</a:t>
            </a:r>
            <a:r>
              <a:rPr lang="ja-JP" altLang="en-US" sz="2800" b="1" dirty="0" smtClean="0">
                <a:solidFill>
                  <a:schemeClr val="tx1"/>
                </a:solidFill>
              </a:rPr>
              <a:t>ディーラー</a:t>
            </a:r>
            <a:endParaRPr kumimoji="1" lang="ja-JP" altLang="en-US" sz="2800" b="1" dirty="0">
              <a:solidFill>
                <a:schemeClr val="tx1"/>
              </a:solidFill>
            </a:endParaRPr>
          </a:p>
        </p:txBody>
      </p:sp>
    </p:spTree>
    <p:extLst>
      <p:ext uri="{BB962C8B-B14F-4D97-AF65-F5344CB8AC3E}">
        <p14:creationId xmlns:p14="http://schemas.microsoft.com/office/powerpoint/2010/main" val="14734293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05345" y="581025"/>
            <a:ext cx="10396882" cy="1151965"/>
          </a:xfrm>
        </p:spPr>
        <p:txBody>
          <a:bodyPr>
            <a:normAutofit/>
          </a:bodyPr>
          <a:lstStyle/>
          <a:p>
            <a:r>
              <a:rPr kumimoji="1" lang="ja-JP" altLang="en-US" sz="4400" dirty="0"/>
              <a:t>エコ自動車に関する独自のアンケート調査</a:t>
            </a:r>
          </a:p>
        </p:txBody>
      </p:sp>
      <p:graphicFrame>
        <p:nvGraphicFramePr>
          <p:cNvPr id="4" name="コンテンツ プレースホルダー 3"/>
          <p:cNvGraphicFramePr>
            <a:graphicFrameLocks noGrp="1"/>
          </p:cNvGraphicFramePr>
          <p:nvPr>
            <p:ph sz="quarter" idx="4294967295"/>
            <p:extLst/>
          </p:nvPr>
        </p:nvGraphicFramePr>
        <p:xfrm>
          <a:off x="685800" y="2063750"/>
          <a:ext cx="10394950" cy="331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a:extLst>
              <a:ext uri="{FF2B5EF4-FFF2-40B4-BE49-F238E27FC236}">
                <a16:creationId xmlns="" xmlns:a16="http://schemas.microsoft.com/office/drawing/2014/main" id="{76866195-A0EA-4DD8-BEAB-3643EAAF0467}"/>
              </a:ext>
            </a:extLst>
          </p:cNvPr>
          <p:cNvGraphicFramePr>
            <a:graphicFrameLocks/>
          </p:cNvGraphicFramePr>
          <p:nvPr>
            <p:extLst>
              <p:ext uri="{D42A27DB-BD31-4B8C-83A1-F6EECF244321}">
                <p14:modId xmlns:p14="http://schemas.microsoft.com/office/powerpoint/2010/main" val="3652856445"/>
              </p:ext>
            </p:extLst>
          </p:nvPr>
        </p:nvGraphicFramePr>
        <p:xfrm>
          <a:off x="-1" y="2007220"/>
          <a:ext cx="6096001" cy="48507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グラフ 5">
            <a:extLst>
              <a:ext uri="{FF2B5EF4-FFF2-40B4-BE49-F238E27FC236}">
                <a16:creationId xmlns="" xmlns:a16="http://schemas.microsoft.com/office/drawing/2014/main" id="{CADDED08-5677-4AA0-B3D4-9B2331C4A0C0}"/>
              </a:ext>
            </a:extLst>
          </p:cNvPr>
          <p:cNvGraphicFramePr>
            <a:graphicFrameLocks/>
          </p:cNvGraphicFramePr>
          <p:nvPr>
            <p:extLst>
              <p:ext uri="{D42A27DB-BD31-4B8C-83A1-F6EECF244321}">
                <p14:modId xmlns:p14="http://schemas.microsoft.com/office/powerpoint/2010/main" val="197037381"/>
              </p:ext>
            </p:extLst>
          </p:nvPr>
        </p:nvGraphicFramePr>
        <p:xfrm>
          <a:off x="6096000" y="2007220"/>
          <a:ext cx="6096000" cy="48507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252358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99323" y="573156"/>
            <a:ext cx="10396882" cy="1151965"/>
          </a:xfrm>
        </p:spPr>
        <p:txBody>
          <a:bodyPr/>
          <a:lstStyle/>
          <a:p>
            <a:r>
              <a:rPr kumimoji="1" lang="ja-JP" altLang="en-US" dirty="0"/>
              <a:t>エコ自動車選好度</a:t>
            </a:r>
          </a:p>
        </p:txBody>
      </p:sp>
      <p:graphicFrame>
        <p:nvGraphicFramePr>
          <p:cNvPr id="6" name="グラフ 5">
            <a:extLst>
              <a:ext uri="{FF2B5EF4-FFF2-40B4-BE49-F238E27FC236}">
                <a16:creationId xmlns="" xmlns:a16="http://schemas.microsoft.com/office/drawing/2014/main" id="{457B93E2-9970-45F5-BA7E-419D2B6C241D}"/>
              </a:ext>
            </a:extLst>
          </p:cNvPr>
          <p:cNvGraphicFramePr>
            <a:graphicFrameLocks/>
          </p:cNvGraphicFramePr>
          <p:nvPr>
            <p:extLst>
              <p:ext uri="{D42A27DB-BD31-4B8C-83A1-F6EECF244321}">
                <p14:modId xmlns:p14="http://schemas.microsoft.com/office/powerpoint/2010/main" val="1490999971"/>
              </p:ext>
            </p:extLst>
          </p:nvPr>
        </p:nvGraphicFramePr>
        <p:xfrm>
          <a:off x="0" y="1984919"/>
          <a:ext cx="6096000" cy="48730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 xmlns:a16="http://schemas.microsoft.com/office/drawing/2014/main" id="{0C1E0C8E-A56C-4ECD-8784-A72463E39253}"/>
              </a:ext>
            </a:extLst>
          </p:cNvPr>
          <p:cNvGraphicFramePr>
            <a:graphicFrameLocks/>
          </p:cNvGraphicFramePr>
          <p:nvPr>
            <p:extLst>
              <p:ext uri="{D42A27DB-BD31-4B8C-83A1-F6EECF244321}">
                <p14:modId xmlns:p14="http://schemas.microsoft.com/office/powerpoint/2010/main" val="3818548012"/>
              </p:ext>
            </p:extLst>
          </p:nvPr>
        </p:nvGraphicFramePr>
        <p:xfrm>
          <a:off x="6095999" y="1984918"/>
          <a:ext cx="6096001" cy="48554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08117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0CABE32F-AECD-4AB5-AD48-9D5B7FDD23FC}"/>
              </a:ext>
            </a:extLst>
          </p:cNvPr>
          <p:cNvSpPr>
            <a:spLocks noGrp="1"/>
          </p:cNvSpPr>
          <p:nvPr>
            <p:ph type="title"/>
          </p:nvPr>
        </p:nvSpPr>
        <p:spPr/>
        <p:txBody>
          <a:bodyPr/>
          <a:lstStyle/>
          <a:p>
            <a:r>
              <a:rPr lang="ja-JP" altLang="en-US" dirty="0"/>
              <a:t>エコ自動車選好度②</a:t>
            </a:r>
            <a:endParaRPr kumimoji="1" lang="ja-JP" altLang="en-US" dirty="0"/>
          </a:p>
        </p:txBody>
      </p:sp>
      <p:graphicFrame>
        <p:nvGraphicFramePr>
          <p:cNvPr id="4" name="コンテンツ プレースホルダー 3">
            <a:extLst>
              <a:ext uri="{FF2B5EF4-FFF2-40B4-BE49-F238E27FC236}">
                <a16:creationId xmlns="" xmlns:a16="http://schemas.microsoft.com/office/drawing/2014/main" id="{DF82D9F7-D64A-446E-BC0A-2FE3376A9CB6}"/>
              </a:ext>
            </a:extLst>
          </p:cNvPr>
          <p:cNvGraphicFramePr>
            <a:graphicFrameLocks noGrp="1"/>
          </p:cNvGraphicFramePr>
          <p:nvPr>
            <p:ph sz="quarter" idx="4294967295"/>
            <p:extLst>
              <p:ext uri="{D42A27DB-BD31-4B8C-83A1-F6EECF244321}">
                <p14:modId xmlns:p14="http://schemas.microsoft.com/office/powerpoint/2010/main" val="1441213189"/>
              </p:ext>
            </p:extLst>
          </p:nvPr>
        </p:nvGraphicFramePr>
        <p:xfrm>
          <a:off x="0" y="1962615"/>
          <a:ext cx="6096000" cy="48953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a:extLst>
              <a:ext uri="{FF2B5EF4-FFF2-40B4-BE49-F238E27FC236}">
                <a16:creationId xmlns="" xmlns:a16="http://schemas.microsoft.com/office/drawing/2014/main" id="{ECACAB13-E372-4DFC-8B67-35461A851608}"/>
              </a:ext>
            </a:extLst>
          </p:cNvPr>
          <p:cNvGraphicFramePr>
            <a:graphicFrameLocks/>
          </p:cNvGraphicFramePr>
          <p:nvPr>
            <p:extLst>
              <p:ext uri="{D42A27DB-BD31-4B8C-83A1-F6EECF244321}">
                <p14:modId xmlns:p14="http://schemas.microsoft.com/office/powerpoint/2010/main" val="3228488602"/>
              </p:ext>
            </p:extLst>
          </p:nvPr>
        </p:nvGraphicFramePr>
        <p:xfrm>
          <a:off x="6096000" y="1962615"/>
          <a:ext cx="6096000" cy="48953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786574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6265" y="289932"/>
            <a:ext cx="4623467" cy="1425710"/>
          </a:xfrm>
        </p:spPr>
        <p:txBody>
          <a:bodyPr>
            <a:normAutofit/>
          </a:bodyPr>
          <a:lstStyle/>
          <a:p>
            <a:r>
              <a:rPr kumimoji="1" lang="ja-JP" altLang="en-US" sz="4400" dirty="0"/>
              <a:t>エコ自動車の目的</a:t>
            </a:r>
          </a:p>
        </p:txBody>
      </p:sp>
      <p:graphicFrame>
        <p:nvGraphicFramePr>
          <p:cNvPr id="5" name="コンテンツ プレースホルダー 4">
            <a:extLst>
              <a:ext uri="{FF2B5EF4-FFF2-40B4-BE49-F238E27FC236}">
                <a16:creationId xmlns="" xmlns:a16="http://schemas.microsoft.com/office/drawing/2014/main" id="{5AE2FAF7-B02F-426A-A575-28D2486349A7}"/>
              </a:ext>
            </a:extLst>
          </p:cNvPr>
          <p:cNvGraphicFramePr>
            <a:graphicFrameLocks noGrp="1"/>
          </p:cNvGraphicFramePr>
          <p:nvPr>
            <p:ph sz="quarter" idx="4294967295"/>
            <p:extLst>
              <p:ext uri="{D42A27DB-BD31-4B8C-83A1-F6EECF244321}">
                <p14:modId xmlns:p14="http://schemas.microsoft.com/office/powerpoint/2010/main" val="3461670421"/>
              </p:ext>
            </p:extLst>
          </p:nvPr>
        </p:nvGraphicFramePr>
        <p:xfrm>
          <a:off x="0" y="2007220"/>
          <a:ext cx="6095999" cy="48507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コンテンツ プレースホルダー 3">
            <a:extLst>
              <a:ext uri="{FF2B5EF4-FFF2-40B4-BE49-F238E27FC236}">
                <a16:creationId xmlns="" xmlns:a16="http://schemas.microsoft.com/office/drawing/2014/main" id="{5AB7E60C-F2A2-4FF9-A22F-9901CC384BA8}"/>
              </a:ext>
            </a:extLst>
          </p:cNvPr>
          <p:cNvGraphicFramePr>
            <a:graphicFrameLocks noGrp="1"/>
          </p:cNvGraphicFramePr>
          <p:nvPr>
            <p:ph sz="quarter" idx="4294967295"/>
            <p:extLst>
              <p:ext uri="{D42A27DB-BD31-4B8C-83A1-F6EECF244321}">
                <p14:modId xmlns:p14="http://schemas.microsoft.com/office/powerpoint/2010/main" val="3783891786"/>
              </p:ext>
            </p:extLst>
          </p:nvPr>
        </p:nvGraphicFramePr>
        <p:xfrm>
          <a:off x="6096000" y="2007220"/>
          <a:ext cx="6096000" cy="4850780"/>
        </p:xfrm>
        <a:graphic>
          <a:graphicData uri="http://schemas.openxmlformats.org/drawingml/2006/chart">
            <c:chart xmlns:c="http://schemas.openxmlformats.org/drawingml/2006/chart" xmlns:r="http://schemas.openxmlformats.org/officeDocument/2006/relationships" r:id="rId4"/>
          </a:graphicData>
        </a:graphic>
      </p:graphicFrame>
      <p:sp>
        <p:nvSpPr>
          <p:cNvPr id="6" name="タイトル 1">
            <a:extLst>
              <a:ext uri="{FF2B5EF4-FFF2-40B4-BE49-F238E27FC236}">
                <a16:creationId xmlns="" xmlns:a16="http://schemas.microsoft.com/office/drawing/2014/main" id="{D7EFC81C-2CA4-42C5-AE59-FA1A85A34112}"/>
              </a:ext>
            </a:extLst>
          </p:cNvPr>
          <p:cNvSpPr txBox="1">
            <a:spLocks/>
          </p:cNvSpPr>
          <p:nvPr/>
        </p:nvSpPr>
        <p:spPr>
          <a:xfrm>
            <a:off x="6567853" y="264885"/>
            <a:ext cx="5152293" cy="1450757"/>
          </a:xfrm>
          <a:prstGeom prst="rect">
            <a:avLst/>
          </a:prstGeom>
        </p:spPr>
        <p:txBody>
          <a:bodyPr vert="horz" lIns="91440" tIns="45720" rIns="91440" bIns="45720" rtlCol="0" anchor="b">
            <a:normAutofit fontScale="92500"/>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dirty="0" smtClean="0"/>
              <a:t>エコ自動車普及の</a:t>
            </a:r>
            <a:endParaRPr lang="en-US" altLang="ja-JP" dirty="0" smtClean="0"/>
          </a:p>
          <a:p>
            <a:r>
              <a:rPr lang="ja-JP" altLang="en-US" dirty="0" smtClean="0"/>
              <a:t>ためには何が必要か</a:t>
            </a:r>
            <a:endParaRPr lang="ja-JP" altLang="en-US" dirty="0"/>
          </a:p>
        </p:txBody>
      </p:sp>
    </p:spTree>
    <p:extLst>
      <p:ext uri="{BB962C8B-B14F-4D97-AF65-F5344CB8AC3E}">
        <p14:creationId xmlns:p14="http://schemas.microsoft.com/office/powerpoint/2010/main" val="35045305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0DB7D2D6-094D-4500-B2ED-89B70D093387}"/>
              </a:ext>
            </a:extLst>
          </p:cNvPr>
          <p:cNvSpPr>
            <a:spLocks noGrp="1"/>
          </p:cNvSpPr>
          <p:nvPr>
            <p:ph type="title" idx="4294967295"/>
          </p:nvPr>
        </p:nvSpPr>
        <p:spPr>
          <a:xfrm>
            <a:off x="922393" y="894062"/>
            <a:ext cx="4747846" cy="1177437"/>
          </a:xfrm>
        </p:spPr>
        <p:txBody>
          <a:bodyPr>
            <a:normAutofit/>
          </a:bodyPr>
          <a:lstStyle/>
          <a:p>
            <a:r>
              <a:rPr lang="ja-JP" altLang="ja-JP" sz="4000" dirty="0"/>
              <a:t>どのハイブリッド車</a:t>
            </a:r>
            <a:r>
              <a:rPr lang="ja-JP" altLang="ja-JP" sz="4000" dirty="0" smtClean="0"/>
              <a:t>が</a:t>
            </a:r>
            <a:r>
              <a:rPr lang="en-US" altLang="ja-JP" sz="4000" dirty="0" smtClean="0"/>
              <a:t/>
            </a:r>
            <a:br>
              <a:rPr lang="en-US" altLang="ja-JP" sz="4000" dirty="0" smtClean="0"/>
            </a:br>
            <a:r>
              <a:rPr lang="ja-JP" altLang="ja-JP" sz="4000" u="sng" dirty="0" smtClean="0"/>
              <a:t>一番</a:t>
            </a:r>
            <a:r>
              <a:rPr lang="ja-JP" altLang="ja-JP" sz="4000" u="sng" dirty="0"/>
              <a:t>売れています</a:t>
            </a:r>
            <a:r>
              <a:rPr lang="ja-JP" altLang="ja-JP" sz="4000" u="sng" dirty="0" smtClean="0"/>
              <a:t>か</a:t>
            </a:r>
            <a:endParaRPr kumimoji="1" lang="ja-JP" altLang="en-US" sz="4000" u="sng" dirty="0"/>
          </a:p>
        </p:txBody>
      </p:sp>
      <p:graphicFrame>
        <p:nvGraphicFramePr>
          <p:cNvPr id="4" name="コンテンツ プレースホルダー 3">
            <a:extLst>
              <a:ext uri="{FF2B5EF4-FFF2-40B4-BE49-F238E27FC236}">
                <a16:creationId xmlns="" xmlns:a16="http://schemas.microsoft.com/office/drawing/2014/main" id="{D9363555-F1C0-4B2C-9056-F9DAF2B6B33B}"/>
              </a:ext>
            </a:extLst>
          </p:cNvPr>
          <p:cNvGraphicFramePr>
            <a:graphicFrameLocks noGrp="1"/>
          </p:cNvGraphicFramePr>
          <p:nvPr>
            <p:ph sz="quarter" idx="4294967295"/>
            <p:extLst>
              <p:ext uri="{D42A27DB-BD31-4B8C-83A1-F6EECF244321}">
                <p14:modId xmlns:p14="http://schemas.microsoft.com/office/powerpoint/2010/main" val="1793871557"/>
              </p:ext>
            </p:extLst>
          </p:nvPr>
        </p:nvGraphicFramePr>
        <p:xfrm>
          <a:off x="0" y="2141034"/>
          <a:ext cx="6084277" cy="4697187"/>
        </p:xfrm>
        <a:graphic>
          <a:graphicData uri="http://schemas.openxmlformats.org/drawingml/2006/chart">
            <c:chart xmlns:c="http://schemas.openxmlformats.org/drawingml/2006/chart" xmlns:r="http://schemas.openxmlformats.org/officeDocument/2006/relationships" r:id="rId3"/>
          </a:graphicData>
        </a:graphic>
      </p:graphicFrame>
      <p:sp>
        <p:nvSpPr>
          <p:cNvPr id="5" name="タイトル 1">
            <a:extLst>
              <a:ext uri="{FF2B5EF4-FFF2-40B4-BE49-F238E27FC236}">
                <a16:creationId xmlns="" xmlns:a16="http://schemas.microsoft.com/office/drawing/2014/main" id="{63011174-B2E6-4549-BEDF-96C3D27027AB}"/>
              </a:ext>
            </a:extLst>
          </p:cNvPr>
          <p:cNvSpPr txBox="1">
            <a:spLocks/>
          </p:cNvSpPr>
          <p:nvPr/>
        </p:nvSpPr>
        <p:spPr>
          <a:xfrm>
            <a:off x="3595255" y="227694"/>
            <a:ext cx="5900437" cy="747519"/>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dirty="0" smtClean="0"/>
              <a:t>自動車販売ディーラー</a:t>
            </a:r>
            <a:endParaRPr lang="ja-JP" altLang="en-US" dirty="0"/>
          </a:p>
        </p:txBody>
      </p:sp>
      <p:sp>
        <p:nvSpPr>
          <p:cNvPr id="6" name="タイトル 1">
            <a:extLst>
              <a:ext uri="{FF2B5EF4-FFF2-40B4-BE49-F238E27FC236}">
                <a16:creationId xmlns="" xmlns:a16="http://schemas.microsoft.com/office/drawing/2014/main" id="{20E2B0D1-F18A-44D9-91A5-3EA21B7919F6}"/>
              </a:ext>
            </a:extLst>
          </p:cNvPr>
          <p:cNvSpPr txBox="1">
            <a:spLocks/>
          </p:cNvSpPr>
          <p:nvPr/>
        </p:nvSpPr>
        <p:spPr>
          <a:xfrm>
            <a:off x="6196819" y="894062"/>
            <a:ext cx="5971735" cy="1450757"/>
          </a:xfrm>
          <a:prstGeom prst="rect">
            <a:avLst/>
          </a:prstGeom>
        </p:spPr>
        <p:txBody>
          <a:bodyP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4000" dirty="0" smtClean="0"/>
              <a:t>これから主流になっていく</a:t>
            </a:r>
            <a:r>
              <a:rPr lang="ja-JP" altLang="en-US" sz="4000" u="sng" dirty="0" smtClean="0"/>
              <a:t>車種はどれか</a:t>
            </a:r>
            <a:endParaRPr lang="ja-JP" altLang="en-US" sz="4000" u="sng" dirty="0"/>
          </a:p>
        </p:txBody>
      </p:sp>
      <p:graphicFrame>
        <p:nvGraphicFramePr>
          <p:cNvPr id="7" name="コンテンツ プレースホルダー 3">
            <a:extLst>
              <a:ext uri="{FF2B5EF4-FFF2-40B4-BE49-F238E27FC236}">
                <a16:creationId xmlns="" xmlns:a16="http://schemas.microsoft.com/office/drawing/2014/main" id="{DEED975D-FF74-4EA7-830A-11A8A822ADEC}"/>
              </a:ext>
            </a:extLst>
          </p:cNvPr>
          <p:cNvGraphicFramePr>
            <a:graphicFrameLocks/>
          </p:cNvGraphicFramePr>
          <p:nvPr>
            <p:extLst>
              <p:ext uri="{D42A27DB-BD31-4B8C-83A1-F6EECF244321}">
                <p14:modId xmlns:p14="http://schemas.microsoft.com/office/powerpoint/2010/main" val="448859546"/>
              </p:ext>
            </p:extLst>
          </p:nvPr>
        </p:nvGraphicFramePr>
        <p:xfrm>
          <a:off x="6084277" y="2141034"/>
          <a:ext cx="6107723" cy="47169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67081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49924" y="205960"/>
            <a:ext cx="5686715" cy="735283"/>
          </a:xfrm>
        </p:spPr>
        <p:txBody>
          <a:bodyPr>
            <a:normAutofit/>
          </a:bodyPr>
          <a:lstStyle/>
          <a:p>
            <a:r>
              <a:rPr lang="ja-JP" altLang="en-US" sz="4400" dirty="0"/>
              <a:t>アンケート</a:t>
            </a:r>
            <a:r>
              <a:rPr lang="ja-JP" altLang="en-US" sz="4400" dirty="0" smtClean="0"/>
              <a:t>調査のまとめ</a:t>
            </a:r>
            <a:endParaRPr kumimoji="1" lang="ja-JP" altLang="en-US" sz="4400" dirty="0"/>
          </a:p>
        </p:txBody>
      </p:sp>
      <p:sp>
        <p:nvSpPr>
          <p:cNvPr id="3" name="角丸四角形 2"/>
          <p:cNvSpPr/>
          <p:nvPr/>
        </p:nvSpPr>
        <p:spPr>
          <a:xfrm>
            <a:off x="449925" y="1217587"/>
            <a:ext cx="11457595" cy="4908893"/>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b="1" dirty="0"/>
              <a:t>●</a:t>
            </a:r>
            <a:r>
              <a:rPr lang="ja-JP" altLang="en-US" sz="3200" b="1" dirty="0" smtClean="0"/>
              <a:t>アンケート</a:t>
            </a:r>
            <a:r>
              <a:rPr lang="ja-JP" altLang="en-US" sz="3200" b="1" dirty="0"/>
              <a:t>調査で対象者が次世代自動車の普及に最も</a:t>
            </a:r>
            <a:r>
              <a:rPr lang="ja-JP" altLang="en-US" sz="3200" b="1" dirty="0" smtClean="0"/>
              <a:t>重</a:t>
            </a:r>
            <a:endParaRPr lang="en-US" altLang="ja-JP" sz="3200" b="1" dirty="0" smtClean="0"/>
          </a:p>
          <a:p>
            <a:r>
              <a:rPr lang="ja-JP" altLang="en-US" sz="3200" b="1" dirty="0"/>
              <a:t>　</a:t>
            </a:r>
            <a:r>
              <a:rPr lang="ja-JP" altLang="en-US" sz="3200" b="1" dirty="0" smtClean="0"/>
              <a:t>要</a:t>
            </a:r>
            <a:r>
              <a:rPr lang="ja-JP" altLang="en-US" sz="3200" b="1" dirty="0"/>
              <a:t>と思うことは値段で、安くはなってきたとはいえまだ</a:t>
            </a:r>
            <a:r>
              <a:rPr lang="ja-JP" altLang="en-US" sz="3200" b="1" dirty="0" smtClean="0"/>
              <a:t>敷居</a:t>
            </a:r>
            <a:endParaRPr lang="en-US" altLang="ja-JP" sz="3200" b="1" dirty="0" smtClean="0"/>
          </a:p>
          <a:p>
            <a:r>
              <a:rPr lang="ja-JP" altLang="en-US" sz="3200" b="1" dirty="0"/>
              <a:t>　</a:t>
            </a:r>
            <a:r>
              <a:rPr lang="ja-JP" altLang="en-US" sz="3200" b="1" dirty="0" smtClean="0"/>
              <a:t>が</a:t>
            </a:r>
            <a:r>
              <a:rPr lang="ja-JP" altLang="en-US" sz="3200" b="1" dirty="0"/>
              <a:t>高いのがわかった</a:t>
            </a:r>
            <a:r>
              <a:rPr lang="ja-JP" altLang="en-US" sz="3200" b="1" dirty="0" smtClean="0"/>
              <a:t>。</a:t>
            </a:r>
            <a:endParaRPr lang="en-US" altLang="ja-JP" sz="3200" b="1" dirty="0" smtClean="0"/>
          </a:p>
          <a:p>
            <a:r>
              <a:rPr lang="ja-JP" altLang="en-US" sz="3200" b="1" dirty="0" smtClean="0"/>
              <a:t>●また</a:t>
            </a:r>
            <a:r>
              <a:rPr lang="ja-JP" altLang="en-US" sz="3200" b="1" dirty="0"/>
              <a:t>長距離を走らない人からする</a:t>
            </a:r>
            <a:r>
              <a:rPr lang="ja-JP" altLang="en-US" sz="3200" b="1" dirty="0" smtClean="0"/>
              <a:t>と電気</a:t>
            </a:r>
            <a:r>
              <a:rPr lang="ja-JP" altLang="en-US" sz="3200" b="1" dirty="0"/>
              <a:t>自動車</a:t>
            </a:r>
            <a:r>
              <a:rPr lang="ja-JP" altLang="en-US" sz="3200" b="1" dirty="0" smtClean="0"/>
              <a:t>を</a:t>
            </a:r>
            <a:r>
              <a:rPr lang="ja-JP" altLang="en-US" sz="3200" b="1" dirty="0"/>
              <a:t>買っても</a:t>
            </a:r>
            <a:r>
              <a:rPr lang="ja-JP" altLang="en-US" sz="3200" b="1" dirty="0" smtClean="0"/>
              <a:t>高</a:t>
            </a:r>
            <a:endParaRPr lang="en-US" altLang="ja-JP" sz="3200" b="1" dirty="0" smtClean="0"/>
          </a:p>
          <a:p>
            <a:r>
              <a:rPr lang="ja-JP" altLang="en-US" sz="3200" b="1" dirty="0"/>
              <a:t>　</a:t>
            </a:r>
            <a:r>
              <a:rPr lang="ja-JP" altLang="en-US" sz="3200" b="1" dirty="0" err="1" smtClean="0"/>
              <a:t>いだけで</a:t>
            </a:r>
            <a:r>
              <a:rPr lang="ja-JP" altLang="en-US" sz="3200" b="1" dirty="0"/>
              <a:t>元が取れないという声もあがっていた</a:t>
            </a:r>
            <a:r>
              <a:rPr lang="ja-JP" altLang="en-US" sz="3200" b="1" dirty="0" smtClean="0"/>
              <a:t>。</a:t>
            </a:r>
            <a:endParaRPr lang="en-US" altLang="ja-JP" sz="3200" b="1" dirty="0" smtClean="0"/>
          </a:p>
          <a:p>
            <a:r>
              <a:rPr lang="ja-JP" altLang="en-US" sz="3200" b="1" dirty="0"/>
              <a:t>●</a:t>
            </a:r>
            <a:r>
              <a:rPr lang="ja-JP" altLang="en-US" sz="3200" b="1" dirty="0" smtClean="0"/>
              <a:t>ディーラーからの</a:t>
            </a:r>
            <a:r>
              <a:rPr lang="ja-JP" altLang="en-US" sz="3200" b="1" dirty="0"/>
              <a:t>意見ではこれからの石油の</a:t>
            </a:r>
            <a:r>
              <a:rPr lang="ja-JP" altLang="en-US" sz="3200" b="1" dirty="0" smtClean="0"/>
              <a:t>枯渇と環境規制</a:t>
            </a:r>
            <a:endParaRPr lang="en-US" altLang="ja-JP" sz="3200" b="1" dirty="0" smtClean="0"/>
          </a:p>
          <a:p>
            <a:r>
              <a:rPr lang="ja-JP" altLang="en-US" sz="3200" b="1" dirty="0"/>
              <a:t>　</a:t>
            </a:r>
            <a:r>
              <a:rPr lang="ja-JP" altLang="en-US" sz="3200" b="1" dirty="0" smtClean="0"/>
              <a:t>の強化を考えると電気</a:t>
            </a:r>
            <a:r>
              <a:rPr lang="ja-JP" altLang="en-US" sz="3200" b="1" dirty="0"/>
              <a:t>自動車</a:t>
            </a:r>
            <a:r>
              <a:rPr lang="ja-JP" altLang="en-US" sz="3200" b="1" dirty="0" smtClean="0"/>
              <a:t>が主流</a:t>
            </a:r>
            <a:r>
              <a:rPr lang="ja-JP" altLang="en-US" sz="3200" b="1" dirty="0"/>
              <a:t>に</a:t>
            </a:r>
            <a:r>
              <a:rPr lang="ja-JP" altLang="en-US" sz="3200" b="1" dirty="0" smtClean="0"/>
              <a:t>なるが、ガソリン車で</a:t>
            </a:r>
            <a:endParaRPr lang="en-US" altLang="ja-JP" sz="3200" b="1" dirty="0" smtClean="0"/>
          </a:p>
          <a:p>
            <a:r>
              <a:rPr lang="ja-JP" altLang="en-US" sz="3200" b="1" dirty="0"/>
              <a:t>　</a:t>
            </a:r>
            <a:r>
              <a:rPr lang="ja-JP" altLang="en-US" sz="3200" b="1" dirty="0" smtClean="0"/>
              <a:t>世界の強者であった日本が電気自動車でも「テスラ」ののよう</a:t>
            </a:r>
            <a:endParaRPr lang="en-US" altLang="ja-JP" sz="3200" b="1" dirty="0" smtClean="0"/>
          </a:p>
          <a:p>
            <a:r>
              <a:rPr lang="ja-JP" altLang="en-US" sz="3200" b="1" dirty="0"/>
              <a:t>　</a:t>
            </a:r>
            <a:r>
              <a:rPr lang="ja-JP" altLang="en-US" sz="3200" b="1" dirty="0" smtClean="0"/>
              <a:t>な世界の強者と戦えるか疑問であると予想</a:t>
            </a:r>
            <a:r>
              <a:rPr lang="ja-JP" altLang="en-US" sz="3200" b="1" dirty="0"/>
              <a:t>されていた。</a:t>
            </a:r>
          </a:p>
        </p:txBody>
      </p:sp>
    </p:spTree>
    <p:extLst>
      <p:ext uri="{BB962C8B-B14F-4D97-AF65-F5344CB8AC3E}">
        <p14:creationId xmlns:p14="http://schemas.microsoft.com/office/powerpoint/2010/main" val="33679935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41365" y="562707"/>
            <a:ext cx="10988321" cy="5494997"/>
          </a:xfrm>
          <a:prstGeom prst="roundRect">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b="1" dirty="0" smtClean="0"/>
              <a:t>　●</a:t>
            </a:r>
            <a:r>
              <a:rPr lang="ja-JP" altLang="en-US" sz="2400" b="1" dirty="0" smtClean="0">
                <a:solidFill>
                  <a:srgbClr val="FF0000"/>
                </a:solidFill>
              </a:rPr>
              <a:t>高性能リチウムイオン</a:t>
            </a:r>
            <a:r>
              <a:rPr lang="ja-JP" altLang="en-US" sz="2400" b="1" dirty="0">
                <a:solidFill>
                  <a:srgbClr val="FF0000"/>
                </a:solidFill>
              </a:rPr>
              <a:t>電池の</a:t>
            </a:r>
            <a:r>
              <a:rPr lang="ja-JP" altLang="en-US" sz="2400" b="1" dirty="0" smtClean="0">
                <a:solidFill>
                  <a:srgbClr val="FF0000"/>
                </a:solidFill>
              </a:rPr>
              <a:t>登場と</a:t>
            </a:r>
            <a:r>
              <a:rPr lang="en-US" altLang="ja-JP" sz="2400" b="1" dirty="0" smtClean="0">
                <a:solidFill>
                  <a:srgbClr val="FF0000"/>
                </a:solidFill>
              </a:rPr>
              <a:t>EU</a:t>
            </a:r>
            <a:r>
              <a:rPr lang="ja-JP" altLang="en-US" sz="2400" b="1" dirty="0" smtClean="0">
                <a:solidFill>
                  <a:srgbClr val="FF0000"/>
                </a:solidFill>
              </a:rPr>
              <a:t>と中国で内燃機関車規制</a:t>
            </a:r>
            <a:r>
              <a:rPr lang="ja-JP" altLang="en-US" sz="2400" b="1" dirty="0" smtClean="0"/>
              <a:t>の動きを受け、</a:t>
            </a:r>
            <a:r>
              <a:rPr lang="ja-JP" altLang="en-US" sz="2400" b="1" dirty="0" smtClean="0">
                <a:solidFill>
                  <a:srgbClr val="FF0000"/>
                </a:solidFill>
              </a:rPr>
              <a:t>世界的に電気</a:t>
            </a:r>
            <a:r>
              <a:rPr lang="ja-JP" altLang="en-US" sz="2400" b="1" dirty="0">
                <a:solidFill>
                  <a:srgbClr val="FF0000"/>
                </a:solidFill>
              </a:rPr>
              <a:t>自動車</a:t>
            </a:r>
            <a:r>
              <a:rPr lang="ja-JP" altLang="en-US" sz="2400" b="1" dirty="0" smtClean="0">
                <a:solidFill>
                  <a:srgbClr val="FF0000"/>
                </a:solidFill>
              </a:rPr>
              <a:t>が人気になり</a:t>
            </a:r>
            <a:r>
              <a:rPr lang="ja-JP" altLang="en-US" sz="2400" b="1" dirty="0" smtClean="0"/>
              <a:t>、</a:t>
            </a:r>
            <a:r>
              <a:rPr lang="en-US" altLang="ja-JP" sz="2400" b="1" dirty="0" smtClean="0"/>
              <a:t>PHV</a:t>
            </a:r>
            <a:r>
              <a:rPr lang="ja-JP" altLang="en-US" sz="2400" b="1" dirty="0" smtClean="0"/>
              <a:t>はあくまでもガソリン</a:t>
            </a:r>
            <a:r>
              <a:rPr lang="ja-JP" altLang="en-US" sz="2400" b="1" dirty="0" smtClean="0"/>
              <a:t>自動車から電気</a:t>
            </a:r>
            <a:r>
              <a:rPr lang="ja-JP" altLang="en-US" sz="2400" b="1" dirty="0"/>
              <a:t>自動車</a:t>
            </a:r>
            <a:r>
              <a:rPr lang="ja-JP" altLang="en-US" sz="2400" b="1" dirty="0" smtClean="0"/>
              <a:t>への架け橋となるコンセプトが浮上した。</a:t>
            </a:r>
            <a:endParaRPr lang="en-US" altLang="ja-JP" sz="2400" b="1" dirty="0" smtClean="0"/>
          </a:p>
          <a:p>
            <a:endParaRPr lang="en-US" altLang="ja-JP" sz="2400" b="1" dirty="0" smtClean="0"/>
          </a:p>
          <a:p>
            <a:r>
              <a:rPr lang="ja-JP" altLang="en-US" sz="2400" b="1" dirty="0" smtClean="0"/>
              <a:t>●これまでに日本はトヨタを中心に燃料自動車に重視した側面があり、</a:t>
            </a:r>
            <a:r>
              <a:rPr lang="ja-JP" altLang="en-US" sz="2400" b="1" dirty="0" smtClean="0">
                <a:solidFill>
                  <a:srgbClr val="FF0000"/>
                </a:solidFill>
              </a:rPr>
              <a:t>電気自動車の競争力では低迷しつつあり、アメリカや中国に追い抜かされた</a:t>
            </a:r>
            <a:r>
              <a:rPr lang="ja-JP" altLang="en-US" sz="2400" b="1" dirty="0" smtClean="0"/>
              <a:t>のをうけ、国や自治体</a:t>
            </a:r>
            <a:r>
              <a:rPr lang="ja-JP" altLang="en-US" sz="2400" b="1" dirty="0"/>
              <a:t>・民間の取組を</a:t>
            </a:r>
            <a:r>
              <a:rPr lang="ja-JP" altLang="en-US" sz="2400" b="1" dirty="0" smtClean="0"/>
              <a:t>通じて、補助制度の充実と充電インフラ面などを強化する必要がある。</a:t>
            </a:r>
            <a:endParaRPr lang="en-US" altLang="ja-JP" sz="2400" b="1" dirty="0" smtClean="0"/>
          </a:p>
          <a:p>
            <a:endParaRPr lang="en-US" altLang="ja-JP" sz="2400" b="1" dirty="0" smtClean="0"/>
          </a:p>
          <a:p>
            <a:r>
              <a:rPr lang="ja-JP" altLang="en-US" sz="2400" b="1" dirty="0" smtClean="0"/>
              <a:t>●今後</a:t>
            </a:r>
            <a:r>
              <a:rPr lang="ja-JP" altLang="en-US" sz="2400" b="1" dirty="0" smtClean="0"/>
              <a:t>は</a:t>
            </a:r>
            <a:r>
              <a:rPr lang="ja-JP" altLang="en-US" sz="2400" b="1" dirty="0" smtClean="0">
                <a:solidFill>
                  <a:srgbClr val="FF0000"/>
                </a:solidFill>
              </a:rPr>
              <a:t>自動運転技術進化</a:t>
            </a:r>
            <a:r>
              <a:rPr lang="ja-JP" altLang="en-US" sz="2400" b="1" dirty="0" smtClean="0"/>
              <a:t>などにより、幅広い</a:t>
            </a:r>
            <a:r>
              <a:rPr lang="ja-JP" altLang="en-US" sz="2400" b="1" dirty="0" smtClean="0">
                <a:solidFill>
                  <a:srgbClr val="FF0000"/>
                </a:solidFill>
              </a:rPr>
              <a:t>自動車と</a:t>
            </a:r>
            <a:r>
              <a:rPr lang="en-US" altLang="ja-JP" sz="2400" b="1" dirty="0" smtClean="0">
                <a:solidFill>
                  <a:srgbClr val="FF0000"/>
                </a:solidFill>
              </a:rPr>
              <a:t>IT</a:t>
            </a:r>
            <a:r>
              <a:rPr lang="ja-JP" altLang="en-US" sz="2400" b="1" dirty="0" smtClean="0">
                <a:solidFill>
                  <a:srgbClr val="FF0000"/>
                </a:solidFill>
              </a:rPr>
              <a:t>など関係者</a:t>
            </a:r>
            <a:r>
              <a:rPr lang="ja-JP" altLang="en-US" sz="2400" b="1" dirty="0">
                <a:solidFill>
                  <a:srgbClr val="FF0000"/>
                </a:solidFill>
              </a:rPr>
              <a:t>の連携</a:t>
            </a:r>
            <a:r>
              <a:rPr lang="ja-JP" altLang="en-US" sz="2400" b="1" dirty="0"/>
              <a:t>の</a:t>
            </a:r>
            <a:r>
              <a:rPr lang="ja-JP" altLang="en-US" sz="2400" b="1" dirty="0" smtClean="0"/>
              <a:t>下</a:t>
            </a:r>
            <a:r>
              <a:rPr lang="ja-JP" altLang="en-US" sz="2400" b="1" dirty="0"/>
              <a:t>、</a:t>
            </a:r>
            <a:r>
              <a:rPr lang="ja-JP" altLang="en-US" sz="2400" b="1" dirty="0" smtClean="0"/>
              <a:t>着実</a:t>
            </a:r>
            <a:r>
              <a:rPr lang="ja-JP" altLang="en-US" sz="2400" b="1" dirty="0"/>
              <a:t>かつ計画的な</a:t>
            </a:r>
            <a:r>
              <a:rPr lang="ja-JP" altLang="en-US" sz="2400" b="1" dirty="0" smtClean="0"/>
              <a:t>整備とネットワークの継続的な充実を可能とするビジネスモデルが必要でないかと考え、それに</a:t>
            </a:r>
            <a:r>
              <a:rPr lang="ja-JP" altLang="en-US" sz="2400" b="1" dirty="0" smtClean="0"/>
              <a:t>より更</a:t>
            </a:r>
            <a:r>
              <a:rPr lang="ja-JP" altLang="en-US" sz="2400" b="1" dirty="0" smtClean="0"/>
              <a:t>なる</a:t>
            </a:r>
            <a:r>
              <a:rPr lang="ja-JP" altLang="en-US" sz="2400" b="1" dirty="0" smtClean="0"/>
              <a:t>イノベーションが必要となる。</a:t>
            </a:r>
            <a:endParaRPr lang="ja-JP" altLang="en-US" sz="2400" b="1" dirty="0"/>
          </a:p>
        </p:txBody>
      </p:sp>
      <p:sp>
        <p:nvSpPr>
          <p:cNvPr id="3" name="正方形/長方形 2"/>
          <p:cNvSpPr/>
          <p:nvPr/>
        </p:nvSpPr>
        <p:spPr>
          <a:xfrm>
            <a:off x="541365" y="0"/>
            <a:ext cx="1210588" cy="707886"/>
          </a:xfrm>
          <a:prstGeom prst="rect">
            <a:avLst/>
          </a:prstGeom>
        </p:spPr>
        <p:txBody>
          <a:bodyPr wrap="none">
            <a:spAutoFit/>
          </a:bodyPr>
          <a:lstStyle/>
          <a:p>
            <a:r>
              <a:rPr lang="ja-JP" altLang="en-US" sz="4000" dirty="0"/>
              <a:t>結論</a:t>
            </a:r>
          </a:p>
        </p:txBody>
      </p:sp>
    </p:spTree>
    <p:extLst>
      <p:ext uri="{BB962C8B-B14F-4D97-AF65-F5344CB8AC3E}">
        <p14:creationId xmlns:p14="http://schemas.microsoft.com/office/powerpoint/2010/main" val="1303269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コンテンツ プレースホルダー 3"/>
          <p:cNvGraphicFramePr>
            <a:graphicFrameLocks/>
          </p:cNvGraphicFramePr>
          <p:nvPr>
            <p:extLst>
              <p:ext uri="{D42A27DB-BD31-4B8C-83A1-F6EECF244321}">
                <p14:modId xmlns:p14="http://schemas.microsoft.com/office/powerpoint/2010/main" val="2915817479"/>
              </p:ext>
            </p:extLst>
          </p:nvPr>
        </p:nvGraphicFramePr>
        <p:xfrm>
          <a:off x="911524" y="872839"/>
          <a:ext cx="10714008" cy="5277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タイトル 1"/>
          <p:cNvSpPr txBox="1">
            <a:spLocks/>
          </p:cNvSpPr>
          <p:nvPr/>
        </p:nvSpPr>
        <p:spPr>
          <a:xfrm>
            <a:off x="3784121" y="225132"/>
            <a:ext cx="4623758" cy="647706"/>
          </a:xfrm>
          <a:prstGeom prst="rect">
            <a:avLst/>
          </a:prstGeom>
        </p:spPr>
        <p:txBody>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r>
              <a:rPr lang="ja-JP" altLang="en-US" sz="4400" b="1" dirty="0" smtClean="0"/>
              <a:t>先行研究概要</a:t>
            </a:r>
            <a:endParaRPr lang="en-US" altLang="ja-JP" sz="4400" b="1" dirty="0" smtClean="0"/>
          </a:p>
        </p:txBody>
      </p:sp>
    </p:spTree>
    <p:extLst>
      <p:ext uri="{BB962C8B-B14F-4D97-AF65-F5344CB8AC3E}">
        <p14:creationId xmlns:p14="http://schemas.microsoft.com/office/powerpoint/2010/main" val="24789992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410691"/>
            <a:ext cx="12192000" cy="1662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b="1" dirty="0" smtClean="0">
                <a:solidFill>
                  <a:schemeClr val="tx1"/>
                </a:solidFill>
              </a:rPr>
              <a:t>ご清聴ありがとうございました。</a:t>
            </a:r>
            <a:endParaRPr kumimoji="1" lang="ja-JP" altLang="en-US" sz="5400" b="1" dirty="0">
              <a:solidFill>
                <a:schemeClr val="tx1"/>
              </a:solidFill>
            </a:endParaRPr>
          </a:p>
        </p:txBody>
      </p:sp>
    </p:spTree>
    <p:extLst>
      <p:ext uri="{BB962C8B-B14F-4D97-AF65-F5344CB8AC3E}">
        <p14:creationId xmlns:p14="http://schemas.microsoft.com/office/powerpoint/2010/main" val="33766961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798811" y="167480"/>
            <a:ext cx="2898475" cy="768709"/>
          </a:xfrm>
        </p:spPr>
        <p:txBody>
          <a:bodyPr/>
          <a:lstStyle/>
          <a:p>
            <a:r>
              <a:rPr kumimoji="1" lang="ja-JP" altLang="en-US" u="sng" dirty="0" smtClean="0"/>
              <a:t>参考文献</a:t>
            </a:r>
            <a:endParaRPr kumimoji="1" lang="ja-JP" altLang="en-US" u="sng" dirty="0"/>
          </a:p>
        </p:txBody>
      </p:sp>
      <p:sp>
        <p:nvSpPr>
          <p:cNvPr id="3" name="コンテンツ プレースホルダー 2"/>
          <p:cNvSpPr>
            <a:spLocks noGrp="1"/>
          </p:cNvSpPr>
          <p:nvPr>
            <p:ph idx="4294967295"/>
          </p:nvPr>
        </p:nvSpPr>
        <p:spPr>
          <a:xfrm>
            <a:off x="810883" y="1096963"/>
            <a:ext cx="10363200" cy="4899391"/>
          </a:xfrm>
        </p:spPr>
        <p:txBody>
          <a:bodyPr>
            <a:noAutofit/>
          </a:bodyPr>
          <a:lstStyle/>
          <a:p>
            <a:pPr marL="0" indent="0">
              <a:buNone/>
            </a:pPr>
            <a:r>
              <a:rPr lang="ja-JP" altLang="en-US" sz="1800" b="1" dirty="0">
                <a:latin typeface="+mj-ea"/>
                <a:ea typeface="+mj-ea"/>
              </a:rPr>
              <a:t>一般社団法人 自動車検査登録情報</a:t>
            </a:r>
            <a:r>
              <a:rPr lang="ja-JP" altLang="en-US" sz="1800" b="1" dirty="0" smtClean="0">
                <a:latin typeface="+mj-ea"/>
                <a:ea typeface="+mj-ea"/>
              </a:rPr>
              <a:t>協会 </a:t>
            </a:r>
            <a:r>
              <a:rPr lang="en-US" altLang="ja-JP" sz="1800" b="1" dirty="0" smtClean="0">
                <a:latin typeface="+mj-ea"/>
                <a:ea typeface="+mj-ea"/>
              </a:rPr>
              <a:t>&gt; </a:t>
            </a:r>
            <a:r>
              <a:rPr lang="ja-JP" altLang="en-US" sz="1800" b="1" dirty="0" smtClean="0">
                <a:latin typeface="+mj-ea"/>
                <a:ea typeface="+mj-ea"/>
              </a:rPr>
              <a:t>統計情報 </a:t>
            </a:r>
            <a:r>
              <a:rPr lang="en-US" altLang="ja-JP" sz="1800" b="1" dirty="0" smtClean="0">
                <a:latin typeface="+mj-ea"/>
                <a:ea typeface="+mj-ea"/>
              </a:rPr>
              <a:t>&gt; </a:t>
            </a:r>
            <a:r>
              <a:rPr lang="ja-JP" altLang="en-US" sz="1800" b="1" dirty="0" smtClean="0">
                <a:latin typeface="+mj-ea"/>
                <a:ea typeface="+mj-ea"/>
              </a:rPr>
              <a:t>わが国</a:t>
            </a:r>
            <a:r>
              <a:rPr lang="ja-JP" altLang="en-US" sz="1800" b="1" dirty="0">
                <a:latin typeface="+mj-ea"/>
                <a:ea typeface="+mj-ea"/>
              </a:rPr>
              <a:t>の自動車保有動向</a:t>
            </a:r>
            <a:endParaRPr lang="en-US" altLang="ja-JP" sz="1800" b="1" dirty="0">
              <a:latin typeface="+mj-ea"/>
              <a:ea typeface="+mj-ea"/>
            </a:endParaRPr>
          </a:p>
          <a:p>
            <a:pPr marL="0" indent="0">
              <a:buNone/>
            </a:pPr>
            <a:r>
              <a:rPr lang="en-US" altLang="ja-JP" sz="1800" b="1" dirty="0" smtClean="0">
                <a:latin typeface="+mj-ea"/>
                <a:ea typeface="+mj-ea"/>
                <a:hlinkClick r:id="rId3"/>
              </a:rPr>
              <a:t>https</a:t>
            </a:r>
            <a:r>
              <a:rPr lang="en-US" altLang="ja-JP" sz="1800" b="1" dirty="0">
                <a:latin typeface="+mj-ea"/>
                <a:ea typeface="+mj-ea"/>
                <a:hlinkClick r:id="rId3"/>
              </a:rPr>
              <a:t>://</a:t>
            </a:r>
            <a:r>
              <a:rPr lang="en-US" altLang="ja-JP" sz="1800" b="1" dirty="0" smtClean="0">
                <a:latin typeface="+mj-ea"/>
                <a:ea typeface="+mj-ea"/>
                <a:hlinkClick r:id="rId3"/>
              </a:rPr>
              <a:t>www.airia.or.jp/publish/statistics/trend.html</a:t>
            </a:r>
            <a:r>
              <a:rPr lang="ja-JP" altLang="en-US" sz="1800" b="1" dirty="0" smtClean="0">
                <a:latin typeface="+mj-ea"/>
                <a:ea typeface="+mj-ea"/>
              </a:rPr>
              <a:t>　</a:t>
            </a:r>
            <a:endParaRPr lang="en-US" altLang="ja-JP" sz="1800" b="1" dirty="0" smtClean="0">
              <a:latin typeface="+mj-ea"/>
              <a:ea typeface="+mj-ea"/>
            </a:endParaRPr>
          </a:p>
          <a:p>
            <a:pPr marL="0" indent="0">
              <a:buNone/>
            </a:pPr>
            <a:r>
              <a:rPr lang="ja-JP" altLang="en-US" sz="1800" b="1" dirty="0" smtClean="0">
                <a:latin typeface="+mj-ea"/>
                <a:ea typeface="+mj-ea"/>
              </a:rPr>
              <a:t>一般社団法人 次世代自動車進行センター </a:t>
            </a:r>
            <a:r>
              <a:rPr lang="en-US" altLang="ja-JP" sz="1800" b="1" dirty="0" smtClean="0">
                <a:latin typeface="+mj-ea"/>
                <a:ea typeface="+mj-ea"/>
              </a:rPr>
              <a:t>HOME &gt; </a:t>
            </a:r>
            <a:r>
              <a:rPr lang="ja-JP" altLang="en-US" sz="1800" b="1" dirty="0" smtClean="0">
                <a:latin typeface="+mj-ea"/>
                <a:ea typeface="+mj-ea"/>
              </a:rPr>
              <a:t>調査・統計 </a:t>
            </a:r>
            <a:r>
              <a:rPr lang="en-US" altLang="ja-JP" sz="1800" b="1" dirty="0" smtClean="0">
                <a:latin typeface="+mj-ea"/>
                <a:ea typeface="+mj-ea"/>
              </a:rPr>
              <a:t>&gt; EV</a:t>
            </a:r>
            <a:r>
              <a:rPr lang="ja-JP" altLang="en-US" sz="1800" b="1" dirty="0" smtClean="0">
                <a:latin typeface="+mj-ea"/>
                <a:ea typeface="+mj-ea"/>
              </a:rPr>
              <a:t>等保有台数　　　　</a:t>
            </a:r>
            <a:endParaRPr lang="en-US" altLang="ja-JP" sz="1800" b="1" dirty="0">
              <a:latin typeface="+mj-ea"/>
              <a:ea typeface="+mj-ea"/>
            </a:endParaRPr>
          </a:p>
          <a:p>
            <a:pPr marL="0" indent="0">
              <a:buNone/>
            </a:pPr>
            <a:r>
              <a:rPr lang="en-US" altLang="ja-JP" sz="1800" b="1" dirty="0" smtClean="0">
                <a:latin typeface="+mj-ea"/>
                <a:ea typeface="+mj-ea"/>
                <a:hlinkClick r:id="rId4"/>
              </a:rPr>
              <a:t>http://www.cev-pc.or.jp/tokei/hanbai.html</a:t>
            </a:r>
            <a:endParaRPr lang="en-US" altLang="ja-JP" sz="1800" b="1" dirty="0" smtClean="0">
              <a:latin typeface="+mj-ea"/>
              <a:ea typeface="+mj-ea"/>
            </a:endParaRPr>
          </a:p>
          <a:p>
            <a:pPr marL="0" indent="0">
              <a:buNone/>
            </a:pPr>
            <a:r>
              <a:rPr lang="ja-JP" altLang="en-US" sz="1800" b="1" dirty="0" smtClean="0">
                <a:latin typeface="+mj-ea"/>
                <a:ea typeface="+mj-ea"/>
              </a:rPr>
              <a:t>一般</a:t>
            </a:r>
            <a:r>
              <a:rPr lang="ja-JP" altLang="en-US" sz="1800" b="1" dirty="0">
                <a:latin typeface="+mj-ea"/>
                <a:ea typeface="+mj-ea"/>
              </a:rPr>
              <a:t>社団法人 次世代自動車振興</a:t>
            </a:r>
            <a:r>
              <a:rPr lang="ja-JP" altLang="en-US" sz="1800" b="1" dirty="0" smtClean="0">
                <a:latin typeface="+mj-ea"/>
                <a:ea typeface="+mj-ea"/>
              </a:rPr>
              <a:t>センター </a:t>
            </a:r>
            <a:r>
              <a:rPr lang="en-US" altLang="ja-JP" sz="1800" b="1" dirty="0" smtClean="0">
                <a:latin typeface="+mj-ea"/>
                <a:ea typeface="+mj-ea"/>
              </a:rPr>
              <a:t>&gt; </a:t>
            </a:r>
            <a:r>
              <a:rPr lang="ja-JP" altLang="en-US" sz="1800" b="1" dirty="0" smtClean="0">
                <a:latin typeface="+mj-ea"/>
                <a:ea typeface="+mj-ea"/>
              </a:rPr>
              <a:t>クリーンエネルギー自動車</a:t>
            </a:r>
            <a:r>
              <a:rPr lang="en-US" altLang="ja-JP" sz="1800" b="1" dirty="0" smtClean="0">
                <a:latin typeface="+mj-ea"/>
                <a:ea typeface="+mj-ea"/>
              </a:rPr>
              <a:t>A</a:t>
            </a:r>
            <a:r>
              <a:rPr lang="ja-JP" altLang="en-US" sz="1800" b="1" dirty="0">
                <a:latin typeface="+mj-ea"/>
                <a:ea typeface="+mj-ea"/>
              </a:rPr>
              <a:t> </a:t>
            </a:r>
            <a:r>
              <a:rPr lang="en-US" altLang="ja-JP" sz="1800" b="1" dirty="0" smtClean="0">
                <a:latin typeface="+mj-ea"/>
                <a:ea typeface="+mj-ea"/>
              </a:rPr>
              <a:t>to Z</a:t>
            </a:r>
          </a:p>
          <a:p>
            <a:pPr marL="0" indent="0">
              <a:buNone/>
            </a:pPr>
            <a:r>
              <a:rPr lang="en-US" altLang="ja-JP" sz="1800" b="1" dirty="0">
                <a:latin typeface="+mj-ea"/>
                <a:ea typeface="+mj-ea"/>
                <a:hlinkClick r:id="rId5"/>
              </a:rPr>
              <a:t>http://www.cev-pc.or.jp/lp_clean/spot</a:t>
            </a:r>
            <a:r>
              <a:rPr lang="en-US" altLang="ja-JP" sz="1800" b="1" dirty="0" smtClean="0">
                <a:latin typeface="+mj-ea"/>
                <a:ea typeface="+mj-ea"/>
                <a:hlinkClick r:id="rId5"/>
              </a:rPr>
              <a:t>/</a:t>
            </a:r>
            <a:r>
              <a:rPr lang="en-US" altLang="ja-JP" sz="1800" b="1" dirty="0" smtClean="0">
                <a:latin typeface="+mj-ea"/>
                <a:ea typeface="+mj-ea"/>
              </a:rPr>
              <a:t> </a:t>
            </a:r>
          </a:p>
          <a:p>
            <a:pPr marL="0" lvl="0" indent="0">
              <a:buClr>
                <a:srgbClr val="1CADE4"/>
              </a:buClr>
              <a:buNone/>
            </a:pPr>
            <a:r>
              <a:rPr lang="ja-JP" altLang="en-US" sz="1800" b="1" dirty="0">
                <a:solidFill>
                  <a:prstClr val="black">
                    <a:lumMod val="75000"/>
                    <a:lumOff val="25000"/>
                  </a:prstClr>
                </a:solidFill>
                <a:latin typeface="+mj-ea"/>
                <a:ea typeface="+mj-ea"/>
              </a:rPr>
              <a:t>国土交通省 </a:t>
            </a:r>
            <a:r>
              <a:rPr lang="en-US" altLang="ja-JP" sz="1800" b="1" dirty="0">
                <a:solidFill>
                  <a:prstClr val="black">
                    <a:lumMod val="75000"/>
                    <a:lumOff val="25000"/>
                  </a:prstClr>
                </a:solidFill>
                <a:latin typeface="+mj-ea"/>
                <a:ea typeface="+mj-ea"/>
              </a:rPr>
              <a:t>&gt; </a:t>
            </a:r>
            <a:r>
              <a:rPr lang="ja-JP" altLang="en-US" sz="1800" b="1" dirty="0">
                <a:solidFill>
                  <a:prstClr val="black">
                    <a:lumMod val="75000"/>
                    <a:lumOff val="25000"/>
                  </a:prstClr>
                </a:solidFill>
                <a:latin typeface="+mj-ea"/>
                <a:ea typeface="+mj-ea"/>
              </a:rPr>
              <a:t>政策・仕事 </a:t>
            </a:r>
            <a:r>
              <a:rPr lang="en-US" altLang="ja-JP" sz="1800" b="1" dirty="0">
                <a:solidFill>
                  <a:prstClr val="black">
                    <a:lumMod val="75000"/>
                    <a:lumOff val="25000"/>
                  </a:prstClr>
                </a:solidFill>
                <a:latin typeface="+mj-ea"/>
                <a:ea typeface="+mj-ea"/>
              </a:rPr>
              <a:t>&gt; </a:t>
            </a:r>
            <a:r>
              <a:rPr lang="ja-JP" altLang="en-US" sz="1800" b="1" dirty="0">
                <a:solidFill>
                  <a:prstClr val="black">
                    <a:lumMod val="75000"/>
                    <a:lumOff val="25000"/>
                  </a:prstClr>
                </a:solidFill>
                <a:latin typeface="+mj-ea"/>
                <a:ea typeface="+mj-ea"/>
              </a:rPr>
              <a:t>自動車関係税制について（エコカー減税、グリーン化特例等）</a:t>
            </a:r>
            <a:r>
              <a:rPr lang="en-US" altLang="ja-JP" sz="1800" b="1" dirty="0">
                <a:solidFill>
                  <a:prstClr val="black">
                    <a:lumMod val="75000"/>
                    <a:lumOff val="25000"/>
                  </a:prstClr>
                </a:solidFill>
                <a:latin typeface="+mj-ea"/>
                <a:ea typeface="+mj-ea"/>
                <a:hlinkClick r:id="rId6"/>
              </a:rPr>
              <a:t>http://www.mlit.go.jp/jidosha/jidosha_fr1_000028.html</a:t>
            </a:r>
            <a:r>
              <a:rPr lang="en-US" altLang="ja-JP" sz="1800" b="1" dirty="0">
                <a:solidFill>
                  <a:prstClr val="black">
                    <a:lumMod val="75000"/>
                    <a:lumOff val="25000"/>
                  </a:prstClr>
                </a:solidFill>
                <a:latin typeface="+mj-ea"/>
                <a:ea typeface="+mj-ea"/>
              </a:rPr>
              <a:t> </a:t>
            </a:r>
          </a:p>
          <a:p>
            <a:pPr marL="0" lvl="0" indent="0" algn="just">
              <a:spcAft>
                <a:spcPts val="0"/>
              </a:spcAft>
              <a:buClr>
                <a:srgbClr val="1CADE4"/>
              </a:buClr>
              <a:buNone/>
            </a:pPr>
            <a:r>
              <a:rPr lang="ja-JP" altLang="en-US" sz="1800" b="1" kern="100" dirty="0">
                <a:solidFill>
                  <a:prstClr val="black">
                    <a:lumMod val="75000"/>
                    <a:lumOff val="25000"/>
                  </a:prstClr>
                </a:solidFill>
                <a:latin typeface="+mj-ea"/>
                <a:ea typeface="+mj-ea"/>
                <a:cs typeface="Times New Roman" panose="02020603050405020304" pitchFamily="18" charset="0"/>
              </a:rPr>
              <a:t>環境省 </a:t>
            </a:r>
            <a:r>
              <a:rPr lang="en-US" altLang="ja-JP" sz="1800" b="1" kern="100" dirty="0">
                <a:solidFill>
                  <a:prstClr val="black">
                    <a:lumMod val="75000"/>
                    <a:lumOff val="25000"/>
                  </a:prstClr>
                </a:solidFill>
                <a:latin typeface="+mj-ea"/>
                <a:ea typeface="+mj-ea"/>
                <a:cs typeface="Times New Roman" panose="02020603050405020304" pitchFamily="18" charset="0"/>
              </a:rPr>
              <a:t>&gt;</a:t>
            </a:r>
            <a:r>
              <a:rPr lang="ja-JP" altLang="en-US" sz="1800" b="1" kern="100" dirty="0">
                <a:solidFill>
                  <a:prstClr val="black">
                    <a:lumMod val="75000"/>
                    <a:lumOff val="25000"/>
                  </a:prstClr>
                </a:solidFill>
                <a:latin typeface="+mj-ea"/>
                <a:ea typeface="+mj-ea"/>
                <a:cs typeface="Times New Roman" panose="02020603050405020304" pitchFamily="18" charset="0"/>
              </a:rPr>
              <a:t> </a:t>
            </a:r>
            <a:r>
              <a:rPr lang="en-US" altLang="zh-TW" sz="1800" b="1" kern="100" dirty="0">
                <a:solidFill>
                  <a:prstClr val="black">
                    <a:lumMod val="75000"/>
                    <a:lumOff val="25000"/>
                  </a:prstClr>
                </a:solidFill>
                <a:latin typeface="+mj-ea"/>
                <a:ea typeface="+mj-ea"/>
                <a:cs typeface="Times New Roman" panose="02020603050405020304" pitchFamily="18" charset="0"/>
              </a:rPr>
              <a:t>Ⅳ </a:t>
            </a:r>
            <a:r>
              <a:rPr lang="zh-TW" altLang="en-US" sz="1800" b="1" kern="100" dirty="0">
                <a:solidFill>
                  <a:prstClr val="black">
                    <a:lumMod val="75000"/>
                    <a:lumOff val="25000"/>
                  </a:prstClr>
                </a:solidFill>
                <a:latin typeface="+mj-ea"/>
                <a:ea typeface="+mj-ea"/>
                <a:cs typeface="Times New Roman" panose="02020603050405020304" pitchFamily="18" charset="0"/>
              </a:rPr>
              <a:t>導入支援制度 </a:t>
            </a:r>
            <a:endParaRPr lang="en-US" altLang="ja-JP" sz="1800" b="1" kern="100" dirty="0">
              <a:solidFill>
                <a:prstClr val="black">
                  <a:lumMod val="75000"/>
                  <a:lumOff val="25000"/>
                </a:prstClr>
              </a:solidFill>
              <a:latin typeface="+mj-ea"/>
              <a:ea typeface="+mj-ea"/>
              <a:cs typeface="Times New Roman" panose="02020603050405020304" pitchFamily="18" charset="0"/>
            </a:endParaRPr>
          </a:p>
          <a:p>
            <a:pPr marL="0" lvl="0" indent="0" algn="just">
              <a:spcAft>
                <a:spcPts val="0"/>
              </a:spcAft>
              <a:buClr>
                <a:srgbClr val="1CADE4"/>
              </a:buClr>
              <a:buNone/>
            </a:pPr>
            <a:r>
              <a:rPr lang="en-US" altLang="ja-JP" sz="1800" b="1" kern="100" dirty="0">
                <a:solidFill>
                  <a:prstClr val="black">
                    <a:lumMod val="75000"/>
                    <a:lumOff val="25000"/>
                  </a:prstClr>
                </a:solidFill>
                <a:latin typeface="+mj-ea"/>
                <a:ea typeface="+mj-ea"/>
                <a:cs typeface="Times New Roman" panose="02020603050405020304" pitchFamily="18" charset="0"/>
                <a:hlinkClick r:id="rId7"/>
              </a:rPr>
              <a:t>www.env.go.jp/air/car/vehicles2016-2017/LEV_chapter4.pdf</a:t>
            </a:r>
            <a:r>
              <a:rPr lang="en-US" altLang="ja-JP" sz="1800" b="1" kern="100" dirty="0">
                <a:solidFill>
                  <a:prstClr val="black">
                    <a:lumMod val="75000"/>
                    <a:lumOff val="25000"/>
                  </a:prstClr>
                </a:solidFill>
                <a:latin typeface="+mj-ea"/>
                <a:ea typeface="+mj-ea"/>
                <a:cs typeface="Times New Roman" panose="02020603050405020304" pitchFamily="18" charset="0"/>
              </a:rPr>
              <a:t> </a:t>
            </a:r>
          </a:p>
          <a:p>
            <a:pPr marL="0" indent="0">
              <a:buNone/>
            </a:pPr>
            <a:r>
              <a:rPr lang="ja-JP" altLang="ja-JP" sz="1800" b="1" dirty="0">
                <a:latin typeface="+mj-ea"/>
                <a:ea typeface="+mj-ea"/>
              </a:rPr>
              <a:t>クリーンエネルギー自動車普及に関する調査報告書 </a:t>
            </a:r>
          </a:p>
          <a:p>
            <a:pPr marL="0" indent="0">
              <a:buNone/>
            </a:pPr>
            <a:r>
              <a:rPr lang="en-US" altLang="ja-JP" sz="1800" b="1" u="sng" dirty="0">
                <a:latin typeface="+mj-ea"/>
                <a:ea typeface="+mj-ea"/>
                <a:hlinkClick r:id="rId8"/>
              </a:rPr>
              <a:t>http://www.cev-pc.or.jp/chosa/pdf/H28_chosa_1_honpen.pdf</a:t>
            </a:r>
            <a:endParaRPr lang="en-US" altLang="ja-JP" sz="1800" b="1" dirty="0" smtClean="0">
              <a:latin typeface="+mj-ea"/>
              <a:ea typeface="+mj-ea"/>
            </a:endParaRPr>
          </a:p>
        </p:txBody>
      </p:sp>
    </p:spTree>
    <p:extLst>
      <p:ext uri="{BB962C8B-B14F-4D97-AF65-F5344CB8AC3E}">
        <p14:creationId xmlns:p14="http://schemas.microsoft.com/office/powerpoint/2010/main" val="37113482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730496" y="555748"/>
            <a:ext cx="11219050" cy="5686790"/>
          </a:xfrm>
        </p:spPr>
        <p:txBody>
          <a:bodyPr>
            <a:normAutofit/>
          </a:bodyPr>
          <a:lstStyle/>
          <a:p>
            <a:pPr marL="0" lvl="0" indent="0" algn="just">
              <a:buClr>
                <a:prstClr val="black"/>
              </a:buClr>
              <a:buNone/>
            </a:pPr>
            <a:r>
              <a:rPr lang="en-US" altLang="ja-JP" sz="1800" b="1" kern="100" dirty="0" smtClean="0">
                <a:solidFill>
                  <a:prstClr val="black"/>
                </a:solidFill>
                <a:cs typeface="Times New Roman" panose="02020603050405020304" pitchFamily="18" charset="0"/>
              </a:rPr>
              <a:t>Toyota </a:t>
            </a:r>
            <a:r>
              <a:rPr lang="ja-JP" altLang="en-US" sz="1800" b="1" kern="100" dirty="0">
                <a:solidFill>
                  <a:prstClr val="black"/>
                </a:solidFill>
                <a:cs typeface="Times New Roman" panose="02020603050405020304" pitchFamily="18" charset="0"/>
              </a:rPr>
              <a:t>環境仕様</a:t>
            </a:r>
            <a:r>
              <a:rPr lang="en-US" altLang="ja-JP" sz="1800" b="1" kern="100" dirty="0">
                <a:solidFill>
                  <a:prstClr val="black"/>
                </a:solidFill>
                <a:cs typeface="Times New Roman" panose="02020603050405020304" pitchFamily="18" charset="0"/>
              </a:rPr>
              <a:t>PDF</a:t>
            </a:r>
            <a:r>
              <a:rPr lang="ja-JP" altLang="en-US" sz="1800" b="1" kern="100" dirty="0">
                <a:solidFill>
                  <a:prstClr val="black"/>
                </a:solidFill>
                <a:cs typeface="Times New Roman" panose="02020603050405020304" pitchFamily="18" charset="0"/>
              </a:rPr>
              <a:t> </a:t>
            </a:r>
            <a:r>
              <a:rPr lang="en-US" altLang="ja-JP" sz="1800" b="1" kern="100" dirty="0">
                <a:solidFill>
                  <a:prstClr val="black"/>
                </a:solidFill>
                <a:cs typeface="Times New Roman" panose="02020603050405020304" pitchFamily="18" charset="0"/>
              </a:rPr>
              <a:t>&gt; </a:t>
            </a:r>
            <a:r>
              <a:rPr lang="en-US" altLang="ja-JP" sz="1800" b="1" kern="100" dirty="0" smtClean="0">
                <a:solidFill>
                  <a:prstClr val="black"/>
                </a:solidFill>
                <a:cs typeface="Times New Roman" panose="02020603050405020304" pitchFamily="18" charset="0"/>
              </a:rPr>
              <a:t>99.ECOLOGY</a:t>
            </a:r>
          </a:p>
          <a:p>
            <a:pPr marL="0" lvl="0" indent="0" algn="just">
              <a:buClr>
                <a:prstClr val="black"/>
              </a:buClr>
              <a:buNone/>
            </a:pPr>
            <a:r>
              <a:rPr lang="en-US" altLang="ja-JP" sz="1800" b="1" kern="100" dirty="0" smtClean="0">
                <a:cs typeface="Times New Roman" panose="02020603050405020304" pitchFamily="18" charset="0"/>
                <a:hlinkClick r:id="rId3"/>
              </a:rPr>
              <a:t>www.fukuoka-toyota.co.jp/prius/pdf/prius_ecology.pdf</a:t>
            </a:r>
            <a:endParaRPr lang="en-US" altLang="ja-JP" sz="1800" b="1" kern="100" dirty="0" smtClean="0">
              <a:cs typeface="Times New Roman" panose="02020603050405020304" pitchFamily="18" charset="0"/>
            </a:endParaRPr>
          </a:p>
          <a:p>
            <a:pPr marL="0" lvl="0" indent="0" algn="just">
              <a:spcAft>
                <a:spcPts val="0"/>
              </a:spcAft>
              <a:buClr>
                <a:srgbClr val="1CADE4"/>
              </a:buClr>
              <a:buNone/>
            </a:pPr>
            <a:r>
              <a:rPr lang="ja-JP" altLang="en-US" sz="1800" b="1" kern="100" dirty="0">
                <a:solidFill>
                  <a:prstClr val="black">
                    <a:lumMod val="75000"/>
                    <a:lumOff val="25000"/>
                  </a:prstClr>
                </a:solidFill>
                <a:latin typeface="ＭＳ Ｐゴシック" panose="020B0600070205080204" pitchFamily="50" charset="-128"/>
                <a:cs typeface="Times New Roman" panose="02020603050405020304" pitchFamily="18" charset="0"/>
              </a:rPr>
              <a:t>経済性と環境性能でディーゼル車に人気（欧州）　海外調査部欧州課</a:t>
            </a:r>
            <a:endParaRPr lang="en-US" altLang="ja-JP" sz="1800" b="1" kern="100" dirty="0">
              <a:solidFill>
                <a:prstClr val="black">
                  <a:lumMod val="75000"/>
                  <a:lumOff val="25000"/>
                </a:prstClr>
              </a:solidFill>
              <a:latin typeface="ＭＳ Ｐゴシック" panose="020B0600070205080204" pitchFamily="50" charset="-128"/>
              <a:cs typeface="Times New Roman" panose="02020603050405020304" pitchFamily="18" charset="0"/>
            </a:endParaRPr>
          </a:p>
          <a:p>
            <a:pPr marL="0" lvl="0" indent="0" algn="just">
              <a:spcAft>
                <a:spcPts val="0"/>
              </a:spcAft>
              <a:buClr>
                <a:srgbClr val="1CADE4"/>
              </a:buClr>
              <a:buNone/>
            </a:pPr>
            <a:r>
              <a:rPr lang="en-US" altLang="ja-JP" sz="1800" b="1" kern="100" dirty="0">
                <a:solidFill>
                  <a:prstClr val="black">
                    <a:lumMod val="75000"/>
                    <a:lumOff val="25000"/>
                  </a:prstClr>
                </a:solidFill>
                <a:latin typeface="ＭＳ Ｐゴシック" panose="020B0600070205080204" pitchFamily="50" charset="-128"/>
                <a:cs typeface="Times New Roman" panose="02020603050405020304" pitchFamily="18" charset="0"/>
                <a:hlinkClick r:id="rId4"/>
              </a:rPr>
              <a:t>https://www.jetro.go.jp/ext_images/jfile/report/05000391/05000391_001_BUP_0.pdf</a:t>
            </a:r>
            <a:r>
              <a:rPr lang="ja-JP" altLang="en-US" sz="1800" b="1" kern="100" dirty="0">
                <a:solidFill>
                  <a:prstClr val="black">
                    <a:lumMod val="75000"/>
                    <a:lumOff val="25000"/>
                  </a:prstClr>
                </a:solidFill>
                <a:latin typeface="ＭＳ Ｐゴシック" panose="020B0600070205080204" pitchFamily="50" charset="-128"/>
                <a:cs typeface="Times New Roman" panose="02020603050405020304" pitchFamily="18" charset="0"/>
              </a:rPr>
              <a:t>　</a:t>
            </a:r>
            <a:endParaRPr lang="en-US" altLang="ja-JP" sz="1800" b="1" kern="100" dirty="0">
              <a:solidFill>
                <a:prstClr val="black">
                  <a:lumMod val="75000"/>
                  <a:lumOff val="25000"/>
                </a:prstClr>
              </a:solidFill>
              <a:latin typeface="ＭＳ Ｐゴシック" panose="020B0600070205080204" pitchFamily="50" charset="-128"/>
              <a:cs typeface="Times New Roman" panose="02020603050405020304" pitchFamily="18" charset="0"/>
            </a:endParaRPr>
          </a:p>
          <a:p>
            <a:pPr marL="0" lvl="0" indent="0" algn="just">
              <a:spcAft>
                <a:spcPts val="0"/>
              </a:spcAft>
              <a:buClr>
                <a:srgbClr val="1CADE4"/>
              </a:buClr>
              <a:buNone/>
            </a:pPr>
            <a:r>
              <a:rPr lang="ja-JP" altLang="en-US" sz="1800" b="1" kern="100" dirty="0">
                <a:solidFill>
                  <a:prstClr val="black">
                    <a:lumMod val="75000"/>
                    <a:lumOff val="25000"/>
                  </a:prstClr>
                </a:solidFill>
                <a:latin typeface="ＭＳ Ｐゴシック" panose="020B0600070205080204" pitchFamily="50" charset="-128"/>
                <a:cs typeface="Times New Roman" panose="02020603050405020304" pitchFamily="18" charset="0"/>
              </a:rPr>
              <a:t>中国における次世代自動車の普及に影響する技術的・政策的・社会的要因の分析　趙 瑋琳</a:t>
            </a:r>
            <a:endParaRPr lang="en-US" altLang="ja-JP" sz="1800" b="1" kern="100" dirty="0">
              <a:solidFill>
                <a:prstClr val="black">
                  <a:lumMod val="75000"/>
                  <a:lumOff val="25000"/>
                </a:prstClr>
              </a:solidFill>
              <a:latin typeface="ＭＳ Ｐゴシック" panose="020B0600070205080204" pitchFamily="50" charset="-128"/>
              <a:cs typeface="Times New Roman" panose="02020603050405020304" pitchFamily="18" charset="0"/>
            </a:endParaRPr>
          </a:p>
          <a:p>
            <a:pPr marL="0" lvl="0" indent="0" algn="just">
              <a:spcAft>
                <a:spcPts val="0"/>
              </a:spcAft>
              <a:buClr>
                <a:srgbClr val="1CADE4"/>
              </a:buClr>
              <a:buNone/>
            </a:pPr>
            <a:r>
              <a:rPr lang="en-US" altLang="ja-JP" sz="1800" b="1" kern="100" dirty="0">
                <a:solidFill>
                  <a:prstClr val="black">
                    <a:lumMod val="75000"/>
                    <a:lumOff val="25000"/>
                  </a:prstClr>
                </a:solidFill>
                <a:latin typeface="ＭＳ Ｐゴシック" panose="020B0600070205080204" pitchFamily="50" charset="-128"/>
                <a:cs typeface="Times New Roman" panose="02020603050405020304" pitchFamily="18" charset="0"/>
                <a:hlinkClick r:id="rId5"/>
              </a:rPr>
              <a:t>http://ci.nii.ac.jp/els/contentscinii_20170626204503.pdf?id=ART0010430348</a:t>
            </a:r>
            <a:r>
              <a:rPr lang="ja-JP" altLang="en-US" sz="1800" b="1" kern="100" dirty="0">
                <a:solidFill>
                  <a:prstClr val="black">
                    <a:lumMod val="75000"/>
                    <a:lumOff val="25000"/>
                  </a:prstClr>
                </a:solidFill>
                <a:latin typeface="ＭＳ Ｐゴシック" panose="020B0600070205080204" pitchFamily="50" charset="-128"/>
                <a:cs typeface="Times New Roman" panose="02020603050405020304" pitchFamily="18" charset="0"/>
              </a:rPr>
              <a:t>　</a:t>
            </a:r>
            <a:endParaRPr lang="en-US" altLang="ja-JP" sz="1800" b="1" kern="100" dirty="0">
              <a:solidFill>
                <a:prstClr val="black">
                  <a:lumMod val="75000"/>
                  <a:lumOff val="25000"/>
                </a:prstClr>
              </a:solidFill>
              <a:latin typeface="ＭＳ Ｐゴシック" panose="020B0600070205080204" pitchFamily="50" charset="-128"/>
              <a:cs typeface="Times New Roman" panose="02020603050405020304" pitchFamily="18" charset="0"/>
            </a:endParaRPr>
          </a:p>
          <a:p>
            <a:pPr marL="0" lvl="0" indent="0" algn="just">
              <a:spcAft>
                <a:spcPts val="0"/>
              </a:spcAft>
              <a:buClr>
                <a:srgbClr val="1CADE4"/>
              </a:buClr>
              <a:buNone/>
            </a:pPr>
            <a:r>
              <a:rPr lang="ja-JP" altLang="en-US" sz="1800" b="1" kern="100" dirty="0">
                <a:solidFill>
                  <a:prstClr val="black">
                    <a:lumMod val="75000"/>
                    <a:lumOff val="25000"/>
                  </a:prstClr>
                </a:solidFill>
                <a:latin typeface="ＭＳ Ｐゴシック" panose="020B0600070205080204" pitchFamily="50" charset="-128"/>
                <a:cs typeface="Times New Roman" panose="02020603050405020304" pitchFamily="18" charset="0"/>
              </a:rPr>
              <a:t>ディーゼル車の走行規制強化が進む欧州自動車市場</a:t>
            </a:r>
            <a:endParaRPr lang="en-US" altLang="ja-JP" sz="1800" b="1" kern="100" dirty="0">
              <a:solidFill>
                <a:prstClr val="black">
                  <a:lumMod val="75000"/>
                  <a:lumOff val="25000"/>
                </a:prstClr>
              </a:solidFill>
              <a:latin typeface="ＭＳ Ｐゴシック" panose="020B0600070205080204" pitchFamily="50" charset="-128"/>
              <a:cs typeface="Times New Roman" panose="02020603050405020304" pitchFamily="18" charset="0"/>
            </a:endParaRPr>
          </a:p>
          <a:p>
            <a:pPr marL="0" lvl="0" indent="0" algn="just">
              <a:spcAft>
                <a:spcPts val="0"/>
              </a:spcAft>
              <a:buClr>
                <a:srgbClr val="1CADE4"/>
              </a:buClr>
              <a:buNone/>
            </a:pPr>
            <a:r>
              <a:rPr lang="en-US" altLang="ja-JP" sz="1800" b="1" kern="100" dirty="0">
                <a:solidFill>
                  <a:prstClr val="black">
                    <a:lumMod val="75000"/>
                    <a:lumOff val="25000"/>
                  </a:prstClr>
                </a:solidFill>
                <a:latin typeface="ＭＳ Ｐゴシック" panose="020B0600070205080204" pitchFamily="50" charset="-128"/>
                <a:cs typeface="Times New Roman" panose="02020603050405020304" pitchFamily="18" charset="0"/>
                <a:hlinkClick r:id="rId6"/>
              </a:rPr>
              <a:t>http://www.smbc.co.jp/hojin/report/monthlyreviewtopics/resources/pdf/2_07_CRSDMR1707.pdf#search</a:t>
            </a:r>
            <a:endParaRPr lang="en-US" altLang="ja-JP" sz="1800" b="1" kern="100" dirty="0">
              <a:solidFill>
                <a:prstClr val="black">
                  <a:lumMod val="75000"/>
                  <a:lumOff val="25000"/>
                </a:prstClr>
              </a:solidFill>
              <a:latin typeface="ＭＳ Ｐゴシック" panose="020B0600070205080204" pitchFamily="50" charset="-128"/>
              <a:cs typeface="Times New Roman" panose="02020603050405020304" pitchFamily="18" charset="0"/>
            </a:endParaRPr>
          </a:p>
          <a:p>
            <a:pPr marL="0" lvl="0" indent="0" algn="just">
              <a:spcAft>
                <a:spcPts val="0"/>
              </a:spcAft>
              <a:buClr>
                <a:srgbClr val="1CADE4"/>
              </a:buClr>
              <a:buNone/>
            </a:pPr>
            <a:r>
              <a:rPr lang="en-US" altLang="ja-JP" sz="1800" b="1" kern="100" dirty="0">
                <a:solidFill>
                  <a:prstClr val="black">
                    <a:lumMod val="75000"/>
                    <a:lumOff val="25000"/>
                  </a:prstClr>
                </a:solidFill>
                <a:latin typeface="ＭＳ Ｐゴシック" panose="020B0600070205080204" pitchFamily="50" charset="-128"/>
                <a:cs typeface="Times New Roman" panose="02020603050405020304" pitchFamily="18" charset="0"/>
              </a:rPr>
              <a:t>EU(</a:t>
            </a:r>
            <a:r>
              <a:rPr lang="ja-JP" altLang="en-US" sz="1800" b="1" kern="100" dirty="0">
                <a:solidFill>
                  <a:prstClr val="black">
                    <a:lumMod val="75000"/>
                    <a:lumOff val="25000"/>
                  </a:prstClr>
                </a:solidFill>
                <a:latin typeface="ＭＳ Ｐゴシック" panose="020B0600070205080204" pitchFamily="50" charset="-128"/>
                <a:cs typeface="Times New Roman" panose="02020603050405020304" pitchFamily="18" charset="0"/>
              </a:rPr>
              <a:t>欧州連合</a:t>
            </a:r>
            <a:r>
              <a:rPr lang="en-US" altLang="ja-JP" sz="1800" b="1" kern="100" dirty="0">
                <a:solidFill>
                  <a:prstClr val="black">
                    <a:lumMod val="75000"/>
                    <a:lumOff val="25000"/>
                  </a:prstClr>
                </a:solidFill>
                <a:latin typeface="ＭＳ Ｐゴシック" panose="020B0600070205080204" pitchFamily="50" charset="-128"/>
                <a:cs typeface="Times New Roman" panose="02020603050405020304" pitchFamily="18" charset="0"/>
              </a:rPr>
              <a:t>)</a:t>
            </a:r>
            <a:r>
              <a:rPr lang="ja-JP" altLang="en-US" sz="1800" b="1" kern="100" dirty="0">
                <a:solidFill>
                  <a:prstClr val="black">
                    <a:lumMod val="75000"/>
                    <a:lumOff val="25000"/>
                  </a:prstClr>
                </a:solidFill>
                <a:latin typeface="ＭＳ Ｐゴシック" panose="020B0600070205080204" pitchFamily="50" charset="-128"/>
                <a:cs typeface="Times New Roman" panose="02020603050405020304" pitchFamily="18" charset="0"/>
              </a:rPr>
              <a:t>の自動車関連環境規制 </a:t>
            </a:r>
            <a:r>
              <a:rPr lang="en-US" altLang="ja-JP" sz="1800" b="1" kern="100" dirty="0">
                <a:solidFill>
                  <a:prstClr val="black">
                    <a:lumMod val="75000"/>
                    <a:lumOff val="25000"/>
                  </a:prstClr>
                </a:solidFill>
                <a:latin typeface="ＭＳ Ｐゴシック" panose="020B0600070205080204" pitchFamily="50" charset="-128"/>
                <a:cs typeface="Times New Roman" panose="02020603050405020304" pitchFamily="18" charset="0"/>
              </a:rPr>
              <a:t>- J-Stage</a:t>
            </a:r>
          </a:p>
          <a:p>
            <a:pPr marL="0" lvl="0" indent="0" algn="just">
              <a:spcAft>
                <a:spcPts val="0"/>
              </a:spcAft>
              <a:buClr>
                <a:srgbClr val="1CADE4"/>
              </a:buClr>
              <a:buNone/>
            </a:pPr>
            <a:r>
              <a:rPr lang="en-US" altLang="ja-JP" sz="1800" b="1" kern="100" dirty="0">
                <a:solidFill>
                  <a:prstClr val="black">
                    <a:lumMod val="75000"/>
                    <a:lumOff val="25000"/>
                  </a:prstClr>
                </a:solidFill>
                <a:latin typeface="ＭＳ Ｐゴシック" panose="020B0600070205080204" pitchFamily="50" charset="-128"/>
                <a:cs typeface="Times New Roman" panose="02020603050405020304" pitchFamily="18" charset="0"/>
                <a:hlinkClick r:id="rId7"/>
              </a:rPr>
              <a:t>https://www.jstage.jst.go.jp/article/sfj/54/9/54_9_567/_pdf</a:t>
            </a:r>
            <a:endParaRPr lang="en-US" altLang="ja-JP" sz="1800" b="1" kern="100" dirty="0" smtClean="0">
              <a:cs typeface="Times New Roman" panose="02020603050405020304" pitchFamily="18" charset="0"/>
            </a:endParaRPr>
          </a:p>
          <a:p>
            <a:pPr marL="0" indent="0" algn="just">
              <a:spcAft>
                <a:spcPts val="0"/>
              </a:spcAft>
              <a:buNone/>
            </a:pPr>
            <a:r>
              <a:rPr lang="ja-JP" altLang="en-US" sz="1800" b="1" kern="100" dirty="0">
                <a:cs typeface="Times New Roman" panose="02020603050405020304" pitchFamily="18" charset="0"/>
              </a:rPr>
              <a:t>平成 </a:t>
            </a:r>
            <a:r>
              <a:rPr lang="en-US" altLang="ja-JP" sz="1800" b="1" kern="100" dirty="0">
                <a:cs typeface="Times New Roman" panose="02020603050405020304" pitchFamily="18" charset="0"/>
              </a:rPr>
              <a:t>26 </a:t>
            </a:r>
            <a:r>
              <a:rPr lang="ja-JP" altLang="en-US" sz="1800" b="1" kern="100" dirty="0">
                <a:cs typeface="Times New Roman" panose="02020603050405020304" pitchFamily="18" charset="0"/>
              </a:rPr>
              <a:t>年度アジア産業基盤強化等事業 （中国における次世代自動車及び関連インフラの普及可 能性調査事業</a:t>
            </a:r>
            <a:r>
              <a:rPr lang="ja-JP" altLang="en-US" sz="1800" b="1" kern="100" dirty="0" smtClean="0">
                <a:cs typeface="Times New Roman" panose="02020603050405020304" pitchFamily="18" charset="0"/>
              </a:rPr>
              <a:t>）</a:t>
            </a:r>
            <a:endParaRPr lang="en-US" altLang="ja-JP" sz="1800" b="1" kern="100" dirty="0" smtClean="0">
              <a:cs typeface="Times New Roman" panose="02020603050405020304" pitchFamily="18" charset="0"/>
            </a:endParaRPr>
          </a:p>
          <a:p>
            <a:pPr marL="0" indent="0" algn="just">
              <a:spcAft>
                <a:spcPts val="0"/>
              </a:spcAft>
              <a:buNone/>
            </a:pPr>
            <a:r>
              <a:rPr lang="ja-JP" altLang="en-US" sz="1800" b="1" kern="100" dirty="0" smtClean="0">
                <a:cs typeface="Times New Roman" panose="02020603050405020304" pitchFamily="18" charset="0"/>
              </a:rPr>
              <a:t> </a:t>
            </a:r>
            <a:r>
              <a:rPr lang="en-US" altLang="ja-JP" sz="1800" b="1" kern="100" dirty="0">
                <a:cs typeface="Times New Roman" panose="02020603050405020304" pitchFamily="18" charset="0"/>
                <a:hlinkClick r:id="rId8"/>
              </a:rPr>
              <a:t>http://</a:t>
            </a:r>
            <a:r>
              <a:rPr lang="en-US" altLang="ja-JP" sz="1800" b="1" kern="100" dirty="0" smtClean="0">
                <a:cs typeface="Times New Roman" panose="02020603050405020304" pitchFamily="18" charset="0"/>
                <a:hlinkClick r:id="rId8"/>
              </a:rPr>
              <a:t>www.meti.go.jp/meti_lib/report/2015fy/000528.p</a:t>
            </a:r>
            <a:r>
              <a:rPr lang="ja-JP" altLang="en-US" sz="1800" b="1" kern="100" dirty="0" smtClean="0">
                <a:cs typeface="Times New Roman" panose="02020603050405020304" pitchFamily="18" charset="0"/>
                <a:hlinkClick r:id="rId8"/>
              </a:rPr>
              <a:t>ｄｆ</a:t>
            </a:r>
            <a:endParaRPr lang="en-US" altLang="ja-JP" sz="1800" b="1" kern="100" dirty="0" smtClean="0">
              <a:cs typeface="Times New Roman" panose="02020603050405020304" pitchFamily="18" charset="0"/>
            </a:endParaRPr>
          </a:p>
          <a:p>
            <a:pPr marL="0" indent="0" algn="just">
              <a:spcAft>
                <a:spcPts val="0"/>
              </a:spcAft>
              <a:buNone/>
            </a:pPr>
            <a:r>
              <a:rPr lang="ja-JP" altLang="en-US" sz="1800" b="1" kern="100" dirty="0">
                <a:cs typeface="Times New Roman" panose="02020603050405020304" pitchFamily="18" charset="0"/>
              </a:rPr>
              <a:t>自動車産業を巡る構造変化とその対応について</a:t>
            </a:r>
          </a:p>
          <a:p>
            <a:pPr marL="0" indent="0" algn="just">
              <a:spcAft>
                <a:spcPts val="0"/>
              </a:spcAft>
              <a:buNone/>
            </a:pPr>
            <a:r>
              <a:rPr lang="en-US" altLang="ja-JP" sz="1800" b="1" kern="100" dirty="0">
                <a:cs typeface="Times New Roman" panose="02020603050405020304" pitchFamily="18" charset="0"/>
                <a:hlinkClick r:id="rId9"/>
              </a:rPr>
              <a:t>http://</a:t>
            </a:r>
            <a:r>
              <a:rPr lang="en-US" altLang="ja-JP" sz="1800" b="1" kern="100" dirty="0" smtClean="0">
                <a:cs typeface="Times New Roman" panose="02020603050405020304" pitchFamily="18" charset="0"/>
                <a:hlinkClick r:id="rId9"/>
              </a:rPr>
              <a:t>www.meti.go.jp/policy/economy/keiei_innovation/sangyokinyu/GB/04.pdf</a:t>
            </a:r>
            <a:endParaRPr lang="en-US" altLang="ja-JP" sz="1800" b="1" kern="100" dirty="0" smtClean="0">
              <a:cs typeface="Times New Roman" panose="02020603050405020304" pitchFamily="18" charset="0"/>
            </a:endParaRPr>
          </a:p>
          <a:p>
            <a:pPr marL="0" indent="0" algn="just">
              <a:spcAft>
                <a:spcPts val="0"/>
              </a:spcAft>
              <a:buNone/>
            </a:pPr>
            <a:endParaRPr lang="en-US" altLang="ja-JP" sz="1800" b="1" kern="100" dirty="0" smtClean="0">
              <a:cs typeface="Times New Roman" panose="02020603050405020304" pitchFamily="18" charset="0"/>
            </a:endParaRPr>
          </a:p>
        </p:txBody>
      </p:sp>
    </p:spTree>
    <p:extLst>
      <p:ext uri="{BB962C8B-B14F-4D97-AF65-F5344CB8AC3E}">
        <p14:creationId xmlns:p14="http://schemas.microsoft.com/office/powerpoint/2010/main" val="36727120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4294967295"/>
          </p:nvPr>
        </p:nvSpPr>
        <p:spPr>
          <a:xfrm>
            <a:off x="967154" y="1537066"/>
            <a:ext cx="10363200" cy="4652718"/>
          </a:xfrm>
          <a:prstGeom prst="rect">
            <a:avLst/>
          </a:prstGeom>
        </p:spPr>
        <p:txBody>
          <a:bodyPr>
            <a:normAutofit lnSpcReduction="10000"/>
          </a:bodyPr>
          <a:lstStyle/>
          <a:p>
            <a:endParaRPr lang="en-US" altLang="ja-JP" dirty="0" smtClean="0"/>
          </a:p>
          <a:p>
            <a:r>
              <a:rPr lang="en-US" altLang="ja-JP" dirty="0" smtClean="0"/>
              <a:t>EBS</a:t>
            </a:r>
            <a:r>
              <a:rPr lang="ja-JP" altLang="en-US" dirty="0" smtClean="0"/>
              <a:t>インサイトレポート</a:t>
            </a:r>
            <a:endParaRPr lang="en-US" altLang="ja-JP" dirty="0" smtClean="0"/>
          </a:p>
          <a:p>
            <a:pPr marL="0" indent="0">
              <a:buNone/>
            </a:pPr>
            <a:r>
              <a:rPr lang="en-US" altLang="ja-JP" dirty="0">
                <a:hlinkClick r:id="rId3"/>
              </a:rPr>
              <a:t>http://</a:t>
            </a:r>
            <a:r>
              <a:rPr lang="en-US" altLang="ja-JP" dirty="0" smtClean="0">
                <a:hlinkClick r:id="rId3"/>
              </a:rPr>
              <a:t>www.ebsukltd.com/report/pdf/sam_auto2011.PDF</a:t>
            </a:r>
            <a:endParaRPr lang="en-US" altLang="ja-JP" dirty="0" smtClean="0"/>
          </a:p>
          <a:p>
            <a:pPr marL="0" indent="0">
              <a:buNone/>
            </a:pPr>
            <a:r>
              <a:rPr kumimoji="1" lang="ja-JP" altLang="en-US" dirty="0"/>
              <a:t>　</a:t>
            </a:r>
            <a:r>
              <a:rPr kumimoji="1" lang="ja-JP" altLang="en-US" dirty="0" smtClean="0"/>
              <a:t>中国電動化政策とビジネスチャンス</a:t>
            </a:r>
            <a:endParaRPr kumimoji="1" lang="en-US" altLang="ja-JP" dirty="0" smtClean="0"/>
          </a:p>
          <a:p>
            <a:pPr marL="0" indent="0">
              <a:buNone/>
            </a:pPr>
            <a:r>
              <a:rPr lang="en-US" altLang="ja-JP" dirty="0">
                <a:hlinkClick r:id="rId4"/>
              </a:rPr>
              <a:t>https://www.nri.com/~/</a:t>
            </a:r>
            <a:r>
              <a:rPr lang="en-US" altLang="ja-JP" dirty="0" smtClean="0">
                <a:hlinkClick r:id="rId4"/>
              </a:rPr>
              <a:t>media/PDF/jp/opinion/teiki/chitekishisan/cs201704/cs20170404.pdf</a:t>
            </a:r>
            <a:endParaRPr lang="en-US" altLang="ja-JP" dirty="0" smtClean="0"/>
          </a:p>
          <a:p>
            <a:pPr marL="0" indent="0">
              <a:buNone/>
            </a:pPr>
            <a:r>
              <a:rPr lang="ja-JP" altLang="ja-JP" dirty="0"/>
              <a:t>サステナビリティ・</a:t>
            </a:r>
            <a:r>
              <a:rPr lang="en-US" altLang="ja-JP" dirty="0"/>
              <a:t>ESG</a:t>
            </a:r>
            <a:r>
              <a:rPr lang="ja-JP" altLang="ja-JP" dirty="0"/>
              <a:t>投資　</a:t>
            </a:r>
            <a:r>
              <a:rPr lang="ja-JP" altLang="ja-JP" dirty="0" smtClean="0"/>
              <a:t>ニュースサイト</a:t>
            </a:r>
            <a:r>
              <a:rPr lang="en-US" altLang="ja-JP" u="sng" dirty="0" smtClean="0">
                <a:hlinkClick r:id="rId5"/>
              </a:rPr>
              <a:t>https</a:t>
            </a:r>
            <a:r>
              <a:rPr lang="en-US" altLang="ja-JP" u="sng" dirty="0">
                <a:hlinkClick r:id="rId5"/>
              </a:rPr>
              <a:t>://</a:t>
            </a:r>
            <a:r>
              <a:rPr lang="en-US" altLang="ja-JP" u="sng" dirty="0" smtClean="0">
                <a:hlinkClick r:id="rId5"/>
              </a:rPr>
              <a:t>sustainablejapan.jp/2016/05/25/electric-car/22357</a:t>
            </a:r>
            <a:endParaRPr lang="en-US" altLang="ja-JP" u="sng" dirty="0" smtClean="0"/>
          </a:p>
          <a:p>
            <a:pPr marL="0" indent="0">
              <a:buNone/>
            </a:pPr>
            <a:r>
              <a:rPr lang="zh-CN" altLang="ja-JP" dirty="0"/>
              <a:t>两部门发布《免征车辆购置税的新能源汽车车型目录》（第十三批）公告</a:t>
            </a:r>
            <a:endParaRPr lang="ja-JP" altLang="ja-JP" dirty="0"/>
          </a:p>
          <a:p>
            <a:pPr marL="0" indent="0">
              <a:buNone/>
            </a:pPr>
            <a:r>
              <a:rPr lang="en-US" altLang="ja-JP" u="sng" dirty="0">
                <a:hlinkClick r:id="rId6"/>
              </a:rPr>
              <a:t>https://www.attax.co.jp/cbc/news/post-5811/</a:t>
            </a:r>
            <a:endParaRPr lang="ja-JP" altLang="ja-JP" dirty="0"/>
          </a:p>
          <a:p>
            <a:pPr marL="0" indent="0">
              <a:buNone/>
            </a:pPr>
            <a:r>
              <a:rPr lang="en-US" altLang="ja-JP" dirty="0"/>
              <a:t>Electrek</a:t>
            </a:r>
            <a:endParaRPr lang="ja-JP" altLang="ja-JP" dirty="0"/>
          </a:p>
          <a:p>
            <a:pPr marL="0" indent="0">
              <a:buNone/>
            </a:pPr>
            <a:r>
              <a:rPr lang="en-US" altLang="ja-JP" u="sng" dirty="0">
                <a:hlinkClick r:id="rId7"/>
              </a:rPr>
              <a:t>https://electrek.co/2016/09/30/tesla-likely-to-be-left-out-of-new-electric-vehicle-incentive-program-in-france/</a:t>
            </a:r>
            <a:endParaRPr lang="ja-JP" altLang="ja-JP" dirty="0"/>
          </a:p>
          <a:p>
            <a:pPr marL="0" indent="0">
              <a:buNone/>
            </a:pPr>
            <a:endParaRPr lang="ja-JP" altLang="ja-JP" dirty="0"/>
          </a:p>
          <a:p>
            <a:pPr marL="0" indent="0">
              <a:buNone/>
            </a:pPr>
            <a:endParaRPr lang="ja-JP" altLang="ja-JP" dirty="0"/>
          </a:p>
          <a:p>
            <a:pPr marL="0" indent="0">
              <a:buNone/>
            </a:pPr>
            <a:endParaRPr lang="en-US" altLang="ja-JP" dirty="0" smtClean="0"/>
          </a:p>
          <a:p>
            <a:pPr marL="0" indent="0">
              <a:buNone/>
            </a:pPr>
            <a:endParaRPr kumimoji="1" lang="en-US" altLang="ja-JP" dirty="0" smtClean="0"/>
          </a:p>
        </p:txBody>
      </p:sp>
      <p:sp>
        <p:nvSpPr>
          <p:cNvPr id="4" name="正方形/長方形 3"/>
          <p:cNvSpPr/>
          <p:nvPr/>
        </p:nvSpPr>
        <p:spPr>
          <a:xfrm>
            <a:off x="791306" y="281353"/>
            <a:ext cx="10075985" cy="1705708"/>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91440" lvl="0" indent="-91440">
              <a:lnSpc>
                <a:spcPct val="90000"/>
              </a:lnSpc>
              <a:spcBef>
                <a:spcPts val="1200"/>
              </a:spcBef>
              <a:spcAft>
                <a:spcPts val="200"/>
              </a:spcAft>
              <a:buClr>
                <a:srgbClr val="1CADE4"/>
              </a:buClr>
              <a:buSzPct val="100000"/>
              <a:buFont typeface="Calibri" panose="020F0502020204030204" pitchFamily="34" charset="0"/>
              <a:buChar char=" "/>
            </a:pPr>
            <a:r>
              <a:rPr lang="en-US" altLang="ja-JP" sz="2000" b="1" dirty="0" smtClean="0">
                <a:solidFill>
                  <a:prstClr val="black">
                    <a:lumMod val="75000"/>
                    <a:lumOff val="25000"/>
                  </a:prstClr>
                </a:solidFill>
              </a:rPr>
              <a:t>IWATANI</a:t>
            </a:r>
            <a:br>
              <a:rPr lang="en-US" altLang="ja-JP" sz="2000" b="1" dirty="0" smtClean="0">
                <a:solidFill>
                  <a:prstClr val="black">
                    <a:lumMod val="75000"/>
                    <a:lumOff val="25000"/>
                  </a:prstClr>
                </a:solidFill>
              </a:rPr>
            </a:br>
            <a:r>
              <a:rPr lang="en-US" altLang="ja-JP" sz="2000" dirty="0" smtClean="0">
                <a:solidFill>
                  <a:prstClr val="black">
                    <a:lumMod val="75000"/>
                    <a:lumOff val="25000"/>
                  </a:prstClr>
                </a:solidFill>
                <a:hlinkClick r:id="rId8"/>
              </a:rPr>
              <a:t>http</a:t>
            </a:r>
            <a:r>
              <a:rPr lang="en-US" altLang="ja-JP" sz="2000" dirty="0">
                <a:solidFill>
                  <a:prstClr val="black">
                    <a:lumMod val="75000"/>
                    <a:lumOff val="25000"/>
                  </a:prstClr>
                </a:solidFill>
                <a:hlinkClick r:id="rId8"/>
              </a:rPr>
              <a:t>://www.iwatani.co.jp/jpn/business/industrialgas/products/004h2.html</a:t>
            </a:r>
            <a:endParaRPr lang="en-US" altLang="ja-JP" sz="2000" dirty="0">
              <a:solidFill>
                <a:prstClr val="black">
                  <a:lumMod val="75000"/>
                  <a:lumOff val="25000"/>
                </a:prstClr>
              </a:solidFill>
            </a:endParaRPr>
          </a:p>
          <a:p>
            <a:pPr marL="91440" lvl="0" indent="-91440">
              <a:lnSpc>
                <a:spcPct val="90000"/>
              </a:lnSpc>
              <a:spcBef>
                <a:spcPts val="1200"/>
              </a:spcBef>
              <a:spcAft>
                <a:spcPts val="200"/>
              </a:spcAft>
              <a:buClr>
                <a:srgbClr val="1CADE4"/>
              </a:buClr>
              <a:buSzPct val="100000"/>
              <a:buFont typeface="Calibri" panose="020F0502020204030204" pitchFamily="34" charset="0"/>
              <a:buChar char=" "/>
            </a:pPr>
            <a:r>
              <a:rPr lang="ja-JP" altLang="en-US" sz="2000" b="1" dirty="0" smtClean="0">
                <a:solidFill>
                  <a:prstClr val="black">
                    <a:lumMod val="75000"/>
                    <a:lumOff val="25000"/>
                  </a:prstClr>
                </a:solidFill>
              </a:rPr>
              <a:t>資源</a:t>
            </a:r>
            <a:r>
              <a:rPr lang="ja-JP" altLang="en-US" sz="2000" b="1" dirty="0">
                <a:solidFill>
                  <a:prstClr val="black">
                    <a:lumMod val="75000"/>
                    <a:lumOff val="25000"/>
                  </a:prstClr>
                </a:solidFill>
              </a:rPr>
              <a:t>エネルギー庁燃料電池</a:t>
            </a:r>
            <a:r>
              <a:rPr lang="ja-JP" altLang="en-US" sz="2000" b="1" dirty="0" smtClean="0">
                <a:solidFill>
                  <a:prstClr val="black">
                    <a:lumMod val="75000"/>
                    <a:lumOff val="25000"/>
                  </a:prstClr>
                </a:solidFill>
              </a:rPr>
              <a:t>推進室</a:t>
            </a:r>
            <a:r>
              <a:rPr lang="ja-JP" altLang="en-US" sz="2000" dirty="0" smtClean="0">
                <a:solidFill>
                  <a:prstClr val="black">
                    <a:lumMod val="75000"/>
                    <a:lumOff val="25000"/>
                  </a:prstClr>
                </a:solidFill>
              </a:rPr>
              <a:t>　</a:t>
            </a:r>
            <a:r>
              <a:rPr lang="ja-JP" altLang="en-US" sz="2000" dirty="0">
                <a:solidFill>
                  <a:prstClr val="black">
                    <a:lumMod val="75000"/>
                    <a:lumOff val="25000"/>
                  </a:prstClr>
                </a:solidFill>
              </a:rPr>
              <a:t>　</a:t>
            </a:r>
            <a:r>
              <a:rPr lang="ja-JP" altLang="en-US" sz="2000" dirty="0" smtClean="0">
                <a:solidFill>
                  <a:prstClr val="black">
                    <a:lumMod val="75000"/>
                    <a:lumOff val="25000"/>
                  </a:prstClr>
                </a:solidFill>
              </a:rPr>
              <a:t>　　　</a:t>
            </a:r>
            <a:r>
              <a:rPr lang="en-US" altLang="ja-JP" sz="2000" dirty="0" smtClean="0">
                <a:solidFill>
                  <a:prstClr val="black">
                    <a:lumMod val="75000"/>
                    <a:lumOff val="25000"/>
                  </a:prstClr>
                </a:solidFill>
                <a:hlinkClick r:id="rId9"/>
              </a:rPr>
              <a:t>http</a:t>
            </a:r>
            <a:r>
              <a:rPr lang="en-US" altLang="ja-JP" sz="2000" dirty="0">
                <a:solidFill>
                  <a:prstClr val="black">
                    <a:lumMod val="75000"/>
                    <a:lumOff val="25000"/>
                  </a:prstClr>
                </a:solidFill>
                <a:hlinkClick r:id="rId9"/>
              </a:rPr>
              <a:t>://www.meti.go.jp/committee/kenkyukai/energy/suiso_nenryodenchi/suiso_nenryodenchi_wg/pdf/005_02_00.pdf</a:t>
            </a:r>
            <a:endParaRPr lang="en-US" altLang="ja-JP" sz="2000" dirty="0">
              <a:solidFill>
                <a:prstClr val="black">
                  <a:lumMod val="75000"/>
                  <a:lumOff val="25000"/>
                </a:prstClr>
              </a:solidFill>
            </a:endParaRPr>
          </a:p>
        </p:txBody>
      </p:sp>
    </p:spTree>
    <p:extLst>
      <p:ext uri="{BB962C8B-B14F-4D97-AF65-F5344CB8AC3E}">
        <p14:creationId xmlns:p14="http://schemas.microsoft.com/office/powerpoint/2010/main" val="2514827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idx="4294967295"/>
          </p:nvPr>
        </p:nvSpPr>
        <p:spPr>
          <a:xfrm>
            <a:off x="1670387" y="191173"/>
            <a:ext cx="8969903" cy="866775"/>
          </a:xfrm>
        </p:spPr>
        <p:txBody>
          <a:bodyPr>
            <a:normAutofit fontScale="90000"/>
          </a:bodyPr>
          <a:lstStyle/>
          <a:p>
            <a:pPr algn="ctr"/>
            <a:r>
              <a:rPr kumimoji="1" lang="ja-JP" altLang="en-US" sz="4400" b="1" dirty="0" smtClean="0"/>
              <a:t>本研究における次世代エコ自動車の定義</a:t>
            </a:r>
            <a:endParaRPr kumimoji="1" lang="ja-JP" altLang="en-US" sz="4400" b="1" dirty="0"/>
          </a:p>
        </p:txBody>
      </p:sp>
      <p:graphicFrame>
        <p:nvGraphicFramePr>
          <p:cNvPr id="8" name="図表 7"/>
          <p:cNvGraphicFramePr/>
          <p:nvPr>
            <p:extLst>
              <p:ext uri="{D42A27DB-BD31-4B8C-83A1-F6EECF244321}">
                <p14:modId xmlns:p14="http://schemas.microsoft.com/office/powerpoint/2010/main" val="498115548"/>
              </p:ext>
            </p:extLst>
          </p:nvPr>
        </p:nvGraphicFramePr>
        <p:xfrm>
          <a:off x="669470" y="1091525"/>
          <a:ext cx="7413173" cy="4981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円/楕円 13"/>
          <p:cNvSpPr/>
          <p:nvPr/>
        </p:nvSpPr>
        <p:spPr>
          <a:xfrm>
            <a:off x="686580" y="2128582"/>
            <a:ext cx="473529" cy="4898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１</a:t>
            </a:r>
            <a:endParaRPr kumimoji="1" lang="ja-JP" altLang="en-US" b="1" dirty="0">
              <a:solidFill>
                <a:schemeClr val="tx1"/>
              </a:solidFill>
            </a:endParaRPr>
          </a:p>
        </p:txBody>
      </p:sp>
      <p:sp>
        <p:nvSpPr>
          <p:cNvPr id="15" name="円/楕円 14"/>
          <p:cNvSpPr/>
          <p:nvPr/>
        </p:nvSpPr>
        <p:spPr>
          <a:xfrm>
            <a:off x="686580" y="3582259"/>
            <a:ext cx="473529" cy="4898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２</a:t>
            </a:r>
            <a:endParaRPr kumimoji="1" lang="ja-JP" altLang="en-US" b="1" dirty="0">
              <a:solidFill>
                <a:schemeClr val="tx1"/>
              </a:solidFill>
            </a:endParaRPr>
          </a:p>
        </p:txBody>
      </p:sp>
      <p:sp>
        <p:nvSpPr>
          <p:cNvPr id="16" name="円/楕円 15"/>
          <p:cNvSpPr/>
          <p:nvPr/>
        </p:nvSpPr>
        <p:spPr>
          <a:xfrm>
            <a:off x="669470" y="4906448"/>
            <a:ext cx="473529" cy="4898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３</a:t>
            </a:r>
            <a:endParaRPr kumimoji="1" lang="ja-JP" altLang="en-US" b="1" dirty="0">
              <a:solidFill>
                <a:schemeClr val="tx1"/>
              </a:solidFill>
            </a:endParaRPr>
          </a:p>
        </p:txBody>
      </p:sp>
      <p:sp>
        <p:nvSpPr>
          <p:cNvPr id="17" name="正方形/長方形 16"/>
          <p:cNvSpPr/>
          <p:nvPr/>
        </p:nvSpPr>
        <p:spPr>
          <a:xfrm>
            <a:off x="6378453" y="1975514"/>
            <a:ext cx="5470071" cy="321349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u="sng" dirty="0" smtClean="0">
                <a:solidFill>
                  <a:schemeClr val="tx1"/>
                </a:solidFill>
              </a:rPr>
              <a:t>なぜ対象を①の定義にするのか</a:t>
            </a:r>
            <a:endParaRPr kumimoji="1" lang="en-US" altLang="ja-JP" sz="2400" b="1" u="sng" dirty="0" smtClean="0">
              <a:solidFill>
                <a:schemeClr val="tx1"/>
              </a:solidFill>
            </a:endParaRPr>
          </a:p>
          <a:p>
            <a:pPr algn="ctr"/>
            <a:endParaRPr kumimoji="1" lang="en-US" altLang="ja-JP" sz="2000" b="1" dirty="0" smtClean="0">
              <a:solidFill>
                <a:schemeClr val="tx1"/>
              </a:solidFill>
            </a:endParaRPr>
          </a:p>
          <a:p>
            <a:r>
              <a:rPr kumimoji="1" lang="ja-JP" altLang="en-US" sz="2400" b="1" dirty="0" smtClean="0">
                <a:solidFill>
                  <a:schemeClr val="tx1"/>
                </a:solidFill>
              </a:rPr>
              <a:t>　エコ自動車といっても幅広く種類が存在するので、そのなかでも、</a:t>
            </a:r>
            <a:r>
              <a:rPr lang="ja-JP" altLang="en-US" sz="2400" b="1" dirty="0" smtClean="0">
                <a:solidFill>
                  <a:schemeClr val="tx1"/>
                </a:solidFill>
              </a:rPr>
              <a:t>プラグインハイブリッド</a:t>
            </a:r>
            <a:r>
              <a:rPr lang="ja-JP" altLang="en-US" sz="2400" b="1" dirty="0">
                <a:solidFill>
                  <a:schemeClr val="tx1"/>
                </a:solidFill>
              </a:rPr>
              <a:t>・</a:t>
            </a:r>
            <a:r>
              <a:rPr lang="ja-JP" altLang="en-US" sz="2400" b="1" dirty="0" smtClean="0">
                <a:solidFill>
                  <a:schemeClr val="tx1"/>
                </a:solidFill>
              </a:rPr>
              <a:t>電気自動車・水素（</a:t>
            </a:r>
            <a:r>
              <a:rPr lang="ja-JP" altLang="en-US" sz="2400" b="1" dirty="0">
                <a:solidFill>
                  <a:schemeClr val="tx1"/>
                </a:solidFill>
              </a:rPr>
              <a:t>燃料</a:t>
            </a:r>
            <a:r>
              <a:rPr lang="ja-JP" altLang="en-US" sz="2400" b="1" dirty="0" smtClean="0">
                <a:solidFill>
                  <a:schemeClr val="tx1"/>
                </a:solidFill>
              </a:rPr>
              <a:t>電池）自動車とい</a:t>
            </a:r>
            <a:r>
              <a:rPr lang="ja-JP" altLang="en-US" sz="2400" b="1" dirty="0">
                <a:solidFill>
                  <a:schemeClr val="tx1"/>
                </a:solidFill>
              </a:rPr>
              <a:t>った</a:t>
            </a:r>
            <a:r>
              <a:rPr lang="ja-JP" altLang="en-US" sz="2400" b="1" dirty="0" smtClean="0">
                <a:solidFill>
                  <a:schemeClr val="tx1"/>
                </a:solidFill>
              </a:rPr>
              <a:t>次</a:t>
            </a:r>
            <a:r>
              <a:rPr lang="ja-JP" altLang="en-US" sz="2400" b="1" dirty="0">
                <a:solidFill>
                  <a:schemeClr val="tx1"/>
                </a:solidFill>
              </a:rPr>
              <a:t>世代エコ</a:t>
            </a:r>
            <a:r>
              <a:rPr lang="ja-JP" altLang="en-US" sz="2400" b="1" dirty="0" smtClean="0">
                <a:solidFill>
                  <a:schemeClr val="tx1"/>
                </a:solidFill>
              </a:rPr>
              <a:t>自動車を定義にし、また日本ではハイブリット自動車（</a:t>
            </a:r>
            <a:r>
              <a:rPr lang="en-US" altLang="ja-JP" sz="2400" b="1" dirty="0" smtClean="0">
                <a:solidFill>
                  <a:schemeClr val="tx1"/>
                </a:solidFill>
              </a:rPr>
              <a:t>HV</a:t>
            </a:r>
            <a:r>
              <a:rPr lang="ja-JP" altLang="en-US" sz="2400" b="1" dirty="0" smtClean="0">
                <a:solidFill>
                  <a:schemeClr val="tx1"/>
                </a:solidFill>
              </a:rPr>
              <a:t>）はすでに普及</a:t>
            </a:r>
            <a:r>
              <a:rPr lang="ja-JP" altLang="en-US" sz="2400" b="1" dirty="0">
                <a:solidFill>
                  <a:schemeClr val="tx1"/>
                </a:solidFill>
              </a:rPr>
              <a:t>しているので除外</a:t>
            </a:r>
            <a:r>
              <a:rPr lang="ja-JP" altLang="en-US" sz="2400" b="1" dirty="0" smtClean="0">
                <a:solidFill>
                  <a:schemeClr val="tx1"/>
                </a:solidFill>
              </a:rPr>
              <a:t>とした。</a:t>
            </a:r>
            <a:endParaRPr lang="ja-JP" altLang="en-US" sz="2400" b="1" dirty="0">
              <a:solidFill>
                <a:schemeClr val="tx1"/>
              </a:solidFill>
            </a:endParaRPr>
          </a:p>
        </p:txBody>
      </p:sp>
      <p:sp>
        <p:nvSpPr>
          <p:cNvPr id="2" name="角丸四角形 1"/>
          <p:cNvSpPr/>
          <p:nvPr/>
        </p:nvSpPr>
        <p:spPr>
          <a:xfrm>
            <a:off x="1322173" y="1717589"/>
            <a:ext cx="4707924" cy="134688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6245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008375" y="2693009"/>
            <a:ext cx="10054480" cy="1431986"/>
          </a:xfrm>
        </p:spPr>
        <p:txBody>
          <a:bodyPr>
            <a:noAutofit/>
          </a:bodyPr>
          <a:lstStyle/>
          <a:p>
            <a:r>
              <a:rPr lang="ja-JP" altLang="en-US" sz="4400" b="1" dirty="0" smtClean="0"/>
              <a:t>第１章．</a:t>
            </a:r>
            <a:r>
              <a:rPr lang="ja-JP" altLang="en-US" sz="4400" b="1" dirty="0"/>
              <a:t>次世代エコ自動車の</a:t>
            </a:r>
            <a:r>
              <a:rPr lang="ja-JP" altLang="en-US" sz="4400" b="1" dirty="0" smtClean="0"/>
              <a:t>環境性および</a:t>
            </a:r>
            <a:r>
              <a:rPr lang="en-US" altLang="ja-JP" sz="4400" b="1" dirty="0"/>
              <a:t/>
            </a:r>
            <a:br>
              <a:rPr lang="en-US" altLang="ja-JP" sz="4400" b="1" dirty="0"/>
            </a:br>
            <a:r>
              <a:rPr lang="ja-JP" altLang="en-US" sz="4400" b="1" dirty="0" smtClean="0"/>
              <a:t>　　　　　経済性</a:t>
            </a:r>
            <a:endParaRPr kumimoji="1" lang="ja-JP" altLang="en-US" sz="4400" b="1" dirty="0"/>
          </a:p>
        </p:txBody>
      </p:sp>
    </p:spTree>
    <p:extLst>
      <p:ext uri="{BB962C8B-B14F-4D97-AF65-F5344CB8AC3E}">
        <p14:creationId xmlns:p14="http://schemas.microsoft.com/office/powerpoint/2010/main" val="2792559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6177"/>
            <a:ext cx="12192000" cy="5261823"/>
          </a:xfrm>
          <a:prstGeom prst="rect">
            <a:avLst/>
          </a:prstGeom>
        </p:spPr>
      </p:pic>
      <p:sp>
        <p:nvSpPr>
          <p:cNvPr id="2" name="タイトル 1"/>
          <p:cNvSpPr>
            <a:spLocks noGrp="1"/>
          </p:cNvSpPr>
          <p:nvPr>
            <p:ph type="title" idx="4294967295"/>
          </p:nvPr>
        </p:nvSpPr>
        <p:spPr>
          <a:xfrm>
            <a:off x="683781" y="159327"/>
            <a:ext cx="10741310" cy="1302943"/>
          </a:xfrm>
        </p:spPr>
        <p:txBody>
          <a:bodyPr>
            <a:normAutofit/>
          </a:bodyPr>
          <a:lstStyle/>
          <a:p>
            <a:pPr algn="l"/>
            <a:r>
              <a:rPr lang="en-US" altLang="ja-JP" sz="4400" b="1" dirty="0" smtClean="0"/>
              <a:t>1-1. </a:t>
            </a:r>
            <a:r>
              <a:rPr lang="ja-JP" altLang="en-US" sz="4400" b="1" dirty="0" smtClean="0"/>
              <a:t>既存車</a:t>
            </a:r>
            <a:r>
              <a:rPr lang="ja-JP" altLang="en-US" sz="4400" b="1" dirty="0"/>
              <a:t>に比べて次</a:t>
            </a:r>
            <a:r>
              <a:rPr lang="ja-JP" altLang="en-US" sz="4400" b="1" dirty="0" smtClean="0"/>
              <a:t>世代エコ自動車の</a:t>
            </a:r>
            <a:r>
              <a:rPr lang="en-US" altLang="ja-JP" sz="4400" b="1" dirty="0" smtClean="0"/>
              <a:t>CO2</a:t>
            </a:r>
            <a:br>
              <a:rPr lang="en-US" altLang="ja-JP" sz="4400" b="1" dirty="0" smtClean="0"/>
            </a:br>
            <a:r>
              <a:rPr lang="ja-JP" altLang="en-US" sz="4400" b="1" dirty="0" smtClean="0"/>
              <a:t>　　  排出削減程度 </a:t>
            </a:r>
            <a:endParaRPr kumimoji="1" lang="ja-JP" altLang="en-US" sz="4400" b="1" dirty="0"/>
          </a:p>
        </p:txBody>
      </p:sp>
      <p:sp>
        <p:nvSpPr>
          <p:cNvPr id="6" name="正方形/長方形 5"/>
          <p:cNvSpPr/>
          <p:nvPr/>
        </p:nvSpPr>
        <p:spPr>
          <a:xfrm>
            <a:off x="3001992" y="3036498"/>
            <a:ext cx="2449901" cy="36230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3378680" y="3536829"/>
            <a:ext cx="762000" cy="3623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8485515" y="4580913"/>
            <a:ext cx="158154" cy="28438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8485514" y="3539705"/>
            <a:ext cx="891398" cy="3594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8511397" y="5095336"/>
            <a:ext cx="46008" cy="287547"/>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8485514" y="4045932"/>
            <a:ext cx="891398" cy="3190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p:cNvSpPr/>
          <p:nvPr/>
        </p:nvSpPr>
        <p:spPr>
          <a:xfrm>
            <a:off x="8485514" y="3036498"/>
            <a:ext cx="2746078" cy="31055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p:cNvSpPr/>
          <p:nvPr/>
        </p:nvSpPr>
        <p:spPr>
          <a:xfrm>
            <a:off x="3151516" y="4045933"/>
            <a:ext cx="782129" cy="3190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3"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96177"/>
            <a:ext cx="12192000" cy="5261823"/>
          </a:xfrm>
          <a:prstGeom prst="rect">
            <a:avLst/>
          </a:prstGeom>
        </p:spPr>
      </p:pic>
    </p:spTree>
    <p:extLst>
      <p:ext uri="{BB962C8B-B14F-4D97-AF65-F5344CB8AC3E}">
        <p14:creationId xmlns:p14="http://schemas.microsoft.com/office/powerpoint/2010/main" val="1323242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2189017" y="298632"/>
            <a:ext cx="7744691" cy="768206"/>
          </a:xfrm>
        </p:spPr>
        <p:txBody>
          <a:bodyPr>
            <a:noAutofit/>
          </a:bodyPr>
          <a:lstStyle/>
          <a:p>
            <a:r>
              <a:rPr lang="en-US" altLang="ja-JP" sz="4400" b="1" dirty="0"/>
              <a:t>1</a:t>
            </a:r>
            <a:r>
              <a:rPr kumimoji="1" lang="en-US" altLang="ja-JP" sz="4400" b="1" dirty="0" smtClean="0"/>
              <a:t>-2. </a:t>
            </a:r>
            <a:r>
              <a:rPr kumimoji="1" lang="ja-JP" altLang="en-US" sz="4400" b="1" dirty="0" smtClean="0"/>
              <a:t>燃費・</a:t>
            </a:r>
            <a:r>
              <a:rPr lang="en-US" altLang="ja-JP" sz="4400" b="1" dirty="0" smtClean="0"/>
              <a:t>CO2</a:t>
            </a:r>
            <a:r>
              <a:rPr kumimoji="1" lang="ja-JP" altLang="en-US" sz="4400" b="1" dirty="0" smtClean="0"/>
              <a:t>排出量・価格比較</a:t>
            </a:r>
            <a:endParaRPr kumimoji="1" lang="ja-JP" altLang="en-US" sz="4400" b="1" dirty="0"/>
          </a:p>
        </p:txBody>
      </p:sp>
      <p:graphicFrame>
        <p:nvGraphicFramePr>
          <p:cNvPr id="5" name="コンテンツ プレースホルダー 4"/>
          <p:cNvGraphicFramePr>
            <a:graphicFrameLocks noGrp="1"/>
          </p:cNvGraphicFramePr>
          <p:nvPr>
            <p:ph sz="quarter" idx="4294967295"/>
            <p:extLst>
              <p:ext uri="{D42A27DB-BD31-4B8C-83A1-F6EECF244321}">
                <p14:modId xmlns:p14="http://schemas.microsoft.com/office/powerpoint/2010/main" val="1793368902"/>
              </p:ext>
            </p:extLst>
          </p:nvPr>
        </p:nvGraphicFramePr>
        <p:xfrm>
          <a:off x="1274618" y="1931048"/>
          <a:ext cx="9029700" cy="4166017"/>
        </p:xfrm>
        <a:graphic>
          <a:graphicData uri="http://schemas.openxmlformats.org/drawingml/2006/table">
            <a:tbl>
              <a:tblPr firstRow="1" bandRow="1">
                <a:tableStyleId>{D7AC3CCA-C797-4891-BE02-D94E43425B78}</a:tableStyleId>
              </a:tblPr>
              <a:tblGrid>
                <a:gridCol w="2257425"/>
                <a:gridCol w="2257425"/>
                <a:gridCol w="2257425"/>
                <a:gridCol w="2257425"/>
              </a:tblGrid>
              <a:tr h="611924">
                <a:tc>
                  <a:txBody>
                    <a:bodyPr/>
                    <a:lstStyle/>
                    <a:p>
                      <a:pPr algn="ctr"/>
                      <a:endParaRPr kumimoji="1" lang="ja-JP" altLang="en-US" sz="2000" b="1" dirty="0"/>
                    </a:p>
                  </a:txBody>
                  <a:tcPr marL="45048" marR="45048" anchor="ctr"/>
                </a:tc>
                <a:tc>
                  <a:txBody>
                    <a:bodyPr/>
                    <a:lstStyle/>
                    <a:p>
                      <a:pPr algn="ctr"/>
                      <a:r>
                        <a:rPr kumimoji="1" lang="ja-JP" altLang="en-US" sz="2000" b="1" dirty="0" smtClean="0"/>
                        <a:t>走行距離</a:t>
                      </a:r>
                      <a:endParaRPr kumimoji="1" lang="en-US" altLang="ja-JP" sz="2000" b="1" dirty="0" smtClean="0"/>
                    </a:p>
                    <a:p>
                      <a:pPr algn="ctr"/>
                      <a:r>
                        <a:rPr kumimoji="1" lang="en-US" altLang="ja-JP" sz="2000" b="1" dirty="0" smtClean="0"/>
                        <a:t>(</a:t>
                      </a:r>
                      <a:r>
                        <a:rPr kumimoji="1" lang="ja-JP" altLang="en-US" sz="2000" b="1" dirty="0" smtClean="0"/>
                        <a:t>１００円当たり</a:t>
                      </a:r>
                      <a:r>
                        <a:rPr kumimoji="1" lang="en-US" altLang="ja-JP" sz="2000" b="1" dirty="0" smtClean="0"/>
                        <a:t>)</a:t>
                      </a:r>
                      <a:endParaRPr kumimoji="1" lang="ja-JP" altLang="en-US" sz="2000" b="1" dirty="0"/>
                    </a:p>
                  </a:txBody>
                  <a:tcPr marL="45048" marR="45048" anchor="ctr"/>
                </a:tc>
                <a:tc>
                  <a:txBody>
                    <a:bodyPr/>
                    <a:lstStyle/>
                    <a:p>
                      <a:pPr algn="ctr"/>
                      <a:r>
                        <a:rPr kumimoji="1" lang="en-US" altLang="ja-JP" sz="2000" b="1" dirty="0" smtClean="0"/>
                        <a:t>CO2</a:t>
                      </a:r>
                      <a:r>
                        <a:rPr kumimoji="1" lang="ja-JP" altLang="en-US" sz="2000" b="1" dirty="0" smtClean="0"/>
                        <a:t>排出量</a:t>
                      </a:r>
                      <a:endParaRPr kumimoji="1" lang="en-US" altLang="ja-JP" sz="2000" b="1" dirty="0" smtClean="0"/>
                    </a:p>
                    <a:p>
                      <a:pPr algn="ctr"/>
                      <a:r>
                        <a:rPr kumimoji="1" lang="en-US" altLang="ja-JP" sz="2000" b="1" dirty="0" smtClean="0"/>
                        <a:t>(g-</a:t>
                      </a:r>
                      <a:r>
                        <a:rPr kumimoji="1" lang="ja-JP" altLang="en-US" sz="2000" b="1" dirty="0" smtClean="0"/>
                        <a:t>ＣＯ</a:t>
                      </a:r>
                      <a:r>
                        <a:rPr kumimoji="1" lang="en-US" altLang="ja-JP" sz="2000" b="1" dirty="0" smtClean="0"/>
                        <a:t>2/km)</a:t>
                      </a:r>
                    </a:p>
                  </a:txBody>
                  <a:tcPr marL="45048" marR="45048" anchor="ctr"/>
                </a:tc>
                <a:tc>
                  <a:txBody>
                    <a:bodyPr/>
                    <a:lstStyle/>
                    <a:p>
                      <a:pPr algn="ctr"/>
                      <a:r>
                        <a:rPr kumimoji="1" lang="ja-JP" altLang="en-US" sz="2000" b="1" dirty="0" smtClean="0"/>
                        <a:t>価格</a:t>
                      </a:r>
                      <a:r>
                        <a:rPr kumimoji="1" lang="en-US" altLang="ja-JP" sz="2000" b="1" dirty="0" smtClean="0"/>
                        <a:t>(</a:t>
                      </a:r>
                      <a:r>
                        <a:rPr kumimoji="1" lang="ja-JP" altLang="en-US" sz="2000" b="1" dirty="0" smtClean="0"/>
                        <a:t>万円</a:t>
                      </a:r>
                      <a:r>
                        <a:rPr kumimoji="1" lang="en-US" altLang="ja-JP" sz="2000" b="1" dirty="0" smtClean="0"/>
                        <a:t>)</a:t>
                      </a:r>
                    </a:p>
                  </a:txBody>
                  <a:tcPr marL="45048" marR="45048" anchor="ctr"/>
                </a:tc>
              </a:tr>
              <a:tr h="611924">
                <a:tc>
                  <a:txBody>
                    <a:bodyPr/>
                    <a:lstStyle/>
                    <a:p>
                      <a:pPr algn="ctr"/>
                      <a:r>
                        <a:rPr kumimoji="1" lang="ja-JP" altLang="en-US" sz="2000" b="1" dirty="0" smtClean="0"/>
                        <a:t>普通車</a:t>
                      </a:r>
                      <a:endParaRPr kumimoji="1" lang="en-US" altLang="ja-JP" sz="2000" b="1" dirty="0" smtClean="0"/>
                    </a:p>
                    <a:p>
                      <a:pPr algn="ctr"/>
                      <a:r>
                        <a:rPr kumimoji="1" lang="ja-JP" altLang="en-US" sz="2000" b="1" dirty="0" smtClean="0"/>
                        <a:t>ブーン</a:t>
                      </a:r>
                      <a:r>
                        <a:rPr kumimoji="1" lang="en-US" altLang="ja-JP" sz="2000" b="1" dirty="0" smtClean="0"/>
                        <a:t>(</a:t>
                      </a:r>
                      <a:r>
                        <a:rPr kumimoji="1" lang="ja-JP" altLang="en-US" sz="2000" b="1" dirty="0" smtClean="0"/>
                        <a:t>ダイハツ</a:t>
                      </a:r>
                      <a:r>
                        <a:rPr kumimoji="1" lang="en-US" altLang="ja-JP" sz="2000" b="1" dirty="0" smtClean="0"/>
                        <a:t>)</a:t>
                      </a:r>
                      <a:endParaRPr kumimoji="1" lang="ja-JP" altLang="en-US" sz="2000" b="1" dirty="0"/>
                    </a:p>
                  </a:txBody>
                  <a:tcPr marL="45048" marR="45048" anchor="ctr"/>
                </a:tc>
                <a:tc>
                  <a:txBody>
                    <a:bodyPr/>
                    <a:lstStyle/>
                    <a:p>
                      <a:pPr algn="ctr"/>
                      <a:r>
                        <a:rPr lang="en-US" altLang="ja-JP" sz="2400" b="1" dirty="0" smtClean="0"/>
                        <a:t>28</a:t>
                      </a:r>
                      <a:endParaRPr kumimoji="1" lang="ja-JP" altLang="en-US" sz="2400" b="1" dirty="0"/>
                    </a:p>
                  </a:txBody>
                  <a:tcPr marL="45048" marR="45048" anchor="ctr"/>
                </a:tc>
                <a:tc>
                  <a:txBody>
                    <a:bodyPr/>
                    <a:lstStyle/>
                    <a:p>
                      <a:pPr algn="ctr"/>
                      <a:r>
                        <a:rPr kumimoji="1" lang="en-US" altLang="ja-JP" sz="2400" b="1" dirty="0" smtClean="0"/>
                        <a:t>132</a:t>
                      </a:r>
                      <a:endParaRPr kumimoji="1" lang="ja-JP" altLang="en-US" sz="2400" b="1" dirty="0"/>
                    </a:p>
                  </a:txBody>
                  <a:tcPr marL="45048" marR="45048" anchor="ctr"/>
                </a:tc>
                <a:tc>
                  <a:txBody>
                    <a:bodyPr/>
                    <a:lstStyle/>
                    <a:p>
                      <a:pPr algn="ctr"/>
                      <a:r>
                        <a:rPr kumimoji="1" lang="ja-JP" altLang="en-US" sz="2400" b="1" dirty="0" smtClean="0"/>
                        <a:t>約</a:t>
                      </a:r>
                      <a:r>
                        <a:rPr kumimoji="1" lang="en-US" altLang="ja-JP" sz="2400" b="1" dirty="0" smtClean="0"/>
                        <a:t>150</a:t>
                      </a:r>
                      <a:endParaRPr kumimoji="1" lang="ja-JP" altLang="en-US" sz="2400" b="1" dirty="0"/>
                    </a:p>
                  </a:txBody>
                  <a:tcPr marL="45048" marR="45048" anchor="ctr"/>
                </a:tc>
              </a:tr>
              <a:tr h="611924">
                <a:tc>
                  <a:txBody>
                    <a:bodyPr/>
                    <a:lstStyle/>
                    <a:p>
                      <a:pPr algn="ctr"/>
                      <a:r>
                        <a:rPr kumimoji="1" lang="en-US" altLang="ja-JP" sz="2000" b="1" dirty="0" smtClean="0"/>
                        <a:t>HV</a:t>
                      </a:r>
                      <a:r>
                        <a:rPr kumimoji="1" lang="ja-JP" altLang="en-US" sz="2000" b="1" dirty="0" smtClean="0"/>
                        <a:t>自動車</a:t>
                      </a:r>
                      <a:endParaRPr kumimoji="1" lang="en-US" altLang="ja-JP" sz="2000" b="1" dirty="0" smtClean="0"/>
                    </a:p>
                    <a:p>
                      <a:pPr algn="ctr"/>
                      <a:r>
                        <a:rPr kumimoji="1" lang="ja-JP" altLang="en-US" sz="2000" b="1" dirty="0" smtClean="0"/>
                        <a:t>プリウス</a:t>
                      </a:r>
                      <a:r>
                        <a:rPr kumimoji="1" lang="en-US" altLang="ja-JP" sz="2000" b="1" dirty="0" smtClean="0"/>
                        <a:t>(</a:t>
                      </a:r>
                      <a:r>
                        <a:rPr kumimoji="1" lang="ja-JP" altLang="en-US" sz="2000" b="1" dirty="0" smtClean="0"/>
                        <a:t>トヨタ</a:t>
                      </a:r>
                      <a:r>
                        <a:rPr kumimoji="1" lang="en-US" altLang="ja-JP" sz="2000" b="1" dirty="0" smtClean="0"/>
                        <a:t>)</a:t>
                      </a:r>
                      <a:endParaRPr kumimoji="1" lang="ja-JP" altLang="en-US" sz="2000" b="1" dirty="0"/>
                    </a:p>
                  </a:txBody>
                  <a:tcPr marL="45048" marR="45048" anchor="ctr"/>
                </a:tc>
                <a:tc>
                  <a:txBody>
                    <a:bodyPr/>
                    <a:lstStyle/>
                    <a:p>
                      <a:pPr algn="ctr"/>
                      <a:r>
                        <a:rPr kumimoji="1" lang="en-US" altLang="ja-JP" sz="2400" b="1" dirty="0" smtClean="0"/>
                        <a:t>40.8</a:t>
                      </a:r>
                      <a:endParaRPr kumimoji="1" lang="ja-JP" altLang="en-US" sz="2400" b="1" dirty="0"/>
                    </a:p>
                  </a:txBody>
                  <a:tcPr marL="45048" marR="45048" anchor="ctr"/>
                </a:tc>
                <a:tc>
                  <a:txBody>
                    <a:bodyPr/>
                    <a:lstStyle/>
                    <a:p>
                      <a:pPr algn="ctr"/>
                      <a:r>
                        <a:rPr kumimoji="1" lang="en-US" altLang="ja-JP" sz="2400" b="1" dirty="0" smtClean="0"/>
                        <a:t>82</a:t>
                      </a:r>
                      <a:endParaRPr kumimoji="1" lang="ja-JP" altLang="en-US" sz="2400" b="1" dirty="0"/>
                    </a:p>
                  </a:txBody>
                  <a:tcPr marL="45048" marR="45048" anchor="ctr"/>
                </a:tc>
                <a:tc>
                  <a:txBody>
                    <a:bodyPr/>
                    <a:lstStyle/>
                    <a:p>
                      <a:pPr algn="ctr"/>
                      <a:r>
                        <a:rPr kumimoji="1" lang="ja-JP" altLang="en-US" sz="2400" b="1" dirty="0" smtClean="0"/>
                        <a:t>約</a:t>
                      </a:r>
                      <a:r>
                        <a:rPr kumimoji="1" lang="en-US" altLang="ja-JP" sz="2400" b="1" dirty="0" smtClean="0"/>
                        <a:t>250</a:t>
                      </a:r>
                      <a:endParaRPr kumimoji="1" lang="ja-JP" altLang="en-US" sz="2400" b="1" dirty="0"/>
                    </a:p>
                  </a:txBody>
                  <a:tcPr marL="45048" marR="45048" anchor="ctr"/>
                </a:tc>
              </a:tr>
              <a:tr h="874177">
                <a:tc>
                  <a:txBody>
                    <a:bodyPr/>
                    <a:lstStyle/>
                    <a:p>
                      <a:pPr algn="ctr"/>
                      <a:r>
                        <a:rPr kumimoji="1" lang="ja-JP" altLang="en-US" sz="2000" b="1" dirty="0" smtClean="0"/>
                        <a:t>電気自動車</a:t>
                      </a:r>
                      <a:endParaRPr kumimoji="1" lang="en-US" altLang="ja-JP" sz="2000" b="1" dirty="0" smtClean="0"/>
                    </a:p>
                    <a:p>
                      <a:pPr algn="ctr"/>
                      <a:r>
                        <a:rPr kumimoji="1" lang="ja-JP" altLang="en-US" sz="2000" b="1" dirty="0" smtClean="0"/>
                        <a:t>リーフ</a:t>
                      </a:r>
                      <a:r>
                        <a:rPr kumimoji="1" lang="en-US" altLang="ja-JP" sz="2000" b="1" dirty="0" smtClean="0"/>
                        <a:t>(</a:t>
                      </a:r>
                      <a:r>
                        <a:rPr kumimoji="1" lang="ja-JP" altLang="en-US" sz="2000" b="1" dirty="0" smtClean="0"/>
                        <a:t>日産</a:t>
                      </a:r>
                      <a:r>
                        <a:rPr kumimoji="1" lang="en-US" altLang="ja-JP" sz="2000" b="1" dirty="0" smtClean="0"/>
                        <a:t>)</a:t>
                      </a:r>
                      <a:endParaRPr kumimoji="1" lang="ja-JP" altLang="en-US" sz="2000" b="1" dirty="0"/>
                    </a:p>
                  </a:txBody>
                  <a:tcPr marL="45048" marR="450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240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400" b="1" dirty="0" smtClean="0"/>
                        <a:t>50</a:t>
                      </a:r>
                    </a:p>
                    <a:p>
                      <a:pPr algn="ctr"/>
                      <a:endParaRPr kumimoji="1" lang="ja-JP" altLang="en-US" sz="2400" b="1" dirty="0"/>
                    </a:p>
                  </a:txBody>
                  <a:tcPr marL="45048" marR="45048" anchor="ctr"/>
                </a:tc>
                <a:tc>
                  <a:txBody>
                    <a:bodyPr/>
                    <a:lstStyle/>
                    <a:p>
                      <a:pPr algn="ctr"/>
                      <a:r>
                        <a:rPr kumimoji="1" lang="en-US" altLang="ja-JP" sz="2400" b="1" dirty="0" smtClean="0"/>
                        <a:t>56</a:t>
                      </a:r>
                      <a:endParaRPr kumimoji="1" lang="ja-JP" altLang="en-US" sz="2400" b="1" dirty="0"/>
                    </a:p>
                  </a:txBody>
                  <a:tcPr marL="45048" marR="45048" anchor="ctr"/>
                </a:tc>
                <a:tc>
                  <a:txBody>
                    <a:bodyPr/>
                    <a:lstStyle/>
                    <a:p>
                      <a:pPr algn="ctr"/>
                      <a:r>
                        <a:rPr kumimoji="1" lang="ja-JP" altLang="en-US" sz="2400" b="1" dirty="0" smtClean="0"/>
                        <a:t>約</a:t>
                      </a:r>
                      <a:r>
                        <a:rPr kumimoji="1" lang="en-US" altLang="ja-JP" sz="2400" b="1" dirty="0" smtClean="0"/>
                        <a:t>310</a:t>
                      </a:r>
                      <a:endParaRPr kumimoji="1" lang="ja-JP" altLang="en-US" sz="2400" b="1" dirty="0"/>
                    </a:p>
                  </a:txBody>
                  <a:tcPr marL="45048" marR="45048" anchor="ctr"/>
                </a:tc>
              </a:tr>
              <a:tr h="874177">
                <a:tc>
                  <a:txBody>
                    <a:bodyPr/>
                    <a:lstStyle/>
                    <a:p>
                      <a:pPr algn="ctr"/>
                      <a:r>
                        <a:rPr kumimoji="1" lang="ja-JP" altLang="en-US" sz="2000" b="1" dirty="0" smtClean="0"/>
                        <a:t>燃料電池自動車</a:t>
                      </a:r>
                      <a:endParaRPr kumimoji="1" lang="en-US" altLang="ja-JP" sz="2000" b="1" dirty="0" smtClean="0"/>
                    </a:p>
                    <a:p>
                      <a:pPr algn="ctr"/>
                      <a:r>
                        <a:rPr kumimoji="1" lang="ja-JP" altLang="en-US" sz="2000" b="1" dirty="0" smtClean="0"/>
                        <a:t>ミライ</a:t>
                      </a:r>
                      <a:r>
                        <a:rPr kumimoji="1" lang="en-US" altLang="ja-JP" sz="2000" b="1" dirty="0" smtClean="0"/>
                        <a:t>(</a:t>
                      </a:r>
                      <a:r>
                        <a:rPr kumimoji="1" lang="ja-JP" altLang="en-US" sz="2000" b="1" dirty="0" smtClean="0"/>
                        <a:t>トヨタ</a:t>
                      </a:r>
                      <a:r>
                        <a:rPr kumimoji="1" lang="en-US" altLang="ja-JP" sz="2000" b="1" dirty="0" smtClean="0"/>
                        <a:t>)</a:t>
                      </a:r>
                      <a:endParaRPr kumimoji="1" lang="ja-JP" altLang="en-US" sz="2000" b="1" dirty="0"/>
                    </a:p>
                  </a:txBody>
                  <a:tcPr marL="45048" marR="45048" anchor="ctr"/>
                </a:tc>
                <a:tc>
                  <a:txBody>
                    <a:bodyPr/>
                    <a:lstStyle/>
                    <a:p>
                      <a:pPr algn="ctr"/>
                      <a:r>
                        <a:rPr kumimoji="1" lang="en-US" altLang="ja-JP" sz="2400" b="1" dirty="0" smtClean="0"/>
                        <a:t>15</a:t>
                      </a:r>
                      <a:endParaRPr kumimoji="1" lang="ja-JP" altLang="en-US" sz="2400" b="1" dirty="0"/>
                    </a:p>
                  </a:txBody>
                  <a:tcPr marL="45048" marR="45048" anchor="ctr"/>
                </a:tc>
                <a:tc>
                  <a:txBody>
                    <a:bodyPr/>
                    <a:lstStyle/>
                    <a:p>
                      <a:pPr algn="ctr"/>
                      <a:r>
                        <a:rPr kumimoji="1" lang="en-US" altLang="ja-JP" sz="2400" b="1" dirty="0" smtClean="0"/>
                        <a:t>119</a:t>
                      </a:r>
                      <a:endParaRPr kumimoji="1" lang="ja-JP" altLang="en-US" sz="2400" b="1" dirty="0"/>
                    </a:p>
                  </a:txBody>
                  <a:tcPr marL="45048" marR="45048" anchor="ctr"/>
                </a:tc>
                <a:tc>
                  <a:txBody>
                    <a:bodyPr/>
                    <a:lstStyle/>
                    <a:p>
                      <a:pPr algn="ctr"/>
                      <a:r>
                        <a:rPr kumimoji="1" lang="ja-JP" altLang="en-US" sz="2400" b="1" dirty="0" smtClean="0"/>
                        <a:t>約</a:t>
                      </a:r>
                      <a:r>
                        <a:rPr kumimoji="1" lang="en-US" altLang="ja-JP" sz="2400" b="1" dirty="0" smtClean="0"/>
                        <a:t>720</a:t>
                      </a:r>
                      <a:endParaRPr kumimoji="1" lang="ja-JP" altLang="en-US" sz="2400" b="1" dirty="0"/>
                    </a:p>
                  </a:txBody>
                  <a:tcPr marL="45048" marR="45048" anchor="ctr"/>
                </a:tc>
              </a:tr>
            </a:tbl>
          </a:graphicData>
        </a:graphic>
      </p:graphicFrame>
      <p:sp>
        <p:nvSpPr>
          <p:cNvPr id="3" name="コンテンツ プレースホルダー 2"/>
          <p:cNvSpPr>
            <a:spLocks noGrp="1"/>
          </p:cNvSpPr>
          <p:nvPr>
            <p:ph sz="quarter" idx="4294967295"/>
          </p:nvPr>
        </p:nvSpPr>
        <p:spPr>
          <a:xfrm>
            <a:off x="1253836" y="1321765"/>
            <a:ext cx="7038109" cy="416701"/>
          </a:xfrm>
          <a:prstGeom prst="rect">
            <a:avLst/>
          </a:prstGeom>
        </p:spPr>
        <p:txBody>
          <a:bodyPr>
            <a:normAutofit/>
          </a:bodyPr>
          <a:lstStyle/>
          <a:p>
            <a:pPr marL="0" indent="0">
              <a:buNone/>
            </a:pPr>
            <a:r>
              <a:rPr kumimoji="1" lang="ja-JP" altLang="en-US" b="1" dirty="0" smtClean="0"/>
              <a:t>＊</a:t>
            </a:r>
            <a:r>
              <a:rPr kumimoji="1" lang="en-US" altLang="ja-JP" b="1" dirty="0" smtClean="0"/>
              <a:t>CO</a:t>
            </a:r>
            <a:r>
              <a:rPr kumimoji="1" lang="ja-JP" altLang="en-US" b="1" dirty="0" smtClean="0"/>
              <a:t>２排出量は平成</a:t>
            </a:r>
            <a:r>
              <a:rPr kumimoji="1" lang="en-US" altLang="ja-JP" b="1" dirty="0" smtClean="0"/>
              <a:t>23</a:t>
            </a:r>
            <a:r>
              <a:rPr kumimoji="1" lang="ja-JP" altLang="en-US" b="1" dirty="0" smtClean="0"/>
              <a:t>年「</a:t>
            </a:r>
            <a:r>
              <a:rPr lang="ja-JP" altLang="en-US" b="1" dirty="0"/>
              <a:t>総合効率と</a:t>
            </a:r>
            <a:r>
              <a:rPr lang="en-US" altLang="ja-JP" b="1" dirty="0"/>
              <a:t>GHG </a:t>
            </a:r>
            <a:r>
              <a:rPr lang="ja-JP" altLang="en-US" b="1" dirty="0"/>
              <a:t>排出の</a:t>
            </a:r>
            <a:r>
              <a:rPr lang="ja-JP" altLang="en-US" b="1" dirty="0" smtClean="0"/>
              <a:t>分析」より作成</a:t>
            </a:r>
            <a:endParaRPr kumimoji="1" lang="ja-JP" altLang="en-US" b="1" dirty="0"/>
          </a:p>
        </p:txBody>
      </p:sp>
      <p:sp>
        <p:nvSpPr>
          <p:cNvPr id="4" name="円形吹き出し 3"/>
          <p:cNvSpPr/>
          <p:nvPr/>
        </p:nvSpPr>
        <p:spPr>
          <a:xfrm>
            <a:off x="9787650" y="760269"/>
            <a:ext cx="2367280" cy="4058866"/>
          </a:xfrm>
          <a:prstGeom prst="wedgeEllipseCallout">
            <a:avLst>
              <a:gd name="adj1" fmla="val -42292"/>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ただし、電気自動車や燃料電池自動車は、</a:t>
            </a:r>
            <a:r>
              <a:rPr kumimoji="1" lang="ja-JP" altLang="en-US" sz="2000" b="1" dirty="0" smtClean="0">
                <a:solidFill>
                  <a:srgbClr val="FF0000"/>
                </a:solidFill>
              </a:rPr>
              <a:t>必要な電気を自然エネルギーからもらえる場合</a:t>
            </a:r>
            <a:r>
              <a:rPr kumimoji="1" lang="ja-JP" altLang="en-US" sz="2000" b="1" dirty="0" smtClean="0">
                <a:solidFill>
                  <a:schemeClr val="tx1"/>
                </a:solidFill>
              </a:rPr>
              <a:t>、</a:t>
            </a:r>
            <a:r>
              <a:rPr kumimoji="1" lang="en-US" altLang="ja-JP" sz="2000" b="1" dirty="0" smtClean="0">
                <a:solidFill>
                  <a:schemeClr val="tx1"/>
                </a:solidFill>
              </a:rPr>
              <a:t>CO2</a:t>
            </a:r>
            <a:r>
              <a:rPr kumimoji="1" lang="ja-JP" altLang="en-US" sz="2000" b="1" dirty="0" smtClean="0">
                <a:solidFill>
                  <a:schemeClr val="tx1"/>
                </a:solidFill>
              </a:rPr>
              <a:t>排出は</a:t>
            </a:r>
            <a:r>
              <a:rPr kumimoji="1" lang="ja-JP" altLang="en-US" sz="2000" b="1" dirty="0" smtClean="0">
                <a:solidFill>
                  <a:srgbClr val="FF0000"/>
                </a:solidFill>
              </a:rPr>
              <a:t>ゼロに近づけることは可能</a:t>
            </a:r>
            <a:r>
              <a:rPr kumimoji="1" lang="ja-JP" altLang="en-US" sz="2000" b="1" dirty="0" smtClean="0">
                <a:solidFill>
                  <a:schemeClr val="tx1"/>
                </a:solidFill>
              </a:rPr>
              <a:t>である。</a:t>
            </a:r>
            <a:endParaRPr kumimoji="1" lang="ja-JP" altLang="en-US" sz="2000" b="1" dirty="0">
              <a:solidFill>
                <a:schemeClr val="tx1"/>
              </a:solidFill>
            </a:endParaRPr>
          </a:p>
        </p:txBody>
      </p:sp>
    </p:spTree>
    <p:extLst>
      <p:ext uri="{BB962C8B-B14F-4D97-AF65-F5344CB8AC3E}">
        <p14:creationId xmlns:p14="http://schemas.microsoft.com/office/powerpoint/2010/main" val="292985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529342" y="3061854"/>
            <a:ext cx="9076314" cy="740930"/>
          </a:xfrm>
        </p:spPr>
        <p:txBody>
          <a:bodyPr>
            <a:normAutofit/>
          </a:bodyPr>
          <a:lstStyle/>
          <a:p>
            <a:r>
              <a:rPr lang="ja-JP" altLang="en-US" sz="4400" b="1" dirty="0" smtClean="0"/>
              <a:t>第２章．</a:t>
            </a:r>
            <a:r>
              <a:rPr lang="ja-JP" altLang="en-US" sz="4400" b="1" dirty="0"/>
              <a:t>次</a:t>
            </a:r>
            <a:r>
              <a:rPr lang="ja-JP" altLang="en-US" sz="4400" b="1" dirty="0" smtClean="0"/>
              <a:t>世代エコ自動車</a:t>
            </a:r>
            <a:r>
              <a:rPr lang="ja-JP" altLang="en-US" sz="4400" b="1" dirty="0"/>
              <a:t>の普及</a:t>
            </a:r>
            <a:r>
              <a:rPr lang="ja-JP" altLang="en-US" sz="4400" b="1" dirty="0" smtClean="0"/>
              <a:t>状況</a:t>
            </a:r>
            <a:endParaRPr kumimoji="1" lang="ja-JP" altLang="en-US" sz="4400" b="1" dirty="0"/>
          </a:p>
        </p:txBody>
      </p:sp>
    </p:spTree>
    <p:extLst>
      <p:ext uri="{BB962C8B-B14F-4D97-AF65-F5344CB8AC3E}">
        <p14:creationId xmlns:p14="http://schemas.microsoft.com/office/powerpoint/2010/main" val="1002597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TM02892315[[fn=ウィスプ]]</Template>
  <TotalTime>5538</TotalTime>
  <Words>5032</Words>
  <Application>Microsoft Office PowerPoint</Application>
  <PresentationFormat>ワイド画面</PresentationFormat>
  <Paragraphs>540</Paragraphs>
  <Slides>43</Slides>
  <Notes>37</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43</vt:i4>
      </vt:variant>
    </vt:vector>
  </HeadingPairs>
  <TitlesOfParts>
    <vt:vector size="56" baseType="lpstr">
      <vt:lpstr>AR Pゴシック体M</vt:lpstr>
      <vt:lpstr>ＭＳ Ｐゴシック</vt:lpstr>
      <vt:lpstr>ＭＳ 明朝</vt:lpstr>
      <vt:lpstr>新細明體</vt:lpstr>
      <vt:lpstr>宋体</vt:lpstr>
      <vt:lpstr>Calibri</vt:lpstr>
      <vt:lpstr>Calibri Light</vt:lpstr>
      <vt:lpstr>Century</vt:lpstr>
      <vt:lpstr>Times New Roman</vt:lpstr>
      <vt:lpstr>Wingdings</vt:lpstr>
      <vt:lpstr>Wingdings 2</vt:lpstr>
      <vt:lpstr>HDOfficeLightV0</vt:lpstr>
      <vt:lpstr>レトロスペクト</vt:lpstr>
      <vt:lpstr>PowerPoint プレゼンテーション</vt:lpstr>
      <vt:lpstr>PowerPoint プレゼンテーション</vt:lpstr>
      <vt:lpstr>本研究の背景と目的</vt:lpstr>
      <vt:lpstr>PowerPoint プレゼンテーション</vt:lpstr>
      <vt:lpstr>本研究における次世代エコ自動車の定義</vt:lpstr>
      <vt:lpstr>第１章．次世代エコ自動車の環境性および 　　　　　経済性</vt:lpstr>
      <vt:lpstr>1-1. 既存車に比べて次世代エコ自動車のCO2 　　  排出削減程度 </vt:lpstr>
      <vt:lpstr>1-2. 燃費・CO2排出量・価格比較</vt:lpstr>
      <vt:lpstr>第２章．次世代エコ自動車の普及状況</vt:lpstr>
      <vt:lpstr>2-1. 次世代エコ自動車国内普及（保有）台数の推移</vt:lpstr>
      <vt:lpstr>PowerPoint プレゼンテーション</vt:lpstr>
      <vt:lpstr>環境規制によるディーゼル車の販売比率</vt:lpstr>
      <vt:lpstr>今後のＥＵ諸国の展望</vt:lpstr>
      <vt:lpstr>PowerPoint プレゼンテーション</vt:lpstr>
      <vt:lpstr>今後の中国の展望</vt:lpstr>
      <vt:lpstr>PowerPoint プレゼンテーション</vt:lpstr>
      <vt:lpstr>PowerPoint プレゼンテーション</vt:lpstr>
      <vt:lpstr>2-3-2. EV・PHV 国籍別販売台数推移</vt:lpstr>
      <vt:lpstr> 第3章．次世代エコ自動車の普及に向けた政策</vt:lpstr>
      <vt:lpstr>自動車の取得、保有などの優遇措置（企業・地公団）</vt:lpstr>
      <vt:lpstr>自動車の取得、保有などの優遇措置（個人）</vt:lpstr>
      <vt:lpstr>PowerPoint プレゼンテーション</vt:lpstr>
      <vt:lpstr>PowerPoint プレゼンテーション</vt:lpstr>
      <vt:lpstr>PowerPoint プレゼンテーション</vt:lpstr>
      <vt:lpstr>PowerPoint プレゼンテーション</vt:lpstr>
      <vt:lpstr>インフラ整備方針(2020年に向けて)  参考：EV・PHV ロードマップ検討会報告書2016</vt:lpstr>
      <vt:lpstr>PowerPoint プレゼンテーション</vt:lpstr>
      <vt:lpstr>補助金</vt:lpstr>
      <vt:lpstr>減税・免税</vt:lpstr>
      <vt:lpstr>PowerPoint プレゼンテーション</vt:lpstr>
      <vt:lpstr>PowerPoint プレゼンテーション</vt:lpstr>
      <vt:lpstr>第４章．次世代エコ自動車に関する 　　　　　アンケート調査</vt:lpstr>
      <vt:lpstr>エコ自動車に関する独自のアンケート調査</vt:lpstr>
      <vt:lpstr>エコ自動車選好度</vt:lpstr>
      <vt:lpstr>エコ自動車選好度②</vt:lpstr>
      <vt:lpstr>エコ自動車の目的</vt:lpstr>
      <vt:lpstr>どのハイブリッド車が 一番売れていますか</vt:lpstr>
      <vt:lpstr>アンケート調査のまとめ</vt:lpstr>
      <vt:lpstr>PowerPoint プレゼンテーション</vt:lpstr>
      <vt:lpstr>PowerPoint プレゼンテーション</vt:lpstr>
      <vt:lpstr>参考文献</vt:lpstr>
      <vt:lpstr>PowerPoint プレゼンテーション</vt:lpstr>
      <vt:lpstr>PowerPoint プレゼンテーション</vt:lpstr>
    </vt:vector>
  </TitlesOfParts>
  <Company>名城大学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150322037</dc:creator>
  <cp:lastModifiedBy>李すぅちょる</cp:lastModifiedBy>
  <cp:revision>432</cp:revision>
  <cp:lastPrinted>2017-12-05T03:41:14Z</cp:lastPrinted>
  <dcterms:created xsi:type="dcterms:W3CDTF">2017-05-23T04:52:44Z</dcterms:created>
  <dcterms:modified xsi:type="dcterms:W3CDTF">2017-12-14T04:21:32Z</dcterms:modified>
</cp:coreProperties>
</file>