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3"/>
  </p:notesMasterIdLst>
  <p:sldIdLst>
    <p:sldId id="257" r:id="rId2"/>
    <p:sldId id="259" r:id="rId3"/>
    <p:sldId id="260" r:id="rId4"/>
    <p:sldId id="261" r:id="rId5"/>
    <p:sldId id="262" r:id="rId6"/>
    <p:sldId id="263" r:id="rId7"/>
    <p:sldId id="264" r:id="rId8"/>
    <p:sldId id="265" r:id="rId9"/>
    <p:sldId id="291" r:id="rId10"/>
    <p:sldId id="267" r:id="rId11"/>
    <p:sldId id="296" r:id="rId12"/>
    <p:sldId id="309" r:id="rId13"/>
    <p:sldId id="310" r:id="rId14"/>
    <p:sldId id="311" r:id="rId15"/>
    <p:sldId id="294" r:id="rId16"/>
    <p:sldId id="303" r:id="rId17"/>
    <p:sldId id="304" r:id="rId18"/>
    <p:sldId id="266" r:id="rId19"/>
    <p:sldId id="301" r:id="rId20"/>
    <p:sldId id="300" r:id="rId21"/>
    <p:sldId id="272" r:id="rId22"/>
    <p:sldId id="295" r:id="rId23"/>
    <p:sldId id="279" r:id="rId24"/>
    <p:sldId id="290" r:id="rId25"/>
    <p:sldId id="299" r:id="rId26"/>
    <p:sldId id="280" r:id="rId27"/>
    <p:sldId id="285" r:id="rId28"/>
    <p:sldId id="312" r:id="rId29"/>
    <p:sldId id="313" r:id="rId30"/>
    <p:sldId id="314" r:id="rId31"/>
    <p:sldId id="337" r:id="rId32"/>
    <p:sldId id="338" r:id="rId33"/>
    <p:sldId id="339" r:id="rId34"/>
    <p:sldId id="340" r:id="rId35"/>
    <p:sldId id="318" r:id="rId36"/>
    <p:sldId id="333" r:id="rId37"/>
    <p:sldId id="334" r:id="rId38"/>
    <p:sldId id="335" r:id="rId39"/>
    <p:sldId id="281" r:id="rId40"/>
    <p:sldId id="282" r:id="rId41"/>
    <p:sldId id="283" r:id="rId4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50322028" initials="1"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80" autoAdjust="0"/>
    <p:restoredTop sz="76308" autoAdjust="0"/>
  </p:normalViewPr>
  <p:slideViewPr>
    <p:cSldViewPr snapToGrid="0">
      <p:cViewPr varScale="1">
        <p:scale>
          <a:sx n="68" d="100"/>
          <a:sy n="68" d="100"/>
        </p:scale>
        <p:origin x="1469"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0863085462276196"/>
          <c:y val="0.19812665848614283"/>
          <c:w val="0.44042330713721189"/>
          <c:h val="0.42970327835931121"/>
        </c:manualLayout>
      </c:layout>
      <c:pieChart>
        <c:varyColors val="1"/>
        <c:ser>
          <c:idx val="0"/>
          <c:order val="0"/>
          <c:tx>
            <c:strRef>
              <c:f>Sheet1!$B$1</c:f>
              <c:strCache>
                <c:ptCount val="1"/>
                <c:pt idx="0">
                  <c:v>ESG/CSR活動の目的</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dLbl>
              <c:idx val="0"/>
              <c:layout>
                <c:manualLayout>
                  <c:x val="-8.2272887530849687E-2"/>
                  <c:y val="0.11485858017421104"/>
                </c:manualLayout>
              </c:layout>
              <c:tx>
                <c:rich>
                  <a:bodyPr/>
                  <a:lstStyle/>
                  <a:p>
                    <a:r>
                      <a:rPr lang="en-US" altLang="ja-JP" baseline="0" dirty="0" smtClean="0"/>
                      <a:t> </a:t>
                    </a:r>
                    <a:fld id="{2467C73D-A57E-4834-83D5-7C4BCDB3B85D}" type="PERCENTAGE">
                      <a:rPr lang="en-US" altLang="ja-JP" baseline="0"/>
                      <a:pPr/>
                      <a:t>[パーセンテージ]</a:t>
                    </a:fld>
                    <a:endParaRPr lang="en-US" altLang="ja-JP" baseline="0" dirty="0" smtClean="0"/>
                  </a:p>
                </c:rich>
              </c:tx>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Lst>
            </c:dLbl>
            <c:dLbl>
              <c:idx val="1"/>
              <c:layout/>
              <c:tx>
                <c:rich>
                  <a:bodyPr/>
                  <a:lstStyle/>
                  <a:p>
                    <a:r>
                      <a:rPr lang="en-US" altLang="ja-JP" baseline="0" smtClean="0"/>
                      <a:t> </a:t>
                    </a:r>
                    <a:fld id="{BA0BA9B6-503C-4193-9CF2-B15EE4FA24A2}" type="PERCENTAGE">
                      <a:rPr lang="en-US" altLang="ja-JP" baseline="0"/>
                      <a:pPr/>
                      <a:t>[パーセンテージ]</a:t>
                    </a:fld>
                    <a:endParaRPr lang="en-US" altLang="ja-JP" baseline="0" smtClean="0"/>
                  </a:p>
                </c:rich>
              </c:tx>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Lst>
            </c:dLbl>
            <c:dLbl>
              <c:idx val="2"/>
              <c:layout/>
              <c:tx>
                <c:rich>
                  <a:bodyPr/>
                  <a:lstStyle/>
                  <a:p>
                    <a:r>
                      <a:rPr lang="en-US" altLang="ja-JP" baseline="0" smtClean="0"/>
                      <a:t> </a:t>
                    </a:r>
                    <a:fld id="{A44ABE06-2B04-48E6-A1F3-7F250601177B}" type="PERCENTAGE">
                      <a:rPr lang="en-US" altLang="ja-JP" baseline="0"/>
                      <a:pPr/>
                      <a:t>[パーセンテージ]</a:t>
                    </a:fld>
                    <a:endParaRPr lang="en-US" altLang="ja-JP" baseline="0" smtClean="0"/>
                  </a:p>
                </c:rich>
              </c:tx>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Lst>
            </c:dLbl>
            <c:dLbl>
              <c:idx val="3"/>
              <c:layout/>
              <c:tx>
                <c:rich>
                  <a:bodyPr/>
                  <a:lstStyle/>
                  <a:p>
                    <a:r>
                      <a:rPr lang="en-US" altLang="ja-JP" baseline="0" smtClean="0"/>
                      <a:t> </a:t>
                    </a:r>
                    <a:fld id="{C83218A7-105A-4714-B996-B9B39324C348}" type="PERCENTAGE">
                      <a:rPr lang="en-US" altLang="ja-JP" baseline="0"/>
                      <a:pPr/>
                      <a:t>[パーセンテージ]</a:t>
                    </a:fld>
                    <a:endParaRPr lang="en-US" altLang="ja-JP" baseline="0" smtClean="0"/>
                  </a:p>
                </c:rich>
              </c:tx>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Lst>
            </c:dLbl>
            <c:dLbl>
              <c:idx val="4"/>
              <c:layout/>
              <c:tx>
                <c:rich>
                  <a:bodyPr/>
                  <a:lstStyle/>
                  <a:p>
                    <a:r>
                      <a:rPr lang="en-US" altLang="ja-JP" baseline="0" smtClean="0"/>
                      <a:t> </a:t>
                    </a:r>
                    <a:fld id="{BA44D134-0704-4B9B-8F3E-4ED76DAC6204}" type="PERCENTAGE">
                      <a:rPr lang="en-US" altLang="ja-JP" baseline="0"/>
                      <a:pPr/>
                      <a:t>[パーセンテージ]</a:t>
                    </a:fld>
                    <a:endParaRPr lang="en-US" altLang="ja-JP" baseline="0" smtClean="0"/>
                  </a:p>
                </c:rich>
              </c:tx>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Lst>
            </c:dLbl>
            <c:dLbl>
              <c:idx val="5"/>
              <c:layout/>
              <c:tx>
                <c:rich>
                  <a:bodyPr/>
                  <a:lstStyle/>
                  <a:p>
                    <a:r>
                      <a:rPr lang="en-US" altLang="ja-JP" baseline="0" smtClean="0"/>
                      <a:t> </a:t>
                    </a:r>
                    <a:fld id="{8505038C-72F1-47DC-A8CE-88AC7370B557}" type="PERCENTAGE">
                      <a:rPr lang="en-US" altLang="ja-JP" baseline="0"/>
                      <a:pPr/>
                      <a:t>[パーセンテージ]</a:t>
                    </a:fld>
                    <a:endParaRPr lang="en-US" altLang="ja-JP" baseline="0" smtClean="0"/>
                  </a:p>
                </c:rich>
              </c:tx>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企業価値の向上</c:v>
                </c:pt>
                <c:pt idx="1">
                  <c:v>リスク低減効果</c:v>
                </c:pt>
                <c:pt idx="2">
                  <c:v>企業価値向上＋リスク低減効果</c:v>
                </c:pt>
                <c:pt idx="3">
                  <c:v>社会貢献</c:v>
                </c:pt>
                <c:pt idx="4">
                  <c:v>その他</c:v>
                </c:pt>
                <c:pt idx="5">
                  <c:v>未回答</c:v>
                </c:pt>
              </c:strCache>
            </c:strRef>
          </c:cat>
          <c:val>
            <c:numRef>
              <c:f>Sheet1!$B$2:$B$7</c:f>
              <c:numCache>
                <c:formatCode>General</c:formatCode>
                <c:ptCount val="6"/>
                <c:pt idx="0">
                  <c:v>16</c:v>
                </c:pt>
                <c:pt idx="1">
                  <c:v>22</c:v>
                </c:pt>
                <c:pt idx="2">
                  <c:v>30</c:v>
                </c:pt>
                <c:pt idx="3">
                  <c:v>14</c:v>
                </c:pt>
                <c:pt idx="4">
                  <c:v>6</c:v>
                </c:pt>
                <c:pt idx="5">
                  <c:v>13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5.5780430698851712E-2"/>
          <c:y val="0.6177201248583355"/>
          <c:w val="0.76396070629600998"/>
          <c:h val="0.3645069446209945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主要テーマ(複数回答、最大三つ)</c:v>
                </c:pt>
              </c:strCache>
            </c:strRef>
          </c:tx>
          <c:spPr>
            <a:solidFill>
              <a:schemeClr val="accent1"/>
            </a:solidFill>
            <a:ln>
              <a:noFill/>
            </a:ln>
            <a:effectLst/>
          </c:spPr>
          <c:invertIfNegative val="0"/>
          <c:dLbls>
            <c:dLbl>
              <c:idx val="0"/>
              <c:layout/>
              <c:tx>
                <c:rich>
                  <a:bodyPr/>
                  <a:lstStyle/>
                  <a:p>
                    <a:fld id="{2F9395E5-61FB-4B9B-A72F-B0505B26D146}"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BDA48113-FF6C-4B5C-8001-A8E71DDC332F}"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3291084C-E8D2-49E8-AD4E-6629554C9032}"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4B9D1C60-BA10-4C0C-922E-4C728F7C93F8}"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C8118CC1-B5C0-4471-94AB-35175B670F02}"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5"/>
              <c:layout/>
              <c:tx>
                <c:rich>
                  <a:bodyPr/>
                  <a:lstStyle/>
                  <a:p>
                    <a:fld id="{ACCAE5C3-D607-4EA9-98B7-73F345D51449}"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6"/>
              <c:layout/>
              <c:tx>
                <c:rich>
                  <a:bodyPr/>
                  <a:lstStyle/>
                  <a:p>
                    <a:fld id="{450EC9F4-C8E7-450C-BD68-20E05B76E351}"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7"/>
              <c:layout/>
              <c:tx>
                <c:rich>
                  <a:bodyPr/>
                  <a:lstStyle/>
                  <a:p>
                    <a:fld id="{E41F3AD2-3EA3-40BA-9B3C-FC7A60FB73E2}"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8"/>
              <c:layout/>
              <c:tx>
                <c:rich>
                  <a:bodyPr/>
                  <a:lstStyle/>
                  <a:p>
                    <a:fld id="{8523E76B-54E0-47BF-82A2-4A150B0860C2}"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9"/>
              <c:layout/>
              <c:tx>
                <c:rich>
                  <a:bodyPr/>
                  <a:lstStyle/>
                  <a:p>
                    <a:fld id="{4661B908-3156-4D8F-9B70-B114EA76448E}" type="VALUE">
                      <a:rPr lang="en-US" altLang="ja-JP" smtClean="0"/>
                      <a:pPr/>
                      <a:t>[値]</a:t>
                    </a:fld>
                    <a:r>
                      <a:rPr lang="ja-JP" altLang="en-US"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ガバナンス等</c:v>
                </c:pt>
                <c:pt idx="1">
                  <c:v>気候変動</c:v>
                </c:pt>
                <c:pt idx="2">
                  <c:v>ダイバーシティ</c:v>
                </c:pt>
                <c:pt idx="3">
                  <c:v>働き方改革</c:v>
                </c:pt>
                <c:pt idx="4">
                  <c:v>サプライチェーン</c:v>
                </c:pt>
                <c:pt idx="5">
                  <c:v>化石燃料(座礁資産)</c:v>
                </c:pt>
                <c:pt idx="6">
                  <c:v>人権(児童労働)</c:v>
                </c:pt>
                <c:pt idx="7">
                  <c:v>生物多様性</c:v>
                </c:pt>
                <c:pt idx="8">
                  <c:v>水資源</c:v>
                </c:pt>
                <c:pt idx="9">
                  <c:v>森林資源</c:v>
                </c:pt>
              </c:strCache>
            </c:strRef>
          </c:cat>
          <c:val>
            <c:numRef>
              <c:f>Sheet1!$B$2:$B$11</c:f>
              <c:numCache>
                <c:formatCode>General</c:formatCode>
                <c:ptCount val="10"/>
                <c:pt idx="0">
                  <c:v>50.4</c:v>
                </c:pt>
                <c:pt idx="1">
                  <c:v>48.9</c:v>
                </c:pt>
                <c:pt idx="2">
                  <c:v>42.6</c:v>
                </c:pt>
                <c:pt idx="3">
                  <c:v>30.9</c:v>
                </c:pt>
                <c:pt idx="4">
                  <c:v>24.3</c:v>
                </c:pt>
                <c:pt idx="5">
                  <c:v>14</c:v>
                </c:pt>
                <c:pt idx="6">
                  <c:v>14</c:v>
                </c:pt>
                <c:pt idx="7">
                  <c:v>9.1999999999999993</c:v>
                </c:pt>
                <c:pt idx="8">
                  <c:v>6.6</c:v>
                </c:pt>
                <c:pt idx="9">
                  <c:v>5.5</c:v>
                </c:pt>
              </c:numCache>
            </c:numRef>
          </c:val>
        </c:ser>
        <c:dLbls>
          <c:showLegendKey val="0"/>
          <c:showVal val="0"/>
          <c:showCatName val="0"/>
          <c:showSerName val="0"/>
          <c:showPercent val="0"/>
          <c:showBubbleSize val="0"/>
        </c:dLbls>
        <c:gapWidth val="182"/>
        <c:axId val="259923184"/>
        <c:axId val="259919824"/>
      </c:barChart>
      <c:catAx>
        <c:axId val="259923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59919824"/>
        <c:crossesAt val="0"/>
        <c:auto val="1"/>
        <c:lblAlgn val="ctr"/>
        <c:lblOffset val="100"/>
        <c:noMultiLvlLbl val="0"/>
      </c:catAx>
      <c:valAx>
        <c:axId val="259919824"/>
        <c:scaling>
          <c:logBase val="10"/>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in"/>
        <c:tickLblPos val="none"/>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59923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34630-608B-47FF-9C16-BE0246E457E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6BA5DB0E-3194-4F53-AFCD-07BC5262AF7B}">
      <dgm:prSet phldrT="[テキスト]"/>
      <dgm:spPr/>
      <dgm:t>
        <a:bodyPr/>
        <a:lstStyle/>
        <a:p>
          <a:r>
            <a:rPr kumimoji="1" lang="ja-JP" altLang="en-US" dirty="0" smtClean="0"/>
            <a:t>証券投資</a:t>
          </a:r>
          <a:endParaRPr kumimoji="1" lang="ja-JP" altLang="en-US" dirty="0"/>
        </a:p>
      </dgm:t>
    </dgm:pt>
    <dgm:pt modelId="{810DD87D-EE5C-497D-B7B3-170E7527A625}" type="parTrans" cxnId="{B55124B9-51AE-4702-A7E6-B8E639E8FAAC}">
      <dgm:prSet/>
      <dgm:spPr/>
      <dgm:t>
        <a:bodyPr/>
        <a:lstStyle/>
        <a:p>
          <a:endParaRPr kumimoji="1" lang="ja-JP" altLang="en-US"/>
        </a:p>
      </dgm:t>
    </dgm:pt>
    <dgm:pt modelId="{EF6F32E3-BC93-42E9-8985-21F56446C748}" type="sibTrans" cxnId="{B55124B9-51AE-4702-A7E6-B8E639E8FAAC}">
      <dgm:prSet/>
      <dgm:spPr/>
      <dgm:t>
        <a:bodyPr/>
        <a:lstStyle/>
        <a:p>
          <a:endParaRPr kumimoji="1" lang="ja-JP" altLang="en-US"/>
        </a:p>
      </dgm:t>
    </dgm:pt>
    <dgm:pt modelId="{972FF9B0-E97C-4F59-AE0A-A09458CEA831}">
      <dgm:prSet phldrT="[テキスト]"/>
      <dgm:spPr/>
      <dgm:t>
        <a:bodyPr/>
        <a:lstStyle/>
        <a:p>
          <a:r>
            <a:rPr kumimoji="1" lang="ja-JP" altLang="en-US" dirty="0" smtClean="0"/>
            <a:t>株主行動</a:t>
          </a:r>
          <a:endParaRPr kumimoji="1" lang="ja-JP" altLang="en-US" dirty="0"/>
        </a:p>
      </dgm:t>
    </dgm:pt>
    <dgm:pt modelId="{7317DA49-9A60-4910-8137-904B8B8BF082}" type="parTrans" cxnId="{3C0E316E-0111-486E-8500-FFE1CC75EB8D}">
      <dgm:prSet/>
      <dgm:spPr/>
      <dgm:t>
        <a:bodyPr/>
        <a:lstStyle/>
        <a:p>
          <a:endParaRPr kumimoji="1" lang="ja-JP" altLang="en-US"/>
        </a:p>
      </dgm:t>
    </dgm:pt>
    <dgm:pt modelId="{A7768196-7331-433F-BCB8-26BE323AA6E5}" type="sibTrans" cxnId="{3C0E316E-0111-486E-8500-FFE1CC75EB8D}">
      <dgm:prSet/>
      <dgm:spPr/>
      <dgm:t>
        <a:bodyPr/>
        <a:lstStyle/>
        <a:p>
          <a:endParaRPr kumimoji="1" lang="ja-JP" altLang="en-US"/>
        </a:p>
      </dgm:t>
    </dgm:pt>
    <dgm:pt modelId="{4D7048E7-FC4C-4E51-B4A1-BD8FA4B855AA}">
      <dgm:prSet phldrT="[テキスト]"/>
      <dgm:spPr/>
      <dgm:t>
        <a:bodyPr/>
        <a:lstStyle/>
        <a:p>
          <a:r>
            <a:rPr kumimoji="1" lang="ja-JP" altLang="en-US" dirty="0" smtClean="0"/>
            <a:t>コミュニティ投資</a:t>
          </a:r>
          <a:endParaRPr kumimoji="1" lang="ja-JP" altLang="en-US" dirty="0"/>
        </a:p>
      </dgm:t>
    </dgm:pt>
    <dgm:pt modelId="{D5E935D4-CB17-47E6-8575-A1DB79BF55D9}" type="parTrans" cxnId="{F17C4108-2AC8-4539-AD3D-54B458A7E101}">
      <dgm:prSet/>
      <dgm:spPr/>
      <dgm:t>
        <a:bodyPr/>
        <a:lstStyle/>
        <a:p>
          <a:endParaRPr kumimoji="1" lang="ja-JP" altLang="en-US"/>
        </a:p>
      </dgm:t>
    </dgm:pt>
    <dgm:pt modelId="{20329875-6210-4FAF-A414-4EDBC201AE95}" type="sibTrans" cxnId="{F17C4108-2AC8-4539-AD3D-54B458A7E101}">
      <dgm:prSet/>
      <dgm:spPr/>
      <dgm:t>
        <a:bodyPr/>
        <a:lstStyle/>
        <a:p>
          <a:endParaRPr kumimoji="1" lang="ja-JP" altLang="en-US"/>
        </a:p>
      </dgm:t>
    </dgm:pt>
    <dgm:pt modelId="{7C213DD8-7E32-411B-A1A9-46648C8B9891}">
      <dgm:prSet/>
      <dgm:spPr/>
      <dgm:t>
        <a:bodyPr/>
        <a:lstStyle/>
        <a:p>
          <a:r>
            <a:rPr kumimoji="1" lang="ja-JP" altLang="en-US" dirty="0" smtClean="0"/>
            <a:t>環境側面だけでなく、社会的</a:t>
          </a:r>
          <a:r>
            <a:rPr kumimoji="1" lang="ja-JP" altLang="en-US" dirty="0" smtClean="0"/>
            <a:t>要因を考慮した投資。</a:t>
          </a:r>
          <a:endParaRPr kumimoji="1" lang="ja-JP" altLang="en-US" dirty="0"/>
        </a:p>
      </dgm:t>
    </dgm:pt>
    <dgm:pt modelId="{1056FE73-DC5A-4CE4-88C0-69DCFE6EA2A4}" type="parTrans" cxnId="{C88EABCA-CDAF-4E72-ACCD-DA2E674195F8}">
      <dgm:prSet/>
      <dgm:spPr/>
      <dgm:t>
        <a:bodyPr/>
        <a:lstStyle/>
        <a:p>
          <a:endParaRPr kumimoji="1" lang="ja-JP" altLang="en-US"/>
        </a:p>
      </dgm:t>
    </dgm:pt>
    <dgm:pt modelId="{DCD789A8-D218-4D9C-BDA0-2A6DC2EE152F}" type="sibTrans" cxnId="{C88EABCA-CDAF-4E72-ACCD-DA2E674195F8}">
      <dgm:prSet/>
      <dgm:spPr/>
      <dgm:t>
        <a:bodyPr/>
        <a:lstStyle/>
        <a:p>
          <a:endParaRPr kumimoji="1" lang="ja-JP" altLang="en-US"/>
        </a:p>
      </dgm:t>
    </dgm:pt>
    <dgm:pt modelId="{28D1ED11-C7F8-42AB-9E23-BEA873C9E11E}">
      <dgm:prSet/>
      <dgm:spPr/>
      <dgm:t>
        <a:bodyPr/>
        <a:lstStyle/>
        <a:p>
          <a:r>
            <a:rPr kumimoji="1" lang="ja-JP" altLang="en-US" dirty="0" smtClean="0"/>
            <a:t>社会的要因を反映した行動。</a:t>
          </a:r>
          <a:endParaRPr kumimoji="1" lang="ja-JP" altLang="en-US" dirty="0"/>
        </a:p>
      </dgm:t>
    </dgm:pt>
    <dgm:pt modelId="{875F075F-CC4A-4671-8284-1FC3B71E6663}" type="parTrans" cxnId="{F26C730D-349B-40C7-B46E-7797ADCF9C9E}">
      <dgm:prSet/>
      <dgm:spPr/>
      <dgm:t>
        <a:bodyPr/>
        <a:lstStyle/>
        <a:p>
          <a:endParaRPr kumimoji="1" lang="ja-JP" altLang="en-US"/>
        </a:p>
      </dgm:t>
    </dgm:pt>
    <dgm:pt modelId="{E426D752-AE20-465F-BAC6-EA8C1535C60D}" type="sibTrans" cxnId="{F26C730D-349B-40C7-B46E-7797ADCF9C9E}">
      <dgm:prSet/>
      <dgm:spPr/>
      <dgm:t>
        <a:bodyPr/>
        <a:lstStyle/>
        <a:p>
          <a:endParaRPr kumimoji="1" lang="ja-JP" altLang="en-US"/>
        </a:p>
      </dgm:t>
    </dgm:pt>
    <dgm:pt modelId="{C9E32E7A-9361-4333-B4B2-DA14DD234F9F}">
      <dgm:prSet/>
      <dgm:spPr/>
      <dgm:t>
        <a:bodyPr/>
        <a:lstStyle/>
        <a:p>
          <a:r>
            <a:rPr kumimoji="1" lang="ja-JP" altLang="en-US" dirty="0" smtClean="0"/>
            <a:t>地域社会の発展を目的とした投資。</a:t>
          </a:r>
          <a:endParaRPr kumimoji="1" lang="ja-JP" altLang="en-US" dirty="0"/>
        </a:p>
      </dgm:t>
    </dgm:pt>
    <dgm:pt modelId="{A03A4DCF-6CBA-4792-A488-71F8187F66AA}" type="parTrans" cxnId="{EBA547BF-C761-4637-8BAC-31EAE5AA99CF}">
      <dgm:prSet/>
      <dgm:spPr/>
      <dgm:t>
        <a:bodyPr/>
        <a:lstStyle/>
        <a:p>
          <a:endParaRPr kumimoji="1" lang="ja-JP" altLang="en-US"/>
        </a:p>
      </dgm:t>
    </dgm:pt>
    <dgm:pt modelId="{70A22D4A-79D7-43E2-AE80-E33FB014FB3E}" type="sibTrans" cxnId="{EBA547BF-C761-4637-8BAC-31EAE5AA99CF}">
      <dgm:prSet/>
      <dgm:spPr/>
      <dgm:t>
        <a:bodyPr/>
        <a:lstStyle/>
        <a:p>
          <a:endParaRPr kumimoji="1" lang="ja-JP" altLang="en-US"/>
        </a:p>
      </dgm:t>
    </dgm:pt>
    <dgm:pt modelId="{071BDDB1-B16D-4B7E-A793-FF671B09F62E}" type="pres">
      <dgm:prSet presAssocID="{AFA34630-608B-47FF-9C16-BE0246E457E0}" presName="linear" presStyleCnt="0">
        <dgm:presLayoutVars>
          <dgm:dir/>
          <dgm:animLvl val="lvl"/>
          <dgm:resizeHandles val="exact"/>
        </dgm:presLayoutVars>
      </dgm:prSet>
      <dgm:spPr/>
      <dgm:t>
        <a:bodyPr/>
        <a:lstStyle/>
        <a:p>
          <a:endParaRPr kumimoji="1" lang="ja-JP" altLang="en-US"/>
        </a:p>
      </dgm:t>
    </dgm:pt>
    <dgm:pt modelId="{B9FC3BD0-2A31-4EE3-B73A-F36188079F0C}" type="pres">
      <dgm:prSet presAssocID="{6BA5DB0E-3194-4F53-AFCD-07BC5262AF7B}" presName="parentLin" presStyleCnt="0"/>
      <dgm:spPr/>
    </dgm:pt>
    <dgm:pt modelId="{6E63F8B8-8BBA-44AB-A20D-FABB4E8AC473}" type="pres">
      <dgm:prSet presAssocID="{6BA5DB0E-3194-4F53-AFCD-07BC5262AF7B}" presName="parentLeftMargin" presStyleLbl="node1" presStyleIdx="0" presStyleCnt="3"/>
      <dgm:spPr/>
      <dgm:t>
        <a:bodyPr/>
        <a:lstStyle/>
        <a:p>
          <a:endParaRPr kumimoji="1" lang="ja-JP" altLang="en-US"/>
        </a:p>
      </dgm:t>
    </dgm:pt>
    <dgm:pt modelId="{51C43052-6824-4BD9-889B-40B6DF9D8E1A}" type="pres">
      <dgm:prSet presAssocID="{6BA5DB0E-3194-4F53-AFCD-07BC5262AF7B}" presName="parentText" presStyleLbl="node1" presStyleIdx="0" presStyleCnt="3">
        <dgm:presLayoutVars>
          <dgm:chMax val="0"/>
          <dgm:bulletEnabled val="1"/>
        </dgm:presLayoutVars>
      </dgm:prSet>
      <dgm:spPr/>
      <dgm:t>
        <a:bodyPr/>
        <a:lstStyle/>
        <a:p>
          <a:endParaRPr kumimoji="1" lang="ja-JP" altLang="en-US"/>
        </a:p>
      </dgm:t>
    </dgm:pt>
    <dgm:pt modelId="{D7E25395-3D39-4691-A74A-EB1B39306D40}" type="pres">
      <dgm:prSet presAssocID="{6BA5DB0E-3194-4F53-AFCD-07BC5262AF7B}" presName="negativeSpace" presStyleCnt="0"/>
      <dgm:spPr/>
    </dgm:pt>
    <dgm:pt modelId="{0275F465-FD52-461F-BAE2-52D471B28ABD}" type="pres">
      <dgm:prSet presAssocID="{6BA5DB0E-3194-4F53-AFCD-07BC5262AF7B}" presName="childText" presStyleLbl="conFgAcc1" presStyleIdx="0" presStyleCnt="3">
        <dgm:presLayoutVars>
          <dgm:bulletEnabled val="1"/>
        </dgm:presLayoutVars>
      </dgm:prSet>
      <dgm:spPr/>
      <dgm:t>
        <a:bodyPr/>
        <a:lstStyle/>
        <a:p>
          <a:endParaRPr kumimoji="1" lang="ja-JP" altLang="en-US"/>
        </a:p>
      </dgm:t>
    </dgm:pt>
    <dgm:pt modelId="{8258CA0B-D04C-40BB-8582-D70B2B36054A}" type="pres">
      <dgm:prSet presAssocID="{EF6F32E3-BC93-42E9-8985-21F56446C748}" presName="spaceBetweenRectangles" presStyleCnt="0"/>
      <dgm:spPr/>
    </dgm:pt>
    <dgm:pt modelId="{D6C2A38D-37F7-4A39-857C-87BFA872053B}" type="pres">
      <dgm:prSet presAssocID="{972FF9B0-E97C-4F59-AE0A-A09458CEA831}" presName="parentLin" presStyleCnt="0"/>
      <dgm:spPr/>
    </dgm:pt>
    <dgm:pt modelId="{504D6EE2-C7A7-4128-9F2C-69093775004F}" type="pres">
      <dgm:prSet presAssocID="{972FF9B0-E97C-4F59-AE0A-A09458CEA831}" presName="parentLeftMargin" presStyleLbl="node1" presStyleIdx="0" presStyleCnt="3"/>
      <dgm:spPr/>
      <dgm:t>
        <a:bodyPr/>
        <a:lstStyle/>
        <a:p>
          <a:endParaRPr kumimoji="1" lang="ja-JP" altLang="en-US"/>
        </a:p>
      </dgm:t>
    </dgm:pt>
    <dgm:pt modelId="{08CFE14B-A4C4-43B1-9F26-FE4EED15D70C}" type="pres">
      <dgm:prSet presAssocID="{972FF9B0-E97C-4F59-AE0A-A09458CEA831}" presName="parentText" presStyleLbl="node1" presStyleIdx="1" presStyleCnt="3">
        <dgm:presLayoutVars>
          <dgm:chMax val="0"/>
          <dgm:bulletEnabled val="1"/>
        </dgm:presLayoutVars>
      </dgm:prSet>
      <dgm:spPr/>
      <dgm:t>
        <a:bodyPr/>
        <a:lstStyle/>
        <a:p>
          <a:endParaRPr kumimoji="1" lang="ja-JP" altLang="en-US"/>
        </a:p>
      </dgm:t>
    </dgm:pt>
    <dgm:pt modelId="{F3720D42-CFD5-40E3-B49F-F28AE4DE8321}" type="pres">
      <dgm:prSet presAssocID="{972FF9B0-E97C-4F59-AE0A-A09458CEA831}" presName="negativeSpace" presStyleCnt="0"/>
      <dgm:spPr/>
    </dgm:pt>
    <dgm:pt modelId="{1EEFC631-5798-462C-938C-F429FE9377A7}" type="pres">
      <dgm:prSet presAssocID="{972FF9B0-E97C-4F59-AE0A-A09458CEA831}" presName="childText" presStyleLbl="conFgAcc1" presStyleIdx="1" presStyleCnt="3">
        <dgm:presLayoutVars>
          <dgm:bulletEnabled val="1"/>
        </dgm:presLayoutVars>
      </dgm:prSet>
      <dgm:spPr/>
      <dgm:t>
        <a:bodyPr/>
        <a:lstStyle/>
        <a:p>
          <a:endParaRPr kumimoji="1" lang="ja-JP" altLang="en-US"/>
        </a:p>
      </dgm:t>
    </dgm:pt>
    <dgm:pt modelId="{9A8F5AD9-82E1-415C-81D6-A537ACF20C54}" type="pres">
      <dgm:prSet presAssocID="{A7768196-7331-433F-BCB8-26BE323AA6E5}" presName="spaceBetweenRectangles" presStyleCnt="0"/>
      <dgm:spPr/>
    </dgm:pt>
    <dgm:pt modelId="{B12FC6D7-0C76-4F49-B23E-002E47FD120D}" type="pres">
      <dgm:prSet presAssocID="{4D7048E7-FC4C-4E51-B4A1-BD8FA4B855AA}" presName="parentLin" presStyleCnt="0"/>
      <dgm:spPr/>
    </dgm:pt>
    <dgm:pt modelId="{D31A1C6C-98C8-4AA7-BFC0-58035EB56E04}" type="pres">
      <dgm:prSet presAssocID="{4D7048E7-FC4C-4E51-B4A1-BD8FA4B855AA}" presName="parentLeftMargin" presStyleLbl="node1" presStyleIdx="1" presStyleCnt="3"/>
      <dgm:spPr/>
      <dgm:t>
        <a:bodyPr/>
        <a:lstStyle/>
        <a:p>
          <a:endParaRPr kumimoji="1" lang="ja-JP" altLang="en-US"/>
        </a:p>
      </dgm:t>
    </dgm:pt>
    <dgm:pt modelId="{C0D601FA-9602-448B-839B-8BE5ABEA80C7}" type="pres">
      <dgm:prSet presAssocID="{4D7048E7-FC4C-4E51-B4A1-BD8FA4B855AA}" presName="parentText" presStyleLbl="node1" presStyleIdx="2" presStyleCnt="3">
        <dgm:presLayoutVars>
          <dgm:chMax val="0"/>
          <dgm:bulletEnabled val="1"/>
        </dgm:presLayoutVars>
      </dgm:prSet>
      <dgm:spPr/>
      <dgm:t>
        <a:bodyPr/>
        <a:lstStyle/>
        <a:p>
          <a:endParaRPr kumimoji="1" lang="ja-JP" altLang="en-US"/>
        </a:p>
      </dgm:t>
    </dgm:pt>
    <dgm:pt modelId="{5BF0735C-3664-4BD9-8E42-5F8DB4B783C6}" type="pres">
      <dgm:prSet presAssocID="{4D7048E7-FC4C-4E51-B4A1-BD8FA4B855AA}" presName="negativeSpace" presStyleCnt="0"/>
      <dgm:spPr/>
    </dgm:pt>
    <dgm:pt modelId="{55D3B9C7-0DAF-4859-946D-A557E500ADE7}" type="pres">
      <dgm:prSet presAssocID="{4D7048E7-FC4C-4E51-B4A1-BD8FA4B855AA}" presName="childText" presStyleLbl="conFgAcc1" presStyleIdx="2" presStyleCnt="3">
        <dgm:presLayoutVars>
          <dgm:bulletEnabled val="1"/>
        </dgm:presLayoutVars>
      </dgm:prSet>
      <dgm:spPr/>
      <dgm:t>
        <a:bodyPr/>
        <a:lstStyle/>
        <a:p>
          <a:endParaRPr kumimoji="1" lang="ja-JP" altLang="en-US"/>
        </a:p>
      </dgm:t>
    </dgm:pt>
  </dgm:ptLst>
  <dgm:cxnLst>
    <dgm:cxn modelId="{F26C730D-349B-40C7-B46E-7797ADCF9C9E}" srcId="{972FF9B0-E97C-4F59-AE0A-A09458CEA831}" destId="{28D1ED11-C7F8-42AB-9E23-BEA873C9E11E}" srcOrd="0" destOrd="0" parTransId="{875F075F-CC4A-4671-8284-1FC3B71E6663}" sibTransId="{E426D752-AE20-465F-BAC6-EA8C1535C60D}"/>
    <dgm:cxn modelId="{2036AB31-609E-4265-AD7C-782D0184DFCB}" type="presOf" srcId="{972FF9B0-E97C-4F59-AE0A-A09458CEA831}" destId="{504D6EE2-C7A7-4128-9F2C-69093775004F}" srcOrd="0" destOrd="0" presId="urn:microsoft.com/office/officeart/2005/8/layout/list1"/>
    <dgm:cxn modelId="{B9679CD2-A352-40D0-8F62-FE2A0F40EBAA}" type="presOf" srcId="{7C213DD8-7E32-411B-A1A9-46648C8B9891}" destId="{0275F465-FD52-461F-BAE2-52D471B28ABD}" srcOrd="0" destOrd="0" presId="urn:microsoft.com/office/officeart/2005/8/layout/list1"/>
    <dgm:cxn modelId="{EBA547BF-C761-4637-8BAC-31EAE5AA99CF}" srcId="{4D7048E7-FC4C-4E51-B4A1-BD8FA4B855AA}" destId="{C9E32E7A-9361-4333-B4B2-DA14DD234F9F}" srcOrd="0" destOrd="0" parTransId="{A03A4DCF-6CBA-4792-A488-71F8187F66AA}" sibTransId="{70A22D4A-79D7-43E2-AE80-E33FB014FB3E}"/>
    <dgm:cxn modelId="{3B75FD6E-0966-4C61-B103-4DCA9C186C0B}" type="presOf" srcId="{C9E32E7A-9361-4333-B4B2-DA14DD234F9F}" destId="{55D3B9C7-0DAF-4859-946D-A557E500ADE7}" srcOrd="0" destOrd="0" presId="urn:microsoft.com/office/officeart/2005/8/layout/list1"/>
    <dgm:cxn modelId="{F2453871-32AD-4A70-8914-5E5A52749106}" type="presOf" srcId="{28D1ED11-C7F8-42AB-9E23-BEA873C9E11E}" destId="{1EEFC631-5798-462C-938C-F429FE9377A7}" srcOrd="0" destOrd="0" presId="urn:microsoft.com/office/officeart/2005/8/layout/list1"/>
    <dgm:cxn modelId="{4503C01D-EE08-48F4-9EB9-7BEB7C5DDDB9}" type="presOf" srcId="{AFA34630-608B-47FF-9C16-BE0246E457E0}" destId="{071BDDB1-B16D-4B7E-A793-FF671B09F62E}" srcOrd="0" destOrd="0" presId="urn:microsoft.com/office/officeart/2005/8/layout/list1"/>
    <dgm:cxn modelId="{FEC99A3C-88B8-428E-B086-F037B73CCA4B}" type="presOf" srcId="{972FF9B0-E97C-4F59-AE0A-A09458CEA831}" destId="{08CFE14B-A4C4-43B1-9F26-FE4EED15D70C}" srcOrd="1" destOrd="0" presId="urn:microsoft.com/office/officeart/2005/8/layout/list1"/>
    <dgm:cxn modelId="{576C201D-ABDA-44E3-ADC8-CEAA35E1651E}" type="presOf" srcId="{4D7048E7-FC4C-4E51-B4A1-BD8FA4B855AA}" destId="{C0D601FA-9602-448B-839B-8BE5ABEA80C7}" srcOrd="1" destOrd="0" presId="urn:microsoft.com/office/officeart/2005/8/layout/list1"/>
    <dgm:cxn modelId="{6D824669-D552-430C-A142-6402EAE4B686}" type="presOf" srcId="{4D7048E7-FC4C-4E51-B4A1-BD8FA4B855AA}" destId="{D31A1C6C-98C8-4AA7-BFC0-58035EB56E04}" srcOrd="0" destOrd="0" presId="urn:microsoft.com/office/officeart/2005/8/layout/list1"/>
    <dgm:cxn modelId="{B55124B9-51AE-4702-A7E6-B8E639E8FAAC}" srcId="{AFA34630-608B-47FF-9C16-BE0246E457E0}" destId="{6BA5DB0E-3194-4F53-AFCD-07BC5262AF7B}" srcOrd="0" destOrd="0" parTransId="{810DD87D-EE5C-497D-B7B3-170E7527A625}" sibTransId="{EF6F32E3-BC93-42E9-8985-21F56446C748}"/>
    <dgm:cxn modelId="{F17C4108-2AC8-4539-AD3D-54B458A7E101}" srcId="{AFA34630-608B-47FF-9C16-BE0246E457E0}" destId="{4D7048E7-FC4C-4E51-B4A1-BD8FA4B855AA}" srcOrd="2" destOrd="0" parTransId="{D5E935D4-CB17-47E6-8575-A1DB79BF55D9}" sibTransId="{20329875-6210-4FAF-A414-4EDBC201AE95}"/>
    <dgm:cxn modelId="{C88EABCA-CDAF-4E72-ACCD-DA2E674195F8}" srcId="{6BA5DB0E-3194-4F53-AFCD-07BC5262AF7B}" destId="{7C213DD8-7E32-411B-A1A9-46648C8B9891}" srcOrd="0" destOrd="0" parTransId="{1056FE73-DC5A-4CE4-88C0-69DCFE6EA2A4}" sibTransId="{DCD789A8-D218-4D9C-BDA0-2A6DC2EE152F}"/>
    <dgm:cxn modelId="{3C0E316E-0111-486E-8500-FFE1CC75EB8D}" srcId="{AFA34630-608B-47FF-9C16-BE0246E457E0}" destId="{972FF9B0-E97C-4F59-AE0A-A09458CEA831}" srcOrd="1" destOrd="0" parTransId="{7317DA49-9A60-4910-8137-904B8B8BF082}" sibTransId="{A7768196-7331-433F-BCB8-26BE323AA6E5}"/>
    <dgm:cxn modelId="{447F6C51-AB50-4311-824B-5FDEB134E886}" type="presOf" srcId="{6BA5DB0E-3194-4F53-AFCD-07BC5262AF7B}" destId="{6E63F8B8-8BBA-44AB-A20D-FABB4E8AC473}" srcOrd="0" destOrd="0" presId="urn:microsoft.com/office/officeart/2005/8/layout/list1"/>
    <dgm:cxn modelId="{6F884629-417E-41EC-A28C-9909B63A7CDB}" type="presOf" srcId="{6BA5DB0E-3194-4F53-AFCD-07BC5262AF7B}" destId="{51C43052-6824-4BD9-889B-40B6DF9D8E1A}" srcOrd="1" destOrd="0" presId="urn:microsoft.com/office/officeart/2005/8/layout/list1"/>
    <dgm:cxn modelId="{957F7CB3-AAC8-46D9-9589-2498672FCF8F}" type="presParOf" srcId="{071BDDB1-B16D-4B7E-A793-FF671B09F62E}" destId="{B9FC3BD0-2A31-4EE3-B73A-F36188079F0C}" srcOrd="0" destOrd="0" presId="urn:microsoft.com/office/officeart/2005/8/layout/list1"/>
    <dgm:cxn modelId="{291072F6-4F73-4DEA-A731-ADB65A64443F}" type="presParOf" srcId="{B9FC3BD0-2A31-4EE3-B73A-F36188079F0C}" destId="{6E63F8B8-8BBA-44AB-A20D-FABB4E8AC473}" srcOrd="0" destOrd="0" presId="urn:microsoft.com/office/officeart/2005/8/layout/list1"/>
    <dgm:cxn modelId="{421C707A-F5CD-47E5-9098-0739C0CE559F}" type="presParOf" srcId="{B9FC3BD0-2A31-4EE3-B73A-F36188079F0C}" destId="{51C43052-6824-4BD9-889B-40B6DF9D8E1A}" srcOrd="1" destOrd="0" presId="urn:microsoft.com/office/officeart/2005/8/layout/list1"/>
    <dgm:cxn modelId="{096ED7B4-AEBC-4AA7-AF24-0A294C8B346F}" type="presParOf" srcId="{071BDDB1-B16D-4B7E-A793-FF671B09F62E}" destId="{D7E25395-3D39-4691-A74A-EB1B39306D40}" srcOrd="1" destOrd="0" presId="urn:microsoft.com/office/officeart/2005/8/layout/list1"/>
    <dgm:cxn modelId="{EECC2569-1580-4007-B2C8-9D647DE266C0}" type="presParOf" srcId="{071BDDB1-B16D-4B7E-A793-FF671B09F62E}" destId="{0275F465-FD52-461F-BAE2-52D471B28ABD}" srcOrd="2" destOrd="0" presId="urn:microsoft.com/office/officeart/2005/8/layout/list1"/>
    <dgm:cxn modelId="{983EFDF6-98FF-496E-AE17-E495540F582C}" type="presParOf" srcId="{071BDDB1-B16D-4B7E-A793-FF671B09F62E}" destId="{8258CA0B-D04C-40BB-8582-D70B2B36054A}" srcOrd="3" destOrd="0" presId="urn:microsoft.com/office/officeart/2005/8/layout/list1"/>
    <dgm:cxn modelId="{54400119-DB2C-4B3D-AB8C-B1D97BFDB4B3}" type="presParOf" srcId="{071BDDB1-B16D-4B7E-A793-FF671B09F62E}" destId="{D6C2A38D-37F7-4A39-857C-87BFA872053B}" srcOrd="4" destOrd="0" presId="urn:microsoft.com/office/officeart/2005/8/layout/list1"/>
    <dgm:cxn modelId="{D439676B-187E-4025-BF80-8A424846FACB}" type="presParOf" srcId="{D6C2A38D-37F7-4A39-857C-87BFA872053B}" destId="{504D6EE2-C7A7-4128-9F2C-69093775004F}" srcOrd="0" destOrd="0" presId="urn:microsoft.com/office/officeart/2005/8/layout/list1"/>
    <dgm:cxn modelId="{D8116FC5-C051-4BB4-A080-6E1187CA127A}" type="presParOf" srcId="{D6C2A38D-37F7-4A39-857C-87BFA872053B}" destId="{08CFE14B-A4C4-43B1-9F26-FE4EED15D70C}" srcOrd="1" destOrd="0" presId="urn:microsoft.com/office/officeart/2005/8/layout/list1"/>
    <dgm:cxn modelId="{7F52E1EE-EB9D-45F6-8183-4A79DBF000A8}" type="presParOf" srcId="{071BDDB1-B16D-4B7E-A793-FF671B09F62E}" destId="{F3720D42-CFD5-40E3-B49F-F28AE4DE8321}" srcOrd="5" destOrd="0" presId="urn:microsoft.com/office/officeart/2005/8/layout/list1"/>
    <dgm:cxn modelId="{E3D1B212-3D6C-40A8-8970-FD988180F836}" type="presParOf" srcId="{071BDDB1-B16D-4B7E-A793-FF671B09F62E}" destId="{1EEFC631-5798-462C-938C-F429FE9377A7}" srcOrd="6" destOrd="0" presId="urn:microsoft.com/office/officeart/2005/8/layout/list1"/>
    <dgm:cxn modelId="{53C8CBA1-E376-4E6D-A421-EEA35A4B9B97}" type="presParOf" srcId="{071BDDB1-B16D-4B7E-A793-FF671B09F62E}" destId="{9A8F5AD9-82E1-415C-81D6-A537ACF20C54}" srcOrd="7" destOrd="0" presId="urn:microsoft.com/office/officeart/2005/8/layout/list1"/>
    <dgm:cxn modelId="{3A0C6B2B-D173-4E49-BCDF-0D9AAD794C9E}" type="presParOf" srcId="{071BDDB1-B16D-4B7E-A793-FF671B09F62E}" destId="{B12FC6D7-0C76-4F49-B23E-002E47FD120D}" srcOrd="8" destOrd="0" presId="urn:microsoft.com/office/officeart/2005/8/layout/list1"/>
    <dgm:cxn modelId="{D341ED0B-2D31-4CB6-878D-87988B90EB42}" type="presParOf" srcId="{B12FC6D7-0C76-4F49-B23E-002E47FD120D}" destId="{D31A1C6C-98C8-4AA7-BFC0-58035EB56E04}" srcOrd="0" destOrd="0" presId="urn:microsoft.com/office/officeart/2005/8/layout/list1"/>
    <dgm:cxn modelId="{0671D871-E270-4F1E-9044-2A02F43B739D}" type="presParOf" srcId="{B12FC6D7-0C76-4F49-B23E-002E47FD120D}" destId="{C0D601FA-9602-448B-839B-8BE5ABEA80C7}" srcOrd="1" destOrd="0" presId="urn:microsoft.com/office/officeart/2005/8/layout/list1"/>
    <dgm:cxn modelId="{79D5C33B-CABC-49EC-B35F-AB6547EF5F05}" type="presParOf" srcId="{071BDDB1-B16D-4B7E-A793-FF671B09F62E}" destId="{5BF0735C-3664-4BD9-8E42-5F8DB4B783C6}" srcOrd="9" destOrd="0" presId="urn:microsoft.com/office/officeart/2005/8/layout/list1"/>
    <dgm:cxn modelId="{2E548F86-ED77-4963-A79E-D29AB834FEF6}" type="presParOf" srcId="{071BDDB1-B16D-4B7E-A793-FF671B09F62E}" destId="{55D3B9C7-0DAF-4859-946D-A557E500ADE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8C61BC-06BD-4B56-8F93-44C3C9186FB1}" type="doc">
      <dgm:prSet loTypeId="urn:microsoft.com/office/officeart/2005/8/layout/process1" loCatId="process" qsTypeId="urn:microsoft.com/office/officeart/2005/8/quickstyle/simple1" qsCatId="simple" csTypeId="urn:microsoft.com/office/officeart/2005/8/colors/accent1_2" csCatId="accent1" phldr="1"/>
      <dgm:spPr/>
    </dgm:pt>
    <dgm:pt modelId="{F3CEF848-72C6-4345-9D84-9488F30D9911}">
      <dgm:prSet phldrT="[テキスト]"/>
      <dgm:spPr/>
      <dgm:t>
        <a:bodyPr/>
        <a:lstStyle/>
        <a:p>
          <a:r>
            <a:rPr kumimoji="1" lang="en-US" altLang="ja-JP" dirty="0" smtClean="0"/>
            <a:t>SRI</a:t>
          </a:r>
          <a:r>
            <a:rPr kumimoji="1" lang="ja-JP" altLang="en-US" dirty="0" smtClean="0"/>
            <a:t>のパフォーマンスが良くなる</a:t>
          </a:r>
          <a:endParaRPr kumimoji="1" lang="ja-JP" altLang="en-US" dirty="0"/>
        </a:p>
      </dgm:t>
    </dgm:pt>
    <dgm:pt modelId="{EE4F3B67-947D-4C45-B092-03F1E434D633}" type="parTrans" cxnId="{B209950C-5A76-4A95-82A9-519897F2815B}">
      <dgm:prSet/>
      <dgm:spPr/>
      <dgm:t>
        <a:bodyPr/>
        <a:lstStyle/>
        <a:p>
          <a:endParaRPr kumimoji="1" lang="ja-JP" altLang="en-US"/>
        </a:p>
      </dgm:t>
    </dgm:pt>
    <dgm:pt modelId="{6F2DFBEE-E5C8-45AD-AC20-109E8B38D056}" type="sibTrans" cxnId="{B209950C-5A76-4A95-82A9-519897F2815B}">
      <dgm:prSet/>
      <dgm:spPr/>
      <dgm:t>
        <a:bodyPr/>
        <a:lstStyle/>
        <a:p>
          <a:endParaRPr kumimoji="1" lang="ja-JP" altLang="en-US"/>
        </a:p>
      </dgm:t>
    </dgm:pt>
    <dgm:pt modelId="{C9C375C7-B197-4190-A6B9-681239D7168F}">
      <dgm:prSet phldrT="[テキスト]"/>
      <dgm:spPr/>
      <dgm:t>
        <a:bodyPr/>
        <a:lstStyle/>
        <a:p>
          <a:r>
            <a:rPr kumimoji="1" lang="ja-JP" altLang="en-US" dirty="0" smtClean="0"/>
            <a:t>社会的責任を果たすよう行動するようになる</a:t>
          </a:r>
          <a:endParaRPr kumimoji="1" lang="ja-JP" altLang="en-US" dirty="0"/>
        </a:p>
      </dgm:t>
    </dgm:pt>
    <dgm:pt modelId="{1B7F8F42-DAAD-411B-840A-6ACACEACA78D}" type="parTrans" cxnId="{9135C383-96A6-4EDD-B886-8AE42C68E543}">
      <dgm:prSet/>
      <dgm:spPr/>
      <dgm:t>
        <a:bodyPr/>
        <a:lstStyle/>
        <a:p>
          <a:endParaRPr kumimoji="1" lang="ja-JP" altLang="en-US"/>
        </a:p>
      </dgm:t>
    </dgm:pt>
    <dgm:pt modelId="{CEE9DCA4-17C4-4F4A-A11A-4436E6C2BAF1}" type="sibTrans" cxnId="{9135C383-96A6-4EDD-B886-8AE42C68E543}">
      <dgm:prSet/>
      <dgm:spPr/>
      <dgm:t>
        <a:bodyPr/>
        <a:lstStyle/>
        <a:p>
          <a:endParaRPr kumimoji="1" lang="ja-JP" altLang="en-US"/>
        </a:p>
      </dgm:t>
    </dgm:pt>
    <dgm:pt modelId="{12744B2E-D8F8-448D-8A51-4848E6B29122}" type="pres">
      <dgm:prSet presAssocID="{CA8C61BC-06BD-4B56-8F93-44C3C9186FB1}" presName="Name0" presStyleCnt="0">
        <dgm:presLayoutVars>
          <dgm:dir/>
          <dgm:resizeHandles val="exact"/>
        </dgm:presLayoutVars>
      </dgm:prSet>
      <dgm:spPr/>
    </dgm:pt>
    <dgm:pt modelId="{A92DB9FE-BFF4-4ED7-AF19-9C6CAE98BBFA}" type="pres">
      <dgm:prSet presAssocID="{F3CEF848-72C6-4345-9D84-9488F30D9911}" presName="node" presStyleLbl="node1" presStyleIdx="0" presStyleCnt="2">
        <dgm:presLayoutVars>
          <dgm:bulletEnabled val="1"/>
        </dgm:presLayoutVars>
      </dgm:prSet>
      <dgm:spPr/>
      <dgm:t>
        <a:bodyPr/>
        <a:lstStyle/>
        <a:p>
          <a:endParaRPr kumimoji="1" lang="ja-JP" altLang="en-US"/>
        </a:p>
      </dgm:t>
    </dgm:pt>
    <dgm:pt modelId="{0F16D808-448A-42D6-8ACB-F3185D6FB22B}" type="pres">
      <dgm:prSet presAssocID="{6F2DFBEE-E5C8-45AD-AC20-109E8B38D056}" presName="sibTrans" presStyleLbl="sibTrans2D1" presStyleIdx="0" presStyleCnt="1" custScaleX="150741" custLinFactNeighborX="3615" custLinFactNeighborY="1027"/>
      <dgm:spPr/>
      <dgm:t>
        <a:bodyPr/>
        <a:lstStyle/>
        <a:p>
          <a:endParaRPr kumimoji="1" lang="ja-JP" altLang="en-US"/>
        </a:p>
      </dgm:t>
    </dgm:pt>
    <dgm:pt modelId="{B6A91981-310A-44DA-995D-FD385ECCDE3B}" type="pres">
      <dgm:prSet presAssocID="{6F2DFBEE-E5C8-45AD-AC20-109E8B38D056}" presName="connectorText" presStyleLbl="sibTrans2D1" presStyleIdx="0" presStyleCnt="1"/>
      <dgm:spPr/>
      <dgm:t>
        <a:bodyPr/>
        <a:lstStyle/>
        <a:p>
          <a:endParaRPr kumimoji="1" lang="ja-JP" altLang="en-US"/>
        </a:p>
      </dgm:t>
    </dgm:pt>
    <dgm:pt modelId="{1DE77752-D29C-4918-9B37-9F28B2FE0BA5}" type="pres">
      <dgm:prSet presAssocID="{C9C375C7-B197-4190-A6B9-681239D7168F}" presName="node" presStyleLbl="node1" presStyleIdx="1" presStyleCnt="2" custLinFactNeighborX="-39759" custLinFactNeighborY="848">
        <dgm:presLayoutVars>
          <dgm:bulletEnabled val="1"/>
        </dgm:presLayoutVars>
      </dgm:prSet>
      <dgm:spPr/>
      <dgm:t>
        <a:bodyPr/>
        <a:lstStyle/>
        <a:p>
          <a:endParaRPr kumimoji="1" lang="ja-JP" altLang="en-US"/>
        </a:p>
      </dgm:t>
    </dgm:pt>
  </dgm:ptLst>
  <dgm:cxnLst>
    <dgm:cxn modelId="{9135C383-96A6-4EDD-B886-8AE42C68E543}" srcId="{CA8C61BC-06BD-4B56-8F93-44C3C9186FB1}" destId="{C9C375C7-B197-4190-A6B9-681239D7168F}" srcOrd="1" destOrd="0" parTransId="{1B7F8F42-DAAD-411B-840A-6ACACEACA78D}" sibTransId="{CEE9DCA4-17C4-4F4A-A11A-4436E6C2BAF1}"/>
    <dgm:cxn modelId="{7BFCC076-ABA4-4C20-992E-F38B8FF49F04}" type="presOf" srcId="{C9C375C7-B197-4190-A6B9-681239D7168F}" destId="{1DE77752-D29C-4918-9B37-9F28B2FE0BA5}" srcOrd="0" destOrd="0" presId="urn:microsoft.com/office/officeart/2005/8/layout/process1"/>
    <dgm:cxn modelId="{38828CCD-FD61-41D5-A7BC-0B33E14969A2}" type="presOf" srcId="{F3CEF848-72C6-4345-9D84-9488F30D9911}" destId="{A92DB9FE-BFF4-4ED7-AF19-9C6CAE98BBFA}" srcOrd="0" destOrd="0" presId="urn:microsoft.com/office/officeart/2005/8/layout/process1"/>
    <dgm:cxn modelId="{1A6A1A2E-A394-41DA-8A2F-28B96ED31E3D}" type="presOf" srcId="{CA8C61BC-06BD-4B56-8F93-44C3C9186FB1}" destId="{12744B2E-D8F8-448D-8A51-4848E6B29122}" srcOrd="0" destOrd="0" presId="urn:microsoft.com/office/officeart/2005/8/layout/process1"/>
    <dgm:cxn modelId="{2055AF59-4E19-4645-8ED3-6989CC381CD1}" type="presOf" srcId="{6F2DFBEE-E5C8-45AD-AC20-109E8B38D056}" destId="{B6A91981-310A-44DA-995D-FD385ECCDE3B}" srcOrd="1" destOrd="0" presId="urn:microsoft.com/office/officeart/2005/8/layout/process1"/>
    <dgm:cxn modelId="{EC9F5213-F930-41F7-9193-CA3B80731261}" type="presOf" srcId="{6F2DFBEE-E5C8-45AD-AC20-109E8B38D056}" destId="{0F16D808-448A-42D6-8ACB-F3185D6FB22B}" srcOrd="0" destOrd="0" presId="urn:microsoft.com/office/officeart/2005/8/layout/process1"/>
    <dgm:cxn modelId="{B209950C-5A76-4A95-82A9-519897F2815B}" srcId="{CA8C61BC-06BD-4B56-8F93-44C3C9186FB1}" destId="{F3CEF848-72C6-4345-9D84-9488F30D9911}" srcOrd="0" destOrd="0" parTransId="{EE4F3B67-947D-4C45-B092-03F1E434D633}" sibTransId="{6F2DFBEE-E5C8-45AD-AC20-109E8B38D056}"/>
    <dgm:cxn modelId="{82699858-9DDB-4534-991A-07F02DA4FBA2}" type="presParOf" srcId="{12744B2E-D8F8-448D-8A51-4848E6B29122}" destId="{A92DB9FE-BFF4-4ED7-AF19-9C6CAE98BBFA}" srcOrd="0" destOrd="0" presId="urn:microsoft.com/office/officeart/2005/8/layout/process1"/>
    <dgm:cxn modelId="{F78597BB-110F-48F5-BE1B-ACCC759F3C4E}" type="presParOf" srcId="{12744B2E-D8F8-448D-8A51-4848E6B29122}" destId="{0F16D808-448A-42D6-8ACB-F3185D6FB22B}" srcOrd="1" destOrd="0" presId="urn:microsoft.com/office/officeart/2005/8/layout/process1"/>
    <dgm:cxn modelId="{A14D2594-50C2-472A-8608-91563D5BCBAD}" type="presParOf" srcId="{0F16D808-448A-42D6-8ACB-F3185D6FB22B}" destId="{B6A91981-310A-44DA-995D-FD385ECCDE3B}" srcOrd="0" destOrd="0" presId="urn:microsoft.com/office/officeart/2005/8/layout/process1"/>
    <dgm:cxn modelId="{963C1E65-F917-4524-9C1F-5B77EC2C79A2}" type="presParOf" srcId="{12744B2E-D8F8-448D-8A51-4848E6B29122}" destId="{1DE77752-D29C-4918-9B37-9F28B2FE0BA5}"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738052-52FF-4FD7-80AF-3F5809252E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E2FD1CB5-2521-478E-BB0E-BF989CB2BF64}">
      <dgm:prSet phldrT="[テキスト]"/>
      <dgm:spPr/>
      <dgm:t>
        <a:bodyPr/>
        <a:lstStyle/>
        <a:p>
          <a:r>
            <a:rPr kumimoji="1" lang="ja-JP" altLang="en-US" dirty="0" smtClean="0"/>
            <a:t>ＳＲＩ（社会的責任投資）</a:t>
          </a:r>
          <a:endParaRPr kumimoji="1" lang="ja-JP" altLang="en-US" dirty="0"/>
        </a:p>
      </dgm:t>
    </dgm:pt>
    <dgm:pt modelId="{D79A8248-2817-4429-95CC-F2BA712F07CB}" type="parTrans" cxnId="{44245BE9-BD47-4181-89BC-0465D1A49CCF}">
      <dgm:prSet/>
      <dgm:spPr/>
      <dgm:t>
        <a:bodyPr/>
        <a:lstStyle/>
        <a:p>
          <a:endParaRPr kumimoji="1" lang="ja-JP" altLang="en-US"/>
        </a:p>
      </dgm:t>
    </dgm:pt>
    <dgm:pt modelId="{FBC0AB7A-DF3C-49E1-AD34-FBC347CC3043}" type="sibTrans" cxnId="{44245BE9-BD47-4181-89BC-0465D1A49CCF}">
      <dgm:prSet/>
      <dgm:spPr/>
      <dgm:t>
        <a:bodyPr/>
        <a:lstStyle/>
        <a:p>
          <a:endParaRPr kumimoji="1" lang="ja-JP" altLang="en-US"/>
        </a:p>
      </dgm:t>
    </dgm:pt>
    <dgm:pt modelId="{F94196CB-F21D-45D0-B2E0-EADB7BCBF8BF}">
      <dgm:prSet phldrT="[テキスト]"/>
      <dgm:spPr/>
      <dgm:t>
        <a:bodyPr/>
        <a:lstStyle/>
        <a:p>
          <a:r>
            <a:rPr kumimoji="1" lang="ja-JP" altLang="en-US" dirty="0" smtClean="0"/>
            <a:t>社会的責任や社会貢献を積極的に行う企業への投資で、ＣＳＲに関する取り組みを積極的に評価して投資する運用手法である。</a:t>
          </a:r>
          <a:endParaRPr kumimoji="1" lang="ja-JP" altLang="en-US" dirty="0"/>
        </a:p>
      </dgm:t>
    </dgm:pt>
    <dgm:pt modelId="{C1C3F7FD-78D4-4DBA-A3E6-A5AD3DC89940}" type="parTrans" cxnId="{AB52FFC7-4987-4008-973F-F42EA0A12497}">
      <dgm:prSet/>
      <dgm:spPr/>
      <dgm:t>
        <a:bodyPr/>
        <a:lstStyle/>
        <a:p>
          <a:endParaRPr kumimoji="1" lang="ja-JP" altLang="en-US"/>
        </a:p>
      </dgm:t>
    </dgm:pt>
    <dgm:pt modelId="{D9971300-09AA-42D4-A25C-4914A1BE7835}" type="sibTrans" cxnId="{AB52FFC7-4987-4008-973F-F42EA0A12497}">
      <dgm:prSet/>
      <dgm:spPr/>
      <dgm:t>
        <a:bodyPr/>
        <a:lstStyle/>
        <a:p>
          <a:endParaRPr kumimoji="1" lang="ja-JP" altLang="en-US"/>
        </a:p>
      </dgm:t>
    </dgm:pt>
    <dgm:pt modelId="{2C10E508-13A1-4A1D-B78A-C4E8938CB6E3}">
      <dgm:prSet phldrT="[テキスト]"/>
      <dgm:spPr/>
      <dgm:t>
        <a:bodyPr/>
        <a:lstStyle/>
        <a:p>
          <a:r>
            <a:rPr kumimoji="1" lang="ja-JP" altLang="en-US" dirty="0" smtClean="0"/>
            <a:t>ＥＳＧ投資</a:t>
          </a:r>
          <a:endParaRPr kumimoji="1" lang="ja-JP" altLang="en-US" dirty="0"/>
        </a:p>
      </dgm:t>
    </dgm:pt>
    <dgm:pt modelId="{63F97D94-89FA-4E61-97F0-49694CFB5A96}" type="parTrans" cxnId="{39B970ED-5A8C-472C-85B2-786D974A6D8F}">
      <dgm:prSet/>
      <dgm:spPr/>
      <dgm:t>
        <a:bodyPr/>
        <a:lstStyle/>
        <a:p>
          <a:endParaRPr kumimoji="1" lang="ja-JP" altLang="en-US"/>
        </a:p>
      </dgm:t>
    </dgm:pt>
    <dgm:pt modelId="{7D22B0D1-4D21-48A5-8369-CC2664132238}" type="sibTrans" cxnId="{39B970ED-5A8C-472C-85B2-786D974A6D8F}">
      <dgm:prSet/>
      <dgm:spPr/>
      <dgm:t>
        <a:bodyPr/>
        <a:lstStyle/>
        <a:p>
          <a:endParaRPr kumimoji="1" lang="ja-JP" altLang="en-US"/>
        </a:p>
      </dgm:t>
    </dgm:pt>
    <dgm:pt modelId="{6BF5E6C8-E272-430F-A3AC-D6FE1A0EFBD0}">
      <dgm:prSet phldrT="[テキスト]"/>
      <dgm:spPr/>
      <dgm:t>
        <a:bodyPr/>
        <a:lstStyle/>
        <a:p>
          <a:r>
            <a:rPr kumimoji="1" lang="ja-JP" altLang="en-US" dirty="0" smtClean="0"/>
            <a:t>環境、社会（人権等）、企業統治を投資の指標とした投資。</a:t>
          </a:r>
          <a:endParaRPr kumimoji="1" lang="ja-JP" altLang="en-US" dirty="0"/>
        </a:p>
      </dgm:t>
    </dgm:pt>
    <dgm:pt modelId="{716CF2D3-947B-4BD0-AD03-029830B89741}" type="parTrans" cxnId="{0F09AAC2-BC3F-41DE-BF0D-F6A4D5CA9273}">
      <dgm:prSet/>
      <dgm:spPr/>
      <dgm:t>
        <a:bodyPr/>
        <a:lstStyle/>
        <a:p>
          <a:endParaRPr kumimoji="1" lang="ja-JP" altLang="en-US"/>
        </a:p>
      </dgm:t>
    </dgm:pt>
    <dgm:pt modelId="{39909AB7-A523-4ED6-80B5-DFE0A4A98933}" type="sibTrans" cxnId="{0F09AAC2-BC3F-41DE-BF0D-F6A4D5CA9273}">
      <dgm:prSet/>
      <dgm:spPr/>
      <dgm:t>
        <a:bodyPr/>
        <a:lstStyle/>
        <a:p>
          <a:endParaRPr kumimoji="1" lang="ja-JP" altLang="en-US"/>
        </a:p>
      </dgm:t>
    </dgm:pt>
    <dgm:pt modelId="{D209BA6A-4B97-44F3-9CA2-871E2693618A}">
      <dgm:prSet phldrT="[テキスト]"/>
      <dgm:spPr/>
      <dgm:t>
        <a:bodyPr/>
        <a:lstStyle/>
        <a:p>
          <a:r>
            <a:rPr kumimoji="1" lang="ja-JP" altLang="en-US" dirty="0" smtClean="0"/>
            <a:t>エコファンド→特に環境に特化した投資。</a:t>
          </a:r>
          <a:endParaRPr kumimoji="1" lang="ja-JP" altLang="en-US" dirty="0"/>
        </a:p>
      </dgm:t>
    </dgm:pt>
    <dgm:pt modelId="{060CA8FF-7024-450B-8937-08EAB00A533B}" type="parTrans" cxnId="{C30B9D81-9C26-4370-94C5-9AD196A2E4BA}">
      <dgm:prSet/>
      <dgm:spPr/>
      <dgm:t>
        <a:bodyPr/>
        <a:lstStyle/>
        <a:p>
          <a:endParaRPr kumimoji="1" lang="ja-JP" altLang="en-US"/>
        </a:p>
      </dgm:t>
    </dgm:pt>
    <dgm:pt modelId="{AE1705FD-5FDC-4C41-9224-F608E75481FE}" type="sibTrans" cxnId="{C30B9D81-9C26-4370-94C5-9AD196A2E4BA}">
      <dgm:prSet/>
      <dgm:spPr/>
      <dgm:t>
        <a:bodyPr/>
        <a:lstStyle/>
        <a:p>
          <a:endParaRPr kumimoji="1" lang="ja-JP" altLang="en-US"/>
        </a:p>
      </dgm:t>
    </dgm:pt>
    <dgm:pt modelId="{0CA74D94-94B5-4345-9446-6CE0751A140A}" type="pres">
      <dgm:prSet presAssocID="{2C738052-52FF-4FD7-80AF-3F5809252ED4}" presName="linear" presStyleCnt="0">
        <dgm:presLayoutVars>
          <dgm:animLvl val="lvl"/>
          <dgm:resizeHandles val="exact"/>
        </dgm:presLayoutVars>
      </dgm:prSet>
      <dgm:spPr/>
      <dgm:t>
        <a:bodyPr/>
        <a:lstStyle/>
        <a:p>
          <a:endParaRPr kumimoji="1" lang="ja-JP" altLang="en-US"/>
        </a:p>
      </dgm:t>
    </dgm:pt>
    <dgm:pt modelId="{D47AA1AD-23B4-4A3A-9CB1-B415E6F4D3A2}" type="pres">
      <dgm:prSet presAssocID="{E2FD1CB5-2521-478E-BB0E-BF989CB2BF64}" presName="parentText" presStyleLbl="node1" presStyleIdx="0" presStyleCnt="2">
        <dgm:presLayoutVars>
          <dgm:chMax val="0"/>
          <dgm:bulletEnabled val="1"/>
        </dgm:presLayoutVars>
      </dgm:prSet>
      <dgm:spPr/>
      <dgm:t>
        <a:bodyPr/>
        <a:lstStyle/>
        <a:p>
          <a:endParaRPr kumimoji="1" lang="ja-JP" altLang="en-US"/>
        </a:p>
      </dgm:t>
    </dgm:pt>
    <dgm:pt modelId="{B561058E-75F8-4BD5-831E-420830D27604}" type="pres">
      <dgm:prSet presAssocID="{E2FD1CB5-2521-478E-BB0E-BF989CB2BF64}" presName="childText" presStyleLbl="revTx" presStyleIdx="0" presStyleCnt="2">
        <dgm:presLayoutVars>
          <dgm:bulletEnabled val="1"/>
        </dgm:presLayoutVars>
      </dgm:prSet>
      <dgm:spPr/>
      <dgm:t>
        <a:bodyPr/>
        <a:lstStyle/>
        <a:p>
          <a:endParaRPr kumimoji="1" lang="ja-JP" altLang="en-US"/>
        </a:p>
      </dgm:t>
    </dgm:pt>
    <dgm:pt modelId="{AC037F36-C02B-4939-88A0-B409539EDE67}" type="pres">
      <dgm:prSet presAssocID="{2C10E508-13A1-4A1D-B78A-C4E8938CB6E3}" presName="parentText" presStyleLbl="node1" presStyleIdx="1" presStyleCnt="2">
        <dgm:presLayoutVars>
          <dgm:chMax val="0"/>
          <dgm:bulletEnabled val="1"/>
        </dgm:presLayoutVars>
      </dgm:prSet>
      <dgm:spPr/>
      <dgm:t>
        <a:bodyPr/>
        <a:lstStyle/>
        <a:p>
          <a:endParaRPr kumimoji="1" lang="ja-JP" altLang="en-US"/>
        </a:p>
      </dgm:t>
    </dgm:pt>
    <dgm:pt modelId="{B3E58217-0598-40FD-82E8-F441E453578B}" type="pres">
      <dgm:prSet presAssocID="{2C10E508-13A1-4A1D-B78A-C4E8938CB6E3}" presName="childText" presStyleLbl="revTx" presStyleIdx="1" presStyleCnt="2">
        <dgm:presLayoutVars>
          <dgm:bulletEnabled val="1"/>
        </dgm:presLayoutVars>
      </dgm:prSet>
      <dgm:spPr/>
      <dgm:t>
        <a:bodyPr/>
        <a:lstStyle/>
        <a:p>
          <a:endParaRPr kumimoji="1" lang="ja-JP" altLang="en-US"/>
        </a:p>
      </dgm:t>
    </dgm:pt>
  </dgm:ptLst>
  <dgm:cxnLst>
    <dgm:cxn modelId="{C9968A7E-4A33-48E7-B56C-4EFA9BF5ED3F}" type="presOf" srcId="{2C10E508-13A1-4A1D-B78A-C4E8938CB6E3}" destId="{AC037F36-C02B-4939-88A0-B409539EDE67}" srcOrd="0" destOrd="0" presId="urn:microsoft.com/office/officeart/2005/8/layout/vList2"/>
    <dgm:cxn modelId="{18D2AB87-66F7-4843-8370-7C3AEE7D2416}" type="presOf" srcId="{F94196CB-F21D-45D0-B2E0-EADB7BCBF8BF}" destId="{B561058E-75F8-4BD5-831E-420830D27604}" srcOrd="0" destOrd="0" presId="urn:microsoft.com/office/officeart/2005/8/layout/vList2"/>
    <dgm:cxn modelId="{C30B9D81-9C26-4370-94C5-9AD196A2E4BA}" srcId="{E2FD1CB5-2521-478E-BB0E-BF989CB2BF64}" destId="{D209BA6A-4B97-44F3-9CA2-871E2693618A}" srcOrd="1" destOrd="0" parTransId="{060CA8FF-7024-450B-8937-08EAB00A533B}" sibTransId="{AE1705FD-5FDC-4C41-9224-F608E75481FE}"/>
    <dgm:cxn modelId="{E16BBEE4-970F-4D56-B22B-8CF3E58FC750}" type="presOf" srcId="{6BF5E6C8-E272-430F-A3AC-D6FE1A0EFBD0}" destId="{B3E58217-0598-40FD-82E8-F441E453578B}" srcOrd="0" destOrd="0" presId="urn:microsoft.com/office/officeart/2005/8/layout/vList2"/>
    <dgm:cxn modelId="{41A474F9-90AF-478F-AB0D-21F9E4737FC9}" type="presOf" srcId="{E2FD1CB5-2521-478E-BB0E-BF989CB2BF64}" destId="{D47AA1AD-23B4-4A3A-9CB1-B415E6F4D3A2}" srcOrd="0" destOrd="0" presId="urn:microsoft.com/office/officeart/2005/8/layout/vList2"/>
    <dgm:cxn modelId="{238C0334-D85F-4EB5-AAD2-2C981B6E0F98}" type="presOf" srcId="{D209BA6A-4B97-44F3-9CA2-871E2693618A}" destId="{B561058E-75F8-4BD5-831E-420830D27604}" srcOrd="0" destOrd="1" presId="urn:microsoft.com/office/officeart/2005/8/layout/vList2"/>
    <dgm:cxn modelId="{AB52FFC7-4987-4008-973F-F42EA0A12497}" srcId="{E2FD1CB5-2521-478E-BB0E-BF989CB2BF64}" destId="{F94196CB-F21D-45D0-B2E0-EADB7BCBF8BF}" srcOrd="0" destOrd="0" parTransId="{C1C3F7FD-78D4-4DBA-A3E6-A5AD3DC89940}" sibTransId="{D9971300-09AA-42D4-A25C-4914A1BE7835}"/>
    <dgm:cxn modelId="{0F09AAC2-BC3F-41DE-BF0D-F6A4D5CA9273}" srcId="{2C10E508-13A1-4A1D-B78A-C4E8938CB6E3}" destId="{6BF5E6C8-E272-430F-A3AC-D6FE1A0EFBD0}" srcOrd="0" destOrd="0" parTransId="{716CF2D3-947B-4BD0-AD03-029830B89741}" sibTransId="{39909AB7-A523-4ED6-80B5-DFE0A4A98933}"/>
    <dgm:cxn modelId="{09052C56-D025-4462-AC6A-4C50B6E98980}" type="presOf" srcId="{2C738052-52FF-4FD7-80AF-3F5809252ED4}" destId="{0CA74D94-94B5-4345-9446-6CE0751A140A}" srcOrd="0" destOrd="0" presId="urn:microsoft.com/office/officeart/2005/8/layout/vList2"/>
    <dgm:cxn modelId="{44245BE9-BD47-4181-89BC-0465D1A49CCF}" srcId="{2C738052-52FF-4FD7-80AF-3F5809252ED4}" destId="{E2FD1CB5-2521-478E-BB0E-BF989CB2BF64}" srcOrd="0" destOrd="0" parTransId="{D79A8248-2817-4429-95CC-F2BA712F07CB}" sibTransId="{FBC0AB7A-DF3C-49E1-AD34-FBC347CC3043}"/>
    <dgm:cxn modelId="{39B970ED-5A8C-472C-85B2-786D974A6D8F}" srcId="{2C738052-52FF-4FD7-80AF-3F5809252ED4}" destId="{2C10E508-13A1-4A1D-B78A-C4E8938CB6E3}" srcOrd="1" destOrd="0" parTransId="{63F97D94-89FA-4E61-97F0-49694CFB5A96}" sibTransId="{7D22B0D1-4D21-48A5-8369-CC2664132238}"/>
    <dgm:cxn modelId="{C83F2D38-6A98-432B-9D7E-2096BA94A55B}" type="presParOf" srcId="{0CA74D94-94B5-4345-9446-6CE0751A140A}" destId="{D47AA1AD-23B4-4A3A-9CB1-B415E6F4D3A2}" srcOrd="0" destOrd="0" presId="urn:microsoft.com/office/officeart/2005/8/layout/vList2"/>
    <dgm:cxn modelId="{BDB6E1A9-605F-4D2E-A631-32DB73010A53}" type="presParOf" srcId="{0CA74D94-94B5-4345-9446-6CE0751A140A}" destId="{B561058E-75F8-4BD5-831E-420830D27604}" srcOrd="1" destOrd="0" presId="urn:microsoft.com/office/officeart/2005/8/layout/vList2"/>
    <dgm:cxn modelId="{143B1C0D-6DC6-4023-A1BD-2F888BB8CEEF}" type="presParOf" srcId="{0CA74D94-94B5-4345-9446-6CE0751A140A}" destId="{AC037F36-C02B-4939-88A0-B409539EDE67}" srcOrd="2" destOrd="0" presId="urn:microsoft.com/office/officeart/2005/8/layout/vList2"/>
    <dgm:cxn modelId="{6FCD8179-4FB2-4E3E-A23A-C47ED4A20BF4}" type="presParOf" srcId="{0CA74D94-94B5-4345-9446-6CE0751A140A}" destId="{B3E58217-0598-40FD-82E8-F441E453578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FCFD1E-CBD0-4325-9EE6-324C54828F8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kumimoji="1" lang="ja-JP" altLang="en-US"/>
        </a:p>
      </dgm:t>
    </dgm:pt>
    <dgm:pt modelId="{D8EDF686-99B2-40FC-9866-2B3EACEC4C6D}">
      <dgm:prSet phldrT="[テキスト]" custT="1"/>
      <dgm:spPr/>
      <dgm:t>
        <a:bodyPr/>
        <a:lstStyle/>
        <a:p>
          <a:r>
            <a:rPr kumimoji="1" lang="ja-JP" altLang="en-US" sz="1600" dirty="0" smtClean="0"/>
            <a:t>エコロジカル・スクリーニング</a:t>
          </a:r>
          <a:endParaRPr kumimoji="1" lang="ja-JP" altLang="en-US" sz="1600" dirty="0"/>
        </a:p>
      </dgm:t>
    </dgm:pt>
    <dgm:pt modelId="{217B8C51-399F-4554-99A8-E0B11C3162E4}" type="parTrans" cxnId="{0CE4A9CF-FF19-4254-9F49-A7DEA3075646}">
      <dgm:prSet/>
      <dgm:spPr/>
      <dgm:t>
        <a:bodyPr/>
        <a:lstStyle/>
        <a:p>
          <a:endParaRPr kumimoji="1" lang="ja-JP" altLang="en-US"/>
        </a:p>
      </dgm:t>
    </dgm:pt>
    <dgm:pt modelId="{BAC7D64B-BA65-4F88-B07C-79D2B1396023}" type="sibTrans" cxnId="{0CE4A9CF-FF19-4254-9F49-A7DEA3075646}">
      <dgm:prSet/>
      <dgm:spPr/>
      <dgm:t>
        <a:bodyPr/>
        <a:lstStyle/>
        <a:p>
          <a:endParaRPr kumimoji="1" lang="ja-JP" altLang="en-US"/>
        </a:p>
      </dgm:t>
    </dgm:pt>
    <dgm:pt modelId="{3DF31C69-887B-45C9-B5FD-2C7C573A8441}">
      <dgm:prSet phldrT="[テキスト]" custT="1"/>
      <dgm:spPr/>
      <dgm:t>
        <a:bodyPr/>
        <a:lstStyle/>
        <a:p>
          <a:r>
            <a:rPr kumimoji="1" lang="ja-JP" altLang="en-US" sz="1800" dirty="0" smtClean="0"/>
            <a:t>グッドバンカー社による調査</a:t>
          </a:r>
          <a:endParaRPr kumimoji="1" lang="ja-JP" altLang="en-US" sz="1800" dirty="0"/>
        </a:p>
      </dgm:t>
    </dgm:pt>
    <dgm:pt modelId="{ADA366E7-D9C7-4D41-8AF0-13D258AFA476}" type="parTrans" cxnId="{04670830-AC80-49A4-9784-2D455D0AFE4C}">
      <dgm:prSet/>
      <dgm:spPr/>
      <dgm:t>
        <a:bodyPr/>
        <a:lstStyle/>
        <a:p>
          <a:endParaRPr kumimoji="1" lang="ja-JP" altLang="en-US"/>
        </a:p>
      </dgm:t>
    </dgm:pt>
    <dgm:pt modelId="{97E07CBE-B646-4FF5-93E2-153B0B5FBAF1}" type="sibTrans" cxnId="{04670830-AC80-49A4-9784-2D455D0AFE4C}">
      <dgm:prSet/>
      <dgm:spPr/>
      <dgm:t>
        <a:bodyPr/>
        <a:lstStyle/>
        <a:p>
          <a:endParaRPr kumimoji="1" lang="ja-JP" altLang="en-US"/>
        </a:p>
      </dgm:t>
    </dgm:pt>
    <dgm:pt modelId="{B2029C2C-2C59-41FE-B706-9400B60E4650}">
      <dgm:prSet phldrT="[テキスト]" custT="1"/>
      <dgm:spPr/>
      <dgm:t>
        <a:bodyPr/>
        <a:lstStyle/>
        <a:p>
          <a:r>
            <a:rPr kumimoji="1" lang="ja-JP" altLang="en-US" sz="1800" dirty="0" smtClean="0"/>
            <a:t>全</a:t>
          </a:r>
          <a:r>
            <a:rPr kumimoji="1" lang="en-US" altLang="ja-JP" sz="1800" dirty="0" smtClean="0"/>
            <a:t>7</a:t>
          </a:r>
          <a:r>
            <a:rPr kumimoji="1" lang="ja-JP" altLang="en-US" sz="1800" dirty="0" smtClean="0"/>
            <a:t>段階に格付けし、上位</a:t>
          </a:r>
          <a:r>
            <a:rPr kumimoji="1" lang="en-US" altLang="ja-JP" sz="1800" dirty="0" smtClean="0"/>
            <a:t>3</a:t>
          </a:r>
          <a:r>
            <a:rPr kumimoji="1" lang="ja-JP" altLang="en-US" sz="1800" dirty="0" smtClean="0"/>
            <a:t>段に絞り込む</a:t>
          </a:r>
          <a:endParaRPr kumimoji="1" lang="ja-JP" altLang="en-US" sz="1800" dirty="0"/>
        </a:p>
      </dgm:t>
    </dgm:pt>
    <dgm:pt modelId="{06C19151-92D7-4026-96CD-C8606609880B}" type="parTrans" cxnId="{7FD790A7-CCA7-4ACA-A41B-E0904067F55A}">
      <dgm:prSet/>
      <dgm:spPr/>
      <dgm:t>
        <a:bodyPr/>
        <a:lstStyle/>
        <a:p>
          <a:endParaRPr kumimoji="1" lang="ja-JP" altLang="en-US"/>
        </a:p>
      </dgm:t>
    </dgm:pt>
    <dgm:pt modelId="{55A277BD-9AD3-4B09-901D-3B14FD8E8094}" type="sibTrans" cxnId="{7FD790A7-CCA7-4ACA-A41B-E0904067F55A}">
      <dgm:prSet/>
      <dgm:spPr/>
      <dgm:t>
        <a:bodyPr/>
        <a:lstStyle/>
        <a:p>
          <a:endParaRPr kumimoji="1" lang="ja-JP" altLang="en-US"/>
        </a:p>
      </dgm:t>
    </dgm:pt>
    <dgm:pt modelId="{1AAEAA20-7711-4CEE-B7D2-1A77ABAC1E99}">
      <dgm:prSet phldrT="[テキスト]" custT="1"/>
      <dgm:spPr/>
      <dgm:t>
        <a:bodyPr/>
        <a:lstStyle/>
        <a:p>
          <a:r>
            <a:rPr kumimoji="1" lang="ja-JP" altLang="en-US" sz="1600" dirty="0" smtClean="0"/>
            <a:t>エコノミック・スクリーニング</a:t>
          </a:r>
          <a:endParaRPr kumimoji="1" lang="ja-JP" altLang="en-US" sz="1600" dirty="0"/>
        </a:p>
      </dgm:t>
    </dgm:pt>
    <dgm:pt modelId="{1971E47F-6CF7-475E-82A2-E28841E16B1C}" type="parTrans" cxnId="{DB7C28AC-0ADE-4DA0-B162-C188F5D6C872}">
      <dgm:prSet/>
      <dgm:spPr/>
      <dgm:t>
        <a:bodyPr/>
        <a:lstStyle/>
        <a:p>
          <a:endParaRPr kumimoji="1" lang="ja-JP" altLang="en-US"/>
        </a:p>
      </dgm:t>
    </dgm:pt>
    <dgm:pt modelId="{7454A34E-CF12-4223-972A-B7B3D7663FD7}" type="sibTrans" cxnId="{DB7C28AC-0ADE-4DA0-B162-C188F5D6C872}">
      <dgm:prSet/>
      <dgm:spPr/>
      <dgm:t>
        <a:bodyPr/>
        <a:lstStyle/>
        <a:p>
          <a:endParaRPr kumimoji="1" lang="ja-JP" altLang="en-US"/>
        </a:p>
      </dgm:t>
    </dgm:pt>
    <dgm:pt modelId="{E95D9B5F-61F5-4D94-853D-463635298779}">
      <dgm:prSet phldrT="[テキスト]"/>
      <dgm:spPr/>
      <dgm:t>
        <a:bodyPr/>
        <a:lstStyle/>
        <a:p>
          <a:r>
            <a:rPr kumimoji="1" lang="ja-JP" altLang="en-US" dirty="0" smtClean="0"/>
            <a:t>企業の業績</a:t>
          </a:r>
          <a:endParaRPr kumimoji="1" lang="ja-JP" altLang="en-US" dirty="0"/>
        </a:p>
      </dgm:t>
    </dgm:pt>
    <dgm:pt modelId="{F91D6BEE-91DE-4DE6-8144-4853A7FE24F9}" type="parTrans" cxnId="{FFA987A3-A677-4ABE-B1FC-0FC58D1B7E3D}">
      <dgm:prSet/>
      <dgm:spPr/>
      <dgm:t>
        <a:bodyPr/>
        <a:lstStyle/>
        <a:p>
          <a:endParaRPr kumimoji="1" lang="ja-JP" altLang="en-US"/>
        </a:p>
      </dgm:t>
    </dgm:pt>
    <dgm:pt modelId="{71B9E3DF-C8F5-4EB7-8000-1C4E72661ED1}" type="sibTrans" cxnId="{FFA987A3-A677-4ABE-B1FC-0FC58D1B7E3D}">
      <dgm:prSet/>
      <dgm:spPr/>
      <dgm:t>
        <a:bodyPr/>
        <a:lstStyle/>
        <a:p>
          <a:endParaRPr kumimoji="1" lang="ja-JP" altLang="en-US"/>
        </a:p>
      </dgm:t>
    </dgm:pt>
    <dgm:pt modelId="{469CD211-698D-433E-9F37-1D2B74FCF81B}">
      <dgm:prSet phldrT="[テキスト]"/>
      <dgm:spPr/>
      <dgm:t>
        <a:bodyPr/>
        <a:lstStyle/>
        <a:p>
          <a:r>
            <a:rPr kumimoji="1" lang="ja-JP" altLang="en-US" dirty="0" smtClean="0"/>
            <a:t>株価のバリュエーション調査</a:t>
          </a:r>
          <a:endParaRPr kumimoji="1" lang="ja-JP" altLang="en-US" dirty="0"/>
        </a:p>
      </dgm:t>
    </dgm:pt>
    <dgm:pt modelId="{525D8FDF-9EDC-468F-A99D-8816E4912B38}" type="parTrans" cxnId="{30B6D4DD-6D09-4D0E-904A-950BD03757B2}">
      <dgm:prSet/>
      <dgm:spPr/>
      <dgm:t>
        <a:bodyPr/>
        <a:lstStyle/>
        <a:p>
          <a:endParaRPr kumimoji="1" lang="ja-JP" altLang="en-US"/>
        </a:p>
      </dgm:t>
    </dgm:pt>
    <dgm:pt modelId="{C03F319F-E4AC-4387-A4BA-71049F31F350}" type="sibTrans" cxnId="{30B6D4DD-6D09-4D0E-904A-950BD03757B2}">
      <dgm:prSet/>
      <dgm:spPr/>
      <dgm:t>
        <a:bodyPr/>
        <a:lstStyle/>
        <a:p>
          <a:endParaRPr kumimoji="1" lang="ja-JP" altLang="en-US"/>
        </a:p>
      </dgm:t>
    </dgm:pt>
    <dgm:pt modelId="{CD8182CB-E582-41FB-B677-F54C87F897A0}" type="pres">
      <dgm:prSet presAssocID="{08FCFD1E-CBD0-4325-9EE6-324C54828F8B}" presName="linearFlow" presStyleCnt="0">
        <dgm:presLayoutVars>
          <dgm:dir/>
          <dgm:animLvl val="lvl"/>
          <dgm:resizeHandles val="exact"/>
        </dgm:presLayoutVars>
      </dgm:prSet>
      <dgm:spPr/>
      <dgm:t>
        <a:bodyPr/>
        <a:lstStyle/>
        <a:p>
          <a:endParaRPr kumimoji="1" lang="ja-JP" altLang="en-US"/>
        </a:p>
      </dgm:t>
    </dgm:pt>
    <dgm:pt modelId="{A4CC909B-0F08-4B75-B4F9-CA032ACBC745}" type="pres">
      <dgm:prSet presAssocID="{D8EDF686-99B2-40FC-9866-2B3EACEC4C6D}" presName="composite" presStyleCnt="0"/>
      <dgm:spPr/>
    </dgm:pt>
    <dgm:pt modelId="{6684BAC0-4A13-463F-BE17-C47C2CC4FAFE}" type="pres">
      <dgm:prSet presAssocID="{D8EDF686-99B2-40FC-9866-2B3EACEC4C6D}" presName="parentText" presStyleLbl="alignNode1" presStyleIdx="0" presStyleCnt="2" custScaleX="123993" custScaleY="114238" custLinFactX="-3497" custLinFactNeighborX="-100000" custLinFactNeighborY="2318">
        <dgm:presLayoutVars>
          <dgm:chMax val="1"/>
          <dgm:bulletEnabled val="1"/>
        </dgm:presLayoutVars>
      </dgm:prSet>
      <dgm:spPr/>
      <dgm:t>
        <a:bodyPr/>
        <a:lstStyle/>
        <a:p>
          <a:endParaRPr kumimoji="1" lang="ja-JP" altLang="en-US"/>
        </a:p>
      </dgm:t>
    </dgm:pt>
    <dgm:pt modelId="{D08861BA-4E83-4296-90D1-4FE6A00596FC}" type="pres">
      <dgm:prSet presAssocID="{D8EDF686-99B2-40FC-9866-2B3EACEC4C6D}" presName="descendantText" presStyleLbl="alignAcc1" presStyleIdx="0" presStyleCnt="2" custScaleY="119360" custLinFactNeighborX="-8977" custLinFactNeighborY="31962">
        <dgm:presLayoutVars>
          <dgm:bulletEnabled val="1"/>
        </dgm:presLayoutVars>
      </dgm:prSet>
      <dgm:spPr/>
      <dgm:t>
        <a:bodyPr/>
        <a:lstStyle/>
        <a:p>
          <a:endParaRPr kumimoji="1" lang="ja-JP" altLang="en-US"/>
        </a:p>
      </dgm:t>
    </dgm:pt>
    <dgm:pt modelId="{E7289FF3-5027-46AB-895C-D9C3C50A7D38}" type="pres">
      <dgm:prSet presAssocID="{BAC7D64B-BA65-4F88-B07C-79D2B1396023}" presName="sp" presStyleCnt="0"/>
      <dgm:spPr/>
    </dgm:pt>
    <dgm:pt modelId="{8D55C031-74DB-4067-9767-D26D307065F0}" type="pres">
      <dgm:prSet presAssocID="{1AAEAA20-7711-4CEE-B7D2-1A77ABAC1E99}" presName="composite" presStyleCnt="0"/>
      <dgm:spPr/>
    </dgm:pt>
    <dgm:pt modelId="{93F23595-35EE-4BCE-B09D-146124387E36}" type="pres">
      <dgm:prSet presAssocID="{1AAEAA20-7711-4CEE-B7D2-1A77ABAC1E99}" presName="parentText" presStyleLbl="alignNode1" presStyleIdx="1" presStyleCnt="2" custScaleX="122577" custScaleY="113461" custLinFactX="-3497" custLinFactNeighborX="-100000" custLinFactNeighborY="1955">
        <dgm:presLayoutVars>
          <dgm:chMax val="1"/>
          <dgm:bulletEnabled val="1"/>
        </dgm:presLayoutVars>
      </dgm:prSet>
      <dgm:spPr/>
      <dgm:t>
        <a:bodyPr/>
        <a:lstStyle/>
        <a:p>
          <a:endParaRPr kumimoji="1" lang="ja-JP" altLang="en-US"/>
        </a:p>
      </dgm:t>
    </dgm:pt>
    <dgm:pt modelId="{6C0078C6-7DC1-4A6A-8EE8-D0AEF320808D}" type="pres">
      <dgm:prSet presAssocID="{1AAEAA20-7711-4CEE-B7D2-1A77ABAC1E99}" presName="descendantText" presStyleLbl="alignAcc1" presStyleIdx="1" presStyleCnt="2" custLinFactNeighborX="-7472" custLinFactNeighborY="10642">
        <dgm:presLayoutVars>
          <dgm:bulletEnabled val="1"/>
        </dgm:presLayoutVars>
      </dgm:prSet>
      <dgm:spPr/>
      <dgm:t>
        <a:bodyPr/>
        <a:lstStyle/>
        <a:p>
          <a:endParaRPr kumimoji="1" lang="ja-JP" altLang="en-US"/>
        </a:p>
      </dgm:t>
    </dgm:pt>
  </dgm:ptLst>
  <dgm:cxnLst>
    <dgm:cxn modelId="{30B6D4DD-6D09-4D0E-904A-950BD03757B2}" srcId="{1AAEAA20-7711-4CEE-B7D2-1A77ABAC1E99}" destId="{469CD211-698D-433E-9F37-1D2B74FCF81B}" srcOrd="1" destOrd="0" parTransId="{525D8FDF-9EDC-468F-A99D-8816E4912B38}" sibTransId="{C03F319F-E4AC-4387-A4BA-71049F31F350}"/>
    <dgm:cxn modelId="{1951F77C-9938-43E2-9898-2789C82ABAF4}" type="presOf" srcId="{08FCFD1E-CBD0-4325-9EE6-324C54828F8B}" destId="{CD8182CB-E582-41FB-B677-F54C87F897A0}" srcOrd="0" destOrd="0" presId="urn:microsoft.com/office/officeart/2005/8/layout/chevron2"/>
    <dgm:cxn modelId="{1401DB06-78ED-4BCA-973A-10DD44DAC831}" type="presOf" srcId="{D8EDF686-99B2-40FC-9866-2B3EACEC4C6D}" destId="{6684BAC0-4A13-463F-BE17-C47C2CC4FAFE}" srcOrd="0" destOrd="0" presId="urn:microsoft.com/office/officeart/2005/8/layout/chevron2"/>
    <dgm:cxn modelId="{0727040E-823E-414C-A538-FA06DAC6D9C8}" type="presOf" srcId="{1AAEAA20-7711-4CEE-B7D2-1A77ABAC1E99}" destId="{93F23595-35EE-4BCE-B09D-146124387E36}" srcOrd="0" destOrd="0" presId="urn:microsoft.com/office/officeart/2005/8/layout/chevron2"/>
    <dgm:cxn modelId="{C80191E6-7B41-4DB4-8120-7DDDEE5A130A}" type="presOf" srcId="{B2029C2C-2C59-41FE-B706-9400B60E4650}" destId="{D08861BA-4E83-4296-90D1-4FE6A00596FC}" srcOrd="0" destOrd="1" presId="urn:microsoft.com/office/officeart/2005/8/layout/chevron2"/>
    <dgm:cxn modelId="{52D999CC-AA24-4326-988A-5DDF8528A0B3}" type="presOf" srcId="{469CD211-698D-433E-9F37-1D2B74FCF81B}" destId="{6C0078C6-7DC1-4A6A-8EE8-D0AEF320808D}" srcOrd="0" destOrd="1" presId="urn:microsoft.com/office/officeart/2005/8/layout/chevron2"/>
    <dgm:cxn modelId="{7FD790A7-CCA7-4ACA-A41B-E0904067F55A}" srcId="{D8EDF686-99B2-40FC-9866-2B3EACEC4C6D}" destId="{B2029C2C-2C59-41FE-B706-9400B60E4650}" srcOrd="1" destOrd="0" parTransId="{06C19151-92D7-4026-96CD-C8606609880B}" sibTransId="{55A277BD-9AD3-4B09-901D-3B14FD8E8094}"/>
    <dgm:cxn modelId="{04670830-AC80-49A4-9784-2D455D0AFE4C}" srcId="{D8EDF686-99B2-40FC-9866-2B3EACEC4C6D}" destId="{3DF31C69-887B-45C9-B5FD-2C7C573A8441}" srcOrd="0" destOrd="0" parTransId="{ADA366E7-D9C7-4D41-8AF0-13D258AFA476}" sibTransId="{97E07CBE-B646-4FF5-93E2-153B0B5FBAF1}"/>
    <dgm:cxn modelId="{FFA987A3-A677-4ABE-B1FC-0FC58D1B7E3D}" srcId="{1AAEAA20-7711-4CEE-B7D2-1A77ABAC1E99}" destId="{E95D9B5F-61F5-4D94-853D-463635298779}" srcOrd="0" destOrd="0" parTransId="{F91D6BEE-91DE-4DE6-8144-4853A7FE24F9}" sibTransId="{71B9E3DF-C8F5-4EB7-8000-1C4E72661ED1}"/>
    <dgm:cxn modelId="{71A1B767-F202-4AAC-9F68-4B5AB05E0EC8}" type="presOf" srcId="{3DF31C69-887B-45C9-B5FD-2C7C573A8441}" destId="{D08861BA-4E83-4296-90D1-4FE6A00596FC}" srcOrd="0" destOrd="0" presId="urn:microsoft.com/office/officeart/2005/8/layout/chevron2"/>
    <dgm:cxn modelId="{0CE4A9CF-FF19-4254-9F49-A7DEA3075646}" srcId="{08FCFD1E-CBD0-4325-9EE6-324C54828F8B}" destId="{D8EDF686-99B2-40FC-9866-2B3EACEC4C6D}" srcOrd="0" destOrd="0" parTransId="{217B8C51-399F-4554-99A8-E0B11C3162E4}" sibTransId="{BAC7D64B-BA65-4F88-B07C-79D2B1396023}"/>
    <dgm:cxn modelId="{DB7C28AC-0ADE-4DA0-B162-C188F5D6C872}" srcId="{08FCFD1E-CBD0-4325-9EE6-324C54828F8B}" destId="{1AAEAA20-7711-4CEE-B7D2-1A77ABAC1E99}" srcOrd="1" destOrd="0" parTransId="{1971E47F-6CF7-475E-82A2-E28841E16B1C}" sibTransId="{7454A34E-CF12-4223-972A-B7B3D7663FD7}"/>
    <dgm:cxn modelId="{9E575CC4-0FCC-4D68-A1CF-374921D5270B}" type="presOf" srcId="{E95D9B5F-61F5-4D94-853D-463635298779}" destId="{6C0078C6-7DC1-4A6A-8EE8-D0AEF320808D}" srcOrd="0" destOrd="0" presId="urn:microsoft.com/office/officeart/2005/8/layout/chevron2"/>
    <dgm:cxn modelId="{8A9260CC-A78A-4035-8674-2AE648B45D06}" type="presParOf" srcId="{CD8182CB-E582-41FB-B677-F54C87F897A0}" destId="{A4CC909B-0F08-4B75-B4F9-CA032ACBC745}" srcOrd="0" destOrd="0" presId="urn:microsoft.com/office/officeart/2005/8/layout/chevron2"/>
    <dgm:cxn modelId="{85F1A237-EBA7-42E4-B20F-DD9C482C7EF0}" type="presParOf" srcId="{A4CC909B-0F08-4B75-B4F9-CA032ACBC745}" destId="{6684BAC0-4A13-463F-BE17-C47C2CC4FAFE}" srcOrd="0" destOrd="0" presId="urn:microsoft.com/office/officeart/2005/8/layout/chevron2"/>
    <dgm:cxn modelId="{0D831BD6-8AD4-4868-81BF-A2F6C5499434}" type="presParOf" srcId="{A4CC909B-0F08-4B75-B4F9-CA032ACBC745}" destId="{D08861BA-4E83-4296-90D1-4FE6A00596FC}" srcOrd="1" destOrd="0" presId="urn:microsoft.com/office/officeart/2005/8/layout/chevron2"/>
    <dgm:cxn modelId="{98A1A2E6-CE40-4D19-9E00-DA659D92FD5B}" type="presParOf" srcId="{CD8182CB-E582-41FB-B677-F54C87F897A0}" destId="{E7289FF3-5027-46AB-895C-D9C3C50A7D38}" srcOrd="1" destOrd="0" presId="urn:microsoft.com/office/officeart/2005/8/layout/chevron2"/>
    <dgm:cxn modelId="{3AC6CA2B-7647-4FDB-83AD-F70DB3096E7F}" type="presParOf" srcId="{CD8182CB-E582-41FB-B677-F54C87F897A0}" destId="{8D55C031-74DB-4067-9767-D26D307065F0}" srcOrd="2" destOrd="0" presId="urn:microsoft.com/office/officeart/2005/8/layout/chevron2"/>
    <dgm:cxn modelId="{5988DD7C-AB1A-49A6-BB90-0B3B7F92B7FE}" type="presParOf" srcId="{8D55C031-74DB-4067-9767-D26D307065F0}" destId="{93F23595-35EE-4BCE-B09D-146124387E36}" srcOrd="0" destOrd="0" presId="urn:microsoft.com/office/officeart/2005/8/layout/chevron2"/>
    <dgm:cxn modelId="{8BCA7B79-9142-42DB-B588-ED60212FB8FD}" type="presParOf" srcId="{8D55C031-74DB-4067-9767-D26D307065F0}" destId="{6C0078C6-7DC1-4A6A-8EE8-D0AEF320808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C2AF1E-C65D-42D3-B8CC-4294542057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D5C81AC-BD37-4F0B-8271-48AA733FF7C3}">
      <dgm:prSet/>
      <dgm:spPr/>
      <dgm:t>
        <a:bodyPr/>
        <a:lstStyle/>
        <a:p>
          <a:r>
            <a:rPr kumimoji="1" lang="ja-JP" altLang="en-US" dirty="0" smtClean="0"/>
            <a:t>年金積立金管理運用独立行政法人が先陣を切って着手</a:t>
          </a:r>
          <a:endParaRPr kumimoji="1" lang="ja-JP" altLang="en-US" dirty="0"/>
        </a:p>
      </dgm:t>
    </dgm:pt>
    <dgm:pt modelId="{93FD4813-B05F-407A-88D5-4D82FE85CB8D}" type="parTrans" cxnId="{AEDDE681-98B0-40A6-AA00-D4F6D9E1C60C}">
      <dgm:prSet/>
      <dgm:spPr/>
      <dgm:t>
        <a:bodyPr/>
        <a:lstStyle/>
        <a:p>
          <a:endParaRPr kumimoji="1" lang="ja-JP" altLang="en-US"/>
        </a:p>
      </dgm:t>
    </dgm:pt>
    <dgm:pt modelId="{2260C274-9F14-4469-A6A6-D4394C3A2CF8}" type="sibTrans" cxnId="{AEDDE681-98B0-40A6-AA00-D4F6D9E1C60C}">
      <dgm:prSet/>
      <dgm:spPr/>
      <dgm:t>
        <a:bodyPr/>
        <a:lstStyle/>
        <a:p>
          <a:endParaRPr kumimoji="1" lang="ja-JP" altLang="en-US"/>
        </a:p>
      </dgm:t>
    </dgm:pt>
    <dgm:pt modelId="{8AFD9B87-3DF9-45FA-966F-DAD90DC50930}">
      <dgm:prSet/>
      <dgm:spPr/>
      <dgm:t>
        <a:bodyPr/>
        <a:lstStyle/>
        <a:p>
          <a:r>
            <a:rPr kumimoji="1" lang="ja-JP" altLang="en-US" dirty="0" smtClean="0"/>
            <a:t>一兆円→</a:t>
          </a:r>
          <a:r>
            <a:rPr lang="ja-JP" altLang="en-US" dirty="0" smtClean="0"/>
            <a:t>将来的に</a:t>
          </a:r>
          <a:r>
            <a:rPr lang="en-US" altLang="ja-JP" dirty="0" smtClean="0"/>
            <a:t>3</a:t>
          </a:r>
          <a:r>
            <a:rPr lang="ja-JP" altLang="en-US" dirty="0" smtClean="0"/>
            <a:t>兆円まで増加</a:t>
          </a:r>
          <a:endParaRPr kumimoji="1" lang="ja-JP" altLang="en-US" dirty="0"/>
        </a:p>
      </dgm:t>
    </dgm:pt>
    <dgm:pt modelId="{A6381CE5-4404-4195-9E22-A9435E72B84E}" type="parTrans" cxnId="{D7BF9370-2371-4E2A-9784-16DBFC00F768}">
      <dgm:prSet/>
      <dgm:spPr/>
      <dgm:t>
        <a:bodyPr/>
        <a:lstStyle/>
        <a:p>
          <a:endParaRPr kumimoji="1" lang="ja-JP" altLang="en-US"/>
        </a:p>
      </dgm:t>
    </dgm:pt>
    <dgm:pt modelId="{B460696D-014A-4C0E-B2C0-D0826FD9E4E2}" type="sibTrans" cxnId="{D7BF9370-2371-4E2A-9784-16DBFC00F768}">
      <dgm:prSet/>
      <dgm:spPr/>
      <dgm:t>
        <a:bodyPr/>
        <a:lstStyle/>
        <a:p>
          <a:endParaRPr kumimoji="1" lang="ja-JP" altLang="en-US"/>
        </a:p>
      </dgm:t>
    </dgm:pt>
    <dgm:pt modelId="{E0F71D36-2751-4B4E-8B50-64C81D30B1B7}">
      <dgm:prSet/>
      <dgm:spPr/>
      <dgm:t>
        <a:bodyPr/>
        <a:lstStyle/>
        <a:p>
          <a:r>
            <a:rPr lang="en-US" altLang="ja-JP" dirty="0" smtClean="0"/>
            <a:t>SDGs(</a:t>
          </a:r>
          <a:r>
            <a:rPr lang="ja-JP" altLang="en-US" dirty="0" smtClean="0"/>
            <a:t>＝</a:t>
          </a:r>
          <a:r>
            <a:rPr lang="en-US" altLang="ja-JP" dirty="0" smtClean="0"/>
            <a:t>Sustainable Development Goals</a:t>
          </a:r>
          <a:r>
            <a:rPr lang="ja-JP" altLang="en-US" dirty="0" err="1" smtClean="0"/>
            <a:t>、</a:t>
          </a:r>
          <a:r>
            <a:rPr lang="ja-JP" altLang="en-US" dirty="0" smtClean="0"/>
            <a:t>国連の持続可能な開発目標</a:t>
          </a:r>
          <a:r>
            <a:rPr lang="en-US" altLang="ja-JP" dirty="0" smtClean="0"/>
            <a:t>)</a:t>
          </a:r>
          <a:r>
            <a:rPr lang="ja-JP" altLang="en-US" dirty="0" smtClean="0"/>
            <a:t>を意識する企業の増加</a:t>
          </a:r>
          <a:endParaRPr lang="en-US" altLang="ja-JP" dirty="0" smtClean="0"/>
        </a:p>
      </dgm:t>
    </dgm:pt>
    <dgm:pt modelId="{F7FB48E3-8A89-4DDE-A840-BA5E5C88032A}" type="parTrans" cxnId="{3CCE6C37-380C-4E0B-9B67-6B1BD2E7B125}">
      <dgm:prSet/>
      <dgm:spPr/>
      <dgm:t>
        <a:bodyPr/>
        <a:lstStyle/>
        <a:p>
          <a:endParaRPr kumimoji="1" lang="ja-JP" altLang="en-US"/>
        </a:p>
      </dgm:t>
    </dgm:pt>
    <dgm:pt modelId="{CEF8265C-D4FE-44D5-AB0B-122BEECA6617}" type="sibTrans" cxnId="{3CCE6C37-380C-4E0B-9B67-6B1BD2E7B125}">
      <dgm:prSet/>
      <dgm:spPr/>
      <dgm:t>
        <a:bodyPr/>
        <a:lstStyle/>
        <a:p>
          <a:endParaRPr kumimoji="1" lang="ja-JP" altLang="en-US"/>
        </a:p>
      </dgm:t>
    </dgm:pt>
    <dgm:pt modelId="{66C1571B-FA5F-46C4-B46A-6767EA564827}" type="pres">
      <dgm:prSet presAssocID="{A6C2AF1E-C65D-42D3-B8CC-4294542057D6}" presName="linear" presStyleCnt="0">
        <dgm:presLayoutVars>
          <dgm:animLvl val="lvl"/>
          <dgm:resizeHandles val="exact"/>
        </dgm:presLayoutVars>
      </dgm:prSet>
      <dgm:spPr/>
      <dgm:t>
        <a:bodyPr/>
        <a:lstStyle/>
        <a:p>
          <a:endParaRPr kumimoji="1" lang="ja-JP" altLang="en-US"/>
        </a:p>
      </dgm:t>
    </dgm:pt>
    <dgm:pt modelId="{033BAF03-CADA-4F2D-9FE8-72AD0CE32CE0}" type="pres">
      <dgm:prSet presAssocID="{1D5C81AC-BD37-4F0B-8271-48AA733FF7C3}" presName="parentText" presStyleLbl="node1" presStyleIdx="0" presStyleCnt="2">
        <dgm:presLayoutVars>
          <dgm:chMax val="0"/>
          <dgm:bulletEnabled val="1"/>
        </dgm:presLayoutVars>
      </dgm:prSet>
      <dgm:spPr/>
      <dgm:t>
        <a:bodyPr/>
        <a:lstStyle/>
        <a:p>
          <a:endParaRPr kumimoji="1" lang="ja-JP" altLang="en-US"/>
        </a:p>
      </dgm:t>
    </dgm:pt>
    <dgm:pt modelId="{23BA8DA2-D339-4D5D-9AE0-C7B602C45783}" type="pres">
      <dgm:prSet presAssocID="{1D5C81AC-BD37-4F0B-8271-48AA733FF7C3}" presName="childText" presStyleLbl="revTx" presStyleIdx="0" presStyleCnt="1">
        <dgm:presLayoutVars>
          <dgm:bulletEnabled val="1"/>
        </dgm:presLayoutVars>
      </dgm:prSet>
      <dgm:spPr/>
      <dgm:t>
        <a:bodyPr/>
        <a:lstStyle/>
        <a:p>
          <a:endParaRPr kumimoji="1" lang="ja-JP" altLang="en-US"/>
        </a:p>
      </dgm:t>
    </dgm:pt>
    <dgm:pt modelId="{23D5EB93-7BC9-4498-9C7A-BAA0531ED6A8}" type="pres">
      <dgm:prSet presAssocID="{E0F71D36-2751-4B4E-8B50-64C81D30B1B7}" presName="parentText" presStyleLbl="node1" presStyleIdx="1" presStyleCnt="2">
        <dgm:presLayoutVars>
          <dgm:chMax val="0"/>
          <dgm:bulletEnabled val="1"/>
        </dgm:presLayoutVars>
      </dgm:prSet>
      <dgm:spPr/>
      <dgm:t>
        <a:bodyPr/>
        <a:lstStyle/>
        <a:p>
          <a:endParaRPr kumimoji="1" lang="ja-JP" altLang="en-US"/>
        </a:p>
      </dgm:t>
    </dgm:pt>
  </dgm:ptLst>
  <dgm:cxnLst>
    <dgm:cxn modelId="{3CCE6C37-380C-4E0B-9B67-6B1BD2E7B125}" srcId="{A6C2AF1E-C65D-42D3-B8CC-4294542057D6}" destId="{E0F71D36-2751-4B4E-8B50-64C81D30B1B7}" srcOrd="1" destOrd="0" parTransId="{F7FB48E3-8A89-4DDE-A840-BA5E5C88032A}" sibTransId="{CEF8265C-D4FE-44D5-AB0B-122BEECA6617}"/>
    <dgm:cxn modelId="{786E84C4-DA24-45A0-800C-04C63F851C09}" type="presOf" srcId="{1D5C81AC-BD37-4F0B-8271-48AA733FF7C3}" destId="{033BAF03-CADA-4F2D-9FE8-72AD0CE32CE0}" srcOrd="0" destOrd="0" presId="urn:microsoft.com/office/officeart/2005/8/layout/vList2"/>
    <dgm:cxn modelId="{5883CAFA-2020-42D9-8511-C04C20969C7D}" type="presOf" srcId="{A6C2AF1E-C65D-42D3-B8CC-4294542057D6}" destId="{66C1571B-FA5F-46C4-B46A-6767EA564827}" srcOrd="0" destOrd="0" presId="urn:microsoft.com/office/officeart/2005/8/layout/vList2"/>
    <dgm:cxn modelId="{D7BF9370-2371-4E2A-9784-16DBFC00F768}" srcId="{1D5C81AC-BD37-4F0B-8271-48AA733FF7C3}" destId="{8AFD9B87-3DF9-45FA-966F-DAD90DC50930}" srcOrd="0" destOrd="0" parTransId="{A6381CE5-4404-4195-9E22-A9435E72B84E}" sibTransId="{B460696D-014A-4C0E-B2C0-D0826FD9E4E2}"/>
    <dgm:cxn modelId="{EEA367DF-76CB-4114-85DE-A284F4456BBA}" type="presOf" srcId="{E0F71D36-2751-4B4E-8B50-64C81D30B1B7}" destId="{23D5EB93-7BC9-4498-9C7A-BAA0531ED6A8}" srcOrd="0" destOrd="0" presId="urn:microsoft.com/office/officeart/2005/8/layout/vList2"/>
    <dgm:cxn modelId="{A4E2094A-9EF5-4A52-BF8C-DBEDB23D51C2}" type="presOf" srcId="{8AFD9B87-3DF9-45FA-966F-DAD90DC50930}" destId="{23BA8DA2-D339-4D5D-9AE0-C7B602C45783}" srcOrd="0" destOrd="0" presId="urn:microsoft.com/office/officeart/2005/8/layout/vList2"/>
    <dgm:cxn modelId="{AEDDE681-98B0-40A6-AA00-D4F6D9E1C60C}" srcId="{A6C2AF1E-C65D-42D3-B8CC-4294542057D6}" destId="{1D5C81AC-BD37-4F0B-8271-48AA733FF7C3}" srcOrd="0" destOrd="0" parTransId="{93FD4813-B05F-407A-88D5-4D82FE85CB8D}" sibTransId="{2260C274-9F14-4469-A6A6-D4394C3A2CF8}"/>
    <dgm:cxn modelId="{3AF0CEF0-EAD4-4F8E-ACB3-81B92E544E45}" type="presParOf" srcId="{66C1571B-FA5F-46C4-B46A-6767EA564827}" destId="{033BAF03-CADA-4F2D-9FE8-72AD0CE32CE0}" srcOrd="0" destOrd="0" presId="urn:microsoft.com/office/officeart/2005/8/layout/vList2"/>
    <dgm:cxn modelId="{063E7E80-F552-4EA8-937C-A5714395949A}" type="presParOf" srcId="{66C1571B-FA5F-46C4-B46A-6767EA564827}" destId="{23BA8DA2-D339-4D5D-9AE0-C7B602C45783}" srcOrd="1" destOrd="0" presId="urn:microsoft.com/office/officeart/2005/8/layout/vList2"/>
    <dgm:cxn modelId="{3AF5CE1C-E4B4-4D4B-AC90-F5DB69601DC1}" type="presParOf" srcId="{66C1571B-FA5F-46C4-B46A-6767EA564827}" destId="{23D5EB93-7BC9-4498-9C7A-BAA0531ED6A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5AD937-AEA9-4ABB-A5D8-83F9BB243275}" type="doc">
      <dgm:prSet loTypeId="urn:microsoft.com/office/officeart/2005/8/layout/process1" loCatId="process" qsTypeId="urn:microsoft.com/office/officeart/2005/8/quickstyle/simple1" qsCatId="simple" csTypeId="urn:microsoft.com/office/officeart/2005/8/colors/accent1_2" csCatId="accent1" phldr="1"/>
      <dgm:spPr/>
    </dgm:pt>
    <dgm:pt modelId="{BF2F2DD4-1C24-4D02-B173-13D65D81ABF7}">
      <dgm:prSet phldrT="[テキスト]"/>
      <dgm:spPr/>
      <dgm:t>
        <a:bodyPr/>
        <a:lstStyle/>
        <a:p>
          <a:r>
            <a:rPr kumimoji="1" lang="en-US" altLang="ja-JP" dirty="0" smtClean="0"/>
            <a:t>ESG</a:t>
          </a:r>
          <a:r>
            <a:rPr kumimoji="1" lang="ja-JP" altLang="en-US" dirty="0" smtClean="0"/>
            <a:t>投資</a:t>
          </a:r>
          <a:endParaRPr kumimoji="1" lang="ja-JP" altLang="en-US" dirty="0"/>
        </a:p>
      </dgm:t>
    </dgm:pt>
    <dgm:pt modelId="{65C417B9-31E9-48ED-8A0A-06317724CA55}" type="parTrans" cxnId="{6A025A1A-B17B-41B8-88D4-6DEECBE3332C}">
      <dgm:prSet/>
      <dgm:spPr/>
      <dgm:t>
        <a:bodyPr/>
        <a:lstStyle/>
        <a:p>
          <a:endParaRPr kumimoji="1" lang="ja-JP" altLang="en-US"/>
        </a:p>
      </dgm:t>
    </dgm:pt>
    <dgm:pt modelId="{DD1D7049-81C4-43C8-9531-471DCEA1EF9D}" type="sibTrans" cxnId="{6A025A1A-B17B-41B8-88D4-6DEECBE3332C}">
      <dgm:prSet/>
      <dgm:spPr/>
      <dgm:t>
        <a:bodyPr/>
        <a:lstStyle/>
        <a:p>
          <a:endParaRPr kumimoji="1" lang="ja-JP" altLang="en-US"/>
        </a:p>
      </dgm:t>
    </dgm:pt>
    <dgm:pt modelId="{873CEAA9-6D36-49F4-8709-CDEFC5FBDD99}">
      <dgm:prSet phldrT="[テキスト]"/>
      <dgm:spPr/>
      <dgm:t>
        <a:bodyPr/>
        <a:lstStyle/>
        <a:p>
          <a:r>
            <a:rPr kumimoji="1" lang="ja-JP" altLang="en-US" dirty="0" smtClean="0"/>
            <a:t>基準価格上昇</a:t>
          </a:r>
          <a:endParaRPr kumimoji="1" lang="ja-JP" altLang="en-US" dirty="0"/>
        </a:p>
      </dgm:t>
    </dgm:pt>
    <dgm:pt modelId="{DDE4ACC4-685C-4DB7-BBDC-A59A592827E9}" type="parTrans" cxnId="{375C4512-58CF-4829-AD01-5583BCB8F7C8}">
      <dgm:prSet/>
      <dgm:spPr/>
      <dgm:t>
        <a:bodyPr/>
        <a:lstStyle/>
        <a:p>
          <a:endParaRPr kumimoji="1" lang="ja-JP" altLang="en-US"/>
        </a:p>
      </dgm:t>
    </dgm:pt>
    <dgm:pt modelId="{5FC945E1-2644-44CD-99AB-1F32CF63E76C}" type="sibTrans" cxnId="{375C4512-58CF-4829-AD01-5583BCB8F7C8}">
      <dgm:prSet/>
      <dgm:spPr/>
      <dgm:t>
        <a:bodyPr/>
        <a:lstStyle/>
        <a:p>
          <a:endParaRPr kumimoji="1" lang="ja-JP" altLang="en-US"/>
        </a:p>
      </dgm:t>
    </dgm:pt>
    <dgm:pt modelId="{89B95D07-6891-4AAC-A187-90F36E45BA94}">
      <dgm:prSet phldrT="[テキスト]"/>
      <dgm:spPr/>
      <dgm:t>
        <a:bodyPr/>
        <a:lstStyle/>
        <a:p>
          <a:r>
            <a:rPr kumimoji="1" lang="ja-JP" altLang="en-US" dirty="0" smtClean="0"/>
            <a:t>企業の社会的責任</a:t>
          </a:r>
          <a:endParaRPr kumimoji="1" lang="ja-JP" altLang="en-US" dirty="0"/>
        </a:p>
      </dgm:t>
    </dgm:pt>
    <dgm:pt modelId="{73FB80A2-96BA-4816-9F1B-3BF316096819}" type="parTrans" cxnId="{AF673384-B49B-4FE1-9A15-CD4E04486A83}">
      <dgm:prSet/>
      <dgm:spPr/>
      <dgm:t>
        <a:bodyPr/>
        <a:lstStyle/>
        <a:p>
          <a:endParaRPr kumimoji="1" lang="ja-JP" altLang="en-US"/>
        </a:p>
      </dgm:t>
    </dgm:pt>
    <dgm:pt modelId="{5CADC399-0252-4025-AE00-02CED2EFE6E9}" type="sibTrans" cxnId="{AF673384-B49B-4FE1-9A15-CD4E04486A83}">
      <dgm:prSet/>
      <dgm:spPr/>
      <dgm:t>
        <a:bodyPr/>
        <a:lstStyle/>
        <a:p>
          <a:endParaRPr kumimoji="1" lang="ja-JP" altLang="en-US"/>
        </a:p>
      </dgm:t>
    </dgm:pt>
    <dgm:pt modelId="{9D196EB1-A82D-4503-84B4-581D766CB6F6}" type="pres">
      <dgm:prSet presAssocID="{035AD937-AEA9-4ABB-A5D8-83F9BB243275}" presName="Name0" presStyleCnt="0">
        <dgm:presLayoutVars>
          <dgm:dir/>
          <dgm:resizeHandles val="exact"/>
        </dgm:presLayoutVars>
      </dgm:prSet>
      <dgm:spPr/>
    </dgm:pt>
    <dgm:pt modelId="{CCA820A6-730D-4E03-BFD4-E891461DD417}" type="pres">
      <dgm:prSet presAssocID="{BF2F2DD4-1C24-4D02-B173-13D65D81ABF7}" presName="node" presStyleLbl="node1" presStyleIdx="0" presStyleCnt="3">
        <dgm:presLayoutVars>
          <dgm:bulletEnabled val="1"/>
        </dgm:presLayoutVars>
      </dgm:prSet>
      <dgm:spPr/>
      <dgm:t>
        <a:bodyPr/>
        <a:lstStyle/>
        <a:p>
          <a:endParaRPr kumimoji="1" lang="ja-JP" altLang="en-US"/>
        </a:p>
      </dgm:t>
    </dgm:pt>
    <dgm:pt modelId="{F9079E21-758E-49A7-B9DF-71E57B7A1F7A}" type="pres">
      <dgm:prSet presAssocID="{DD1D7049-81C4-43C8-9531-471DCEA1EF9D}" presName="sibTrans" presStyleLbl="sibTrans2D1" presStyleIdx="0" presStyleCnt="2"/>
      <dgm:spPr/>
      <dgm:t>
        <a:bodyPr/>
        <a:lstStyle/>
        <a:p>
          <a:endParaRPr kumimoji="1" lang="ja-JP" altLang="en-US"/>
        </a:p>
      </dgm:t>
    </dgm:pt>
    <dgm:pt modelId="{13C0375E-F0FB-411B-9F2D-C7C7A929A143}" type="pres">
      <dgm:prSet presAssocID="{DD1D7049-81C4-43C8-9531-471DCEA1EF9D}" presName="connectorText" presStyleLbl="sibTrans2D1" presStyleIdx="0" presStyleCnt="2"/>
      <dgm:spPr/>
      <dgm:t>
        <a:bodyPr/>
        <a:lstStyle/>
        <a:p>
          <a:endParaRPr kumimoji="1" lang="ja-JP" altLang="en-US"/>
        </a:p>
      </dgm:t>
    </dgm:pt>
    <dgm:pt modelId="{BDDF87BF-1821-444E-AA6F-D8785C4FBA5E}" type="pres">
      <dgm:prSet presAssocID="{873CEAA9-6D36-49F4-8709-CDEFC5FBDD99}" presName="node" presStyleLbl="node1" presStyleIdx="1" presStyleCnt="3">
        <dgm:presLayoutVars>
          <dgm:bulletEnabled val="1"/>
        </dgm:presLayoutVars>
      </dgm:prSet>
      <dgm:spPr/>
      <dgm:t>
        <a:bodyPr/>
        <a:lstStyle/>
        <a:p>
          <a:endParaRPr kumimoji="1" lang="ja-JP" altLang="en-US"/>
        </a:p>
      </dgm:t>
    </dgm:pt>
    <dgm:pt modelId="{FBB36BB8-6BAF-4999-B71C-70A7279F6783}" type="pres">
      <dgm:prSet presAssocID="{5FC945E1-2644-44CD-99AB-1F32CF63E76C}" presName="sibTrans" presStyleLbl="sibTrans2D1" presStyleIdx="1" presStyleCnt="2"/>
      <dgm:spPr/>
      <dgm:t>
        <a:bodyPr/>
        <a:lstStyle/>
        <a:p>
          <a:endParaRPr kumimoji="1" lang="ja-JP" altLang="en-US"/>
        </a:p>
      </dgm:t>
    </dgm:pt>
    <dgm:pt modelId="{C0A8A3F3-2970-4217-AF5F-5DEE76DEE609}" type="pres">
      <dgm:prSet presAssocID="{5FC945E1-2644-44CD-99AB-1F32CF63E76C}" presName="connectorText" presStyleLbl="sibTrans2D1" presStyleIdx="1" presStyleCnt="2"/>
      <dgm:spPr/>
      <dgm:t>
        <a:bodyPr/>
        <a:lstStyle/>
        <a:p>
          <a:endParaRPr kumimoji="1" lang="ja-JP" altLang="en-US"/>
        </a:p>
      </dgm:t>
    </dgm:pt>
    <dgm:pt modelId="{7B61FE6F-2844-4C7A-9691-B0C2B93B9F21}" type="pres">
      <dgm:prSet presAssocID="{89B95D07-6891-4AAC-A187-90F36E45BA94}" presName="node" presStyleLbl="node1" presStyleIdx="2" presStyleCnt="3">
        <dgm:presLayoutVars>
          <dgm:bulletEnabled val="1"/>
        </dgm:presLayoutVars>
      </dgm:prSet>
      <dgm:spPr/>
      <dgm:t>
        <a:bodyPr/>
        <a:lstStyle/>
        <a:p>
          <a:endParaRPr kumimoji="1" lang="ja-JP" altLang="en-US"/>
        </a:p>
      </dgm:t>
    </dgm:pt>
  </dgm:ptLst>
  <dgm:cxnLst>
    <dgm:cxn modelId="{64D8C2B6-D30B-4296-BDAB-B90898D97918}" type="presOf" srcId="{DD1D7049-81C4-43C8-9531-471DCEA1EF9D}" destId="{F9079E21-758E-49A7-B9DF-71E57B7A1F7A}" srcOrd="0" destOrd="0" presId="urn:microsoft.com/office/officeart/2005/8/layout/process1"/>
    <dgm:cxn modelId="{04F4250C-70DC-4A12-885B-9AC9DED5C888}" type="presOf" srcId="{BF2F2DD4-1C24-4D02-B173-13D65D81ABF7}" destId="{CCA820A6-730D-4E03-BFD4-E891461DD417}" srcOrd="0" destOrd="0" presId="urn:microsoft.com/office/officeart/2005/8/layout/process1"/>
    <dgm:cxn modelId="{6A025A1A-B17B-41B8-88D4-6DEECBE3332C}" srcId="{035AD937-AEA9-4ABB-A5D8-83F9BB243275}" destId="{BF2F2DD4-1C24-4D02-B173-13D65D81ABF7}" srcOrd="0" destOrd="0" parTransId="{65C417B9-31E9-48ED-8A0A-06317724CA55}" sibTransId="{DD1D7049-81C4-43C8-9531-471DCEA1EF9D}"/>
    <dgm:cxn modelId="{FB847322-7842-4AFB-8C24-F276DD300C99}" type="presOf" srcId="{89B95D07-6891-4AAC-A187-90F36E45BA94}" destId="{7B61FE6F-2844-4C7A-9691-B0C2B93B9F21}" srcOrd="0" destOrd="0" presId="urn:microsoft.com/office/officeart/2005/8/layout/process1"/>
    <dgm:cxn modelId="{AF673384-B49B-4FE1-9A15-CD4E04486A83}" srcId="{035AD937-AEA9-4ABB-A5D8-83F9BB243275}" destId="{89B95D07-6891-4AAC-A187-90F36E45BA94}" srcOrd="2" destOrd="0" parTransId="{73FB80A2-96BA-4816-9F1B-3BF316096819}" sibTransId="{5CADC399-0252-4025-AE00-02CED2EFE6E9}"/>
    <dgm:cxn modelId="{4BFE8C51-3CA9-4F27-9655-697585842ACD}" type="presOf" srcId="{5FC945E1-2644-44CD-99AB-1F32CF63E76C}" destId="{FBB36BB8-6BAF-4999-B71C-70A7279F6783}" srcOrd="0" destOrd="0" presId="urn:microsoft.com/office/officeart/2005/8/layout/process1"/>
    <dgm:cxn modelId="{98C5C96D-EF91-4859-8426-D75B244BAB46}" type="presOf" srcId="{873CEAA9-6D36-49F4-8709-CDEFC5FBDD99}" destId="{BDDF87BF-1821-444E-AA6F-D8785C4FBA5E}" srcOrd="0" destOrd="0" presId="urn:microsoft.com/office/officeart/2005/8/layout/process1"/>
    <dgm:cxn modelId="{B1EF4A64-DF5F-4D97-9E20-961EDF128481}" type="presOf" srcId="{035AD937-AEA9-4ABB-A5D8-83F9BB243275}" destId="{9D196EB1-A82D-4503-84B4-581D766CB6F6}" srcOrd="0" destOrd="0" presId="urn:microsoft.com/office/officeart/2005/8/layout/process1"/>
    <dgm:cxn modelId="{00B9977F-892B-4E57-8185-C5CC4055387A}" type="presOf" srcId="{DD1D7049-81C4-43C8-9531-471DCEA1EF9D}" destId="{13C0375E-F0FB-411B-9F2D-C7C7A929A143}" srcOrd="1" destOrd="0" presId="urn:microsoft.com/office/officeart/2005/8/layout/process1"/>
    <dgm:cxn modelId="{375C4512-58CF-4829-AD01-5583BCB8F7C8}" srcId="{035AD937-AEA9-4ABB-A5D8-83F9BB243275}" destId="{873CEAA9-6D36-49F4-8709-CDEFC5FBDD99}" srcOrd="1" destOrd="0" parTransId="{DDE4ACC4-685C-4DB7-BBDC-A59A592827E9}" sibTransId="{5FC945E1-2644-44CD-99AB-1F32CF63E76C}"/>
    <dgm:cxn modelId="{929EA0FB-4E00-4B3C-8599-0FE242482E7A}" type="presOf" srcId="{5FC945E1-2644-44CD-99AB-1F32CF63E76C}" destId="{C0A8A3F3-2970-4217-AF5F-5DEE76DEE609}" srcOrd="1" destOrd="0" presId="urn:microsoft.com/office/officeart/2005/8/layout/process1"/>
    <dgm:cxn modelId="{055B44DB-FA2D-469E-81DF-E6C07E377752}" type="presParOf" srcId="{9D196EB1-A82D-4503-84B4-581D766CB6F6}" destId="{CCA820A6-730D-4E03-BFD4-E891461DD417}" srcOrd="0" destOrd="0" presId="urn:microsoft.com/office/officeart/2005/8/layout/process1"/>
    <dgm:cxn modelId="{F88A1780-BAC0-4653-8CC4-BEE89437FF44}" type="presParOf" srcId="{9D196EB1-A82D-4503-84B4-581D766CB6F6}" destId="{F9079E21-758E-49A7-B9DF-71E57B7A1F7A}" srcOrd="1" destOrd="0" presId="urn:microsoft.com/office/officeart/2005/8/layout/process1"/>
    <dgm:cxn modelId="{B99581EB-79FF-4406-980E-5B6942E1D149}" type="presParOf" srcId="{F9079E21-758E-49A7-B9DF-71E57B7A1F7A}" destId="{13C0375E-F0FB-411B-9F2D-C7C7A929A143}" srcOrd="0" destOrd="0" presId="urn:microsoft.com/office/officeart/2005/8/layout/process1"/>
    <dgm:cxn modelId="{53CE5B71-9D38-476D-B838-5D2FF5E422C6}" type="presParOf" srcId="{9D196EB1-A82D-4503-84B4-581D766CB6F6}" destId="{BDDF87BF-1821-444E-AA6F-D8785C4FBA5E}" srcOrd="2" destOrd="0" presId="urn:microsoft.com/office/officeart/2005/8/layout/process1"/>
    <dgm:cxn modelId="{BF85194B-EA98-475F-9032-CF64970A9698}" type="presParOf" srcId="{9D196EB1-A82D-4503-84B4-581D766CB6F6}" destId="{FBB36BB8-6BAF-4999-B71C-70A7279F6783}" srcOrd="3" destOrd="0" presId="urn:microsoft.com/office/officeart/2005/8/layout/process1"/>
    <dgm:cxn modelId="{D289B831-78E4-474E-8784-7FD706706824}" type="presParOf" srcId="{FBB36BB8-6BAF-4999-B71C-70A7279F6783}" destId="{C0A8A3F3-2970-4217-AF5F-5DEE76DEE609}" srcOrd="0" destOrd="0" presId="urn:microsoft.com/office/officeart/2005/8/layout/process1"/>
    <dgm:cxn modelId="{03458D43-C95A-4367-8971-6919E0335639}" type="presParOf" srcId="{9D196EB1-A82D-4503-84B4-581D766CB6F6}" destId="{7B61FE6F-2844-4C7A-9691-B0C2B93B9F2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DB4F31-7E21-4797-885E-35467E617D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7B4930E5-CEE4-4833-9CF0-581FA94DB4ED}">
      <dgm:prSet phldrT="[テキスト]" custT="1"/>
      <dgm:spPr/>
      <dgm:t>
        <a:bodyPr/>
        <a:lstStyle/>
        <a:p>
          <a:r>
            <a:rPr kumimoji="1" lang="en-US" altLang="ja-JP" sz="5400" dirty="0" smtClean="0"/>
            <a:t>ESG</a:t>
          </a:r>
          <a:r>
            <a:rPr kumimoji="1" lang="ja-JP" altLang="en-US" sz="5400" dirty="0" smtClean="0"/>
            <a:t>投資は発展途中段階</a:t>
          </a:r>
          <a:endParaRPr kumimoji="1" lang="ja-JP" altLang="en-US" sz="5400" dirty="0"/>
        </a:p>
      </dgm:t>
    </dgm:pt>
    <dgm:pt modelId="{C18DC377-0303-4624-977B-E047189315BD}" type="parTrans" cxnId="{2CAEAB61-FA1C-400F-8A7C-9D628B4DD81F}">
      <dgm:prSet/>
      <dgm:spPr/>
      <dgm:t>
        <a:bodyPr/>
        <a:lstStyle/>
        <a:p>
          <a:endParaRPr kumimoji="1" lang="ja-JP" altLang="en-US"/>
        </a:p>
      </dgm:t>
    </dgm:pt>
    <dgm:pt modelId="{951509FF-FE87-40AF-B326-4FFEFC7E5816}" type="sibTrans" cxnId="{2CAEAB61-FA1C-400F-8A7C-9D628B4DD81F}">
      <dgm:prSet/>
      <dgm:spPr/>
      <dgm:t>
        <a:bodyPr/>
        <a:lstStyle/>
        <a:p>
          <a:endParaRPr kumimoji="1" lang="ja-JP" altLang="en-US"/>
        </a:p>
      </dgm:t>
    </dgm:pt>
    <dgm:pt modelId="{69950716-D196-4142-B9A0-B6B5E1C5DB58}">
      <dgm:prSet/>
      <dgm:spPr/>
      <dgm:t>
        <a:bodyPr/>
        <a:lstStyle/>
        <a:p>
          <a:r>
            <a:rPr lang="en-US" altLang="ja-JP" dirty="0" smtClean="0"/>
            <a:t>ESG</a:t>
          </a:r>
          <a:r>
            <a:rPr lang="ja-JP" altLang="en-US" dirty="0" smtClean="0"/>
            <a:t>投資の意義</a:t>
          </a:r>
          <a:endParaRPr lang="en-US" altLang="ja-JP" dirty="0" smtClean="0"/>
        </a:p>
      </dgm:t>
    </dgm:pt>
    <dgm:pt modelId="{1F582E66-AB8C-4CD5-9F8A-17D3487426AC}" type="sibTrans" cxnId="{33D3F16C-A320-4E11-99A0-3D5938B6E902}">
      <dgm:prSet/>
      <dgm:spPr/>
      <dgm:t>
        <a:bodyPr/>
        <a:lstStyle/>
        <a:p>
          <a:endParaRPr kumimoji="1" lang="ja-JP" altLang="en-US"/>
        </a:p>
      </dgm:t>
    </dgm:pt>
    <dgm:pt modelId="{4B82B47D-D4C0-4EF4-A4DF-FB0840D7BBDB}" type="parTrans" cxnId="{33D3F16C-A320-4E11-99A0-3D5938B6E902}">
      <dgm:prSet/>
      <dgm:spPr/>
      <dgm:t>
        <a:bodyPr/>
        <a:lstStyle/>
        <a:p>
          <a:endParaRPr kumimoji="1" lang="ja-JP" altLang="en-US"/>
        </a:p>
      </dgm:t>
    </dgm:pt>
    <dgm:pt modelId="{2CEACAC8-BDCF-4E73-BD13-B5829070E009}" type="pres">
      <dgm:prSet presAssocID="{9DDB4F31-7E21-4797-885E-35467E617D17}" presName="linear" presStyleCnt="0">
        <dgm:presLayoutVars>
          <dgm:animLvl val="lvl"/>
          <dgm:resizeHandles val="exact"/>
        </dgm:presLayoutVars>
      </dgm:prSet>
      <dgm:spPr/>
      <dgm:t>
        <a:bodyPr/>
        <a:lstStyle/>
        <a:p>
          <a:endParaRPr kumimoji="1" lang="ja-JP" altLang="en-US"/>
        </a:p>
      </dgm:t>
    </dgm:pt>
    <dgm:pt modelId="{38B81AAE-F541-43D7-A702-0DD5EF26842B}" type="pres">
      <dgm:prSet presAssocID="{7B4930E5-CEE4-4833-9CF0-581FA94DB4ED}" presName="parentText" presStyleLbl="node1" presStyleIdx="0" presStyleCnt="2">
        <dgm:presLayoutVars>
          <dgm:chMax val="0"/>
          <dgm:bulletEnabled val="1"/>
        </dgm:presLayoutVars>
      </dgm:prSet>
      <dgm:spPr/>
      <dgm:t>
        <a:bodyPr/>
        <a:lstStyle/>
        <a:p>
          <a:endParaRPr kumimoji="1" lang="ja-JP" altLang="en-US"/>
        </a:p>
      </dgm:t>
    </dgm:pt>
    <dgm:pt modelId="{EB48427E-34D9-4DD9-880A-609D90BD9BEC}" type="pres">
      <dgm:prSet presAssocID="{951509FF-FE87-40AF-B326-4FFEFC7E5816}" presName="spacer" presStyleCnt="0"/>
      <dgm:spPr/>
    </dgm:pt>
    <dgm:pt modelId="{542D8C4A-8E72-4DB9-B4AC-D0AB5E603B3E}" type="pres">
      <dgm:prSet presAssocID="{69950716-D196-4142-B9A0-B6B5E1C5DB58}" presName="parentText" presStyleLbl="node1" presStyleIdx="1" presStyleCnt="2">
        <dgm:presLayoutVars>
          <dgm:chMax val="0"/>
          <dgm:bulletEnabled val="1"/>
        </dgm:presLayoutVars>
      </dgm:prSet>
      <dgm:spPr/>
      <dgm:t>
        <a:bodyPr/>
        <a:lstStyle/>
        <a:p>
          <a:endParaRPr kumimoji="1" lang="ja-JP" altLang="en-US"/>
        </a:p>
      </dgm:t>
    </dgm:pt>
  </dgm:ptLst>
  <dgm:cxnLst>
    <dgm:cxn modelId="{F1738799-896C-4565-982C-663E2D43C71A}" type="presOf" srcId="{7B4930E5-CEE4-4833-9CF0-581FA94DB4ED}" destId="{38B81AAE-F541-43D7-A702-0DD5EF26842B}" srcOrd="0" destOrd="0" presId="urn:microsoft.com/office/officeart/2005/8/layout/vList2"/>
    <dgm:cxn modelId="{2CAEAB61-FA1C-400F-8A7C-9D628B4DD81F}" srcId="{9DDB4F31-7E21-4797-885E-35467E617D17}" destId="{7B4930E5-CEE4-4833-9CF0-581FA94DB4ED}" srcOrd="0" destOrd="0" parTransId="{C18DC377-0303-4624-977B-E047189315BD}" sibTransId="{951509FF-FE87-40AF-B326-4FFEFC7E5816}"/>
    <dgm:cxn modelId="{15311670-C00C-4652-BDB2-229943760071}" type="presOf" srcId="{9DDB4F31-7E21-4797-885E-35467E617D17}" destId="{2CEACAC8-BDCF-4E73-BD13-B5829070E009}" srcOrd="0" destOrd="0" presId="urn:microsoft.com/office/officeart/2005/8/layout/vList2"/>
    <dgm:cxn modelId="{33D3F16C-A320-4E11-99A0-3D5938B6E902}" srcId="{9DDB4F31-7E21-4797-885E-35467E617D17}" destId="{69950716-D196-4142-B9A0-B6B5E1C5DB58}" srcOrd="1" destOrd="0" parTransId="{4B82B47D-D4C0-4EF4-A4DF-FB0840D7BBDB}" sibTransId="{1F582E66-AB8C-4CD5-9F8A-17D3487426AC}"/>
    <dgm:cxn modelId="{792F7AB2-D7C7-4FC4-A374-22D4FD6FD2D3}" type="presOf" srcId="{69950716-D196-4142-B9A0-B6B5E1C5DB58}" destId="{542D8C4A-8E72-4DB9-B4AC-D0AB5E603B3E}" srcOrd="0" destOrd="0" presId="urn:microsoft.com/office/officeart/2005/8/layout/vList2"/>
    <dgm:cxn modelId="{3009CDF5-ECA2-4978-83D6-FE03BA976AF7}" type="presParOf" srcId="{2CEACAC8-BDCF-4E73-BD13-B5829070E009}" destId="{38B81AAE-F541-43D7-A702-0DD5EF26842B}" srcOrd="0" destOrd="0" presId="urn:microsoft.com/office/officeart/2005/8/layout/vList2"/>
    <dgm:cxn modelId="{4426DD21-0D22-4A1A-A7AE-4A388E8EBB1D}" type="presParOf" srcId="{2CEACAC8-BDCF-4E73-BD13-B5829070E009}" destId="{EB48427E-34D9-4DD9-880A-609D90BD9BEC}" srcOrd="1" destOrd="0" presId="urn:microsoft.com/office/officeart/2005/8/layout/vList2"/>
    <dgm:cxn modelId="{4B09782C-45C4-4FB2-B0E9-56759143A2A9}" type="presParOf" srcId="{2CEACAC8-BDCF-4E73-BD13-B5829070E009}" destId="{542D8C4A-8E72-4DB9-B4AC-D0AB5E603B3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9ADD11-5C9C-4E4E-A961-270D8EB1B8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878A0AAD-16A1-4471-8481-7AF6B3E61A12}">
      <dgm:prSet phldrT="[テキスト]"/>
      <dgm:spPr/>
      <dgm:t>
        <a:bodyPr/>
        <a:lstStyle/>
        <a:p>
          <a:r>
            <a:rPr kumimoji="1" lang="ja-JP" altLang="en-US" dirty="0" smtClean="0"/>
            <a:t>スクリーニング</a:t>
          </a:r>
          <a:endParaRPr kumimoji="1" lang="ja-JP" altLang="en-US" dirty="0"/>
        </a:p>
      </dgm:t>
    </dgm:pt>
    <dgm:pt modelId="{2A2B02B0-73E8-4CCE-B257-8344A30FC12C}" type="parTrans" cxnId="{662E491F-4FDC-4480-A779-FE23ED314924}">
      <dgm:prSet/>
      <dgm:spPr/>
      <dgm:t>
        <a:bodyPr/>
        <a:lstStyle/>
        <a:p>
          <a:endParaRPr kumimoji="1" lang="ja-JP" altLang="en-US"/>
        </a:p>
      </dgm:t>
    </dgm:pt>
    <dgm:pt modelId="{401C8DBC-E26D-47C4-82F8-6A6DBF90A920}" type="sibTrans" cxnId="{662E491F-4FDC-4480-A779-FE23ED314924}">
      <dgm:prSet/>
      <dgm:spPr/>
      <dgm:t>
        <a:bodyPr/>
        <a:lstStyle/>
        <a:p>
          <a:endParaRPr kumimoji="1" lang="ja-JP" altLang="en-US"/>
        </a:p>
      </dgm:t>
    </dgm:pt>
    <dgm:pt modelId="{FF3B73BC-4C8D-4A79-80A1-FDE180ACC8D9}">
      <dgm:prSet phldrT="[テキスト]"/>
      <dgm:spPr/>
      <dgm:t>
        <a:bodyPr/>
        <a:lstStyle/>
        <a:p>
          <a:r>
            <a:rPr kumimoji="1" lang="ja-JP" altLang="en-US" dirty="0" smtClean="0"/>
            <a:t>情報開示</a:t>
          </a:r>
          <a:endParaRPr kumimoji="1" lang="ja-JP" altLang="en-US" dirty="0"/>
        </a:p>
      </dgm:t>
    </dgm:pt>
    <dgm:pt modelId="{40A38699-2E61-4543-AB82-81C41A5C9B9E}" type="parTrans" cxnId="{47C75987-5C90-4FC9-A197-A344FC478EFE}">
      <dgm:prSet/>
      <dgm:spPr/>
      <dgm:t>
        <a:bodyPr/>
        <a:lstStyle/>
        <a:p>
          <a:endParaRPr kumimoji="1" lang="ja-JP" altLang="en-US"/>
        </a:p>
      </dgm:t>
    </dgm:pt>
    <dgm:pt modelId="{881F2C4B-50AB-4EA0-86D3-18FC7D6C7AD4}" type="sibTrans" cxnId="{47C75987-5C90-4FC9-A197-A344FC478EFE}">
      <dgm:prSet/>
      <dgm:spPr/>
      <dgm:t>
        <a:bodyPr/>
        <a:lstStyle/>
        <a:p>
          <a:endParaRPr kumimoji="1" lang="ja-JP" altLang="en-US"/>
        </a:p>
      </dgm:t>
    </dgm:pt>
    <dgm:pt modelId="{9E1B6B5B-D4DC-4214-9E96-F5332F27FB4B}" type="pres">
      <dgm:prSet presAssocID="{369ADD11-5C9C-4E4E-A961-270D8EB1B83E}" presName="linear" presStyleCnt="0">
        <dgm:presLayoutVars>
          <dgm:animLvl val="lvl"/>
          <dgm:resizeHandles val="exact"/>
        </dgm:presLayoutVars>
      </dgm:prSet>
      <dgm:spPr/>
      <dgm:t>
        <a:bodyPr/>
        <a:lstStyle/>
        <a:p>
          <a:endParaRPr kumimoji="1" lang="ja-JP" altLang="en-US"/>
        </a:p>
      </dgm:t>
    </dgm:pt>
    <dgm:pt modelId="{EC0F7A60-BEE9-4A5D-98C6-91DD69EDA62B}" type="pres">
      <dgm:prSet presAssocID="{878A0AAD-16A1-4471-8481-7AF6B3E61A12}" presName="parentText" presStyleLbl="node1" presStyleIdx="0" presStyleCnt="2" custLinFactNeighborX="271" custLinFactNeighborY="-5885">
        <dgm:presLayoutVars>
          <dgm:chMax val="0"/>
          <dgm:bulletEnabled val="1"/>
        </dgm:presLayoutVars>
      </dgm:prSet>
      <dgm:spPr/>
      <dgm:t>
        <a:bodyPr/>
        <a:lstStyle/>
        <a:p>
          <a:endParaRPr kumimoji="1" lang="ja-JP" altLang="en-US"/>
        </a:p>
      </dgm:t>
    </dgm:pt>
    <dgm:pt modelId="{6F458E08-1CFB-4DE8-8682-3B9354631908}" type="pres">
      <dgm:prSet presAssocID="{401C8DBC-E26D-47C4-82F8-6A6DBF90A920}" presName="spacer" presStyleCnt="0"/>
      <dgm:spPr/>
    </dgm:pt>
    <dgm:pt modelId="{4E30A744-E4FA-4810-838C-0DB591C3944D}" type="pres">
      <dgm:prSet presAssocID="{FF3B73BC-4C8D-4A79-80A1-FDE180ACC8D9}" presName="parentText" presStyleLbl="node1" presStyleIdx="1" presStyleCnt="2" custLinFactNeighborX="-136" custLinFactNeighborY="23541">
        <dgm:presLayoutVars>
          <dgm:chMax val="0"/>
          <dgm:bulletEnabled val="1"/>
        </dgm:presLayoutVars>
      </dgm:prSet>
      <dgm:spPr/>
      <dgm:t>
        <a:bodyPr/>
        <a:lstStyle/>
        <a:p>
          <a:endParaRPr kumimoji="1" lang="ja-JP" altLang="en-US"/>
        </a:p>
      </dgm:t>
    </dgm:pt>
  </dgm:ptLst>
  <dgm:cxnLst>
    <dgm:cxn modelId="{B170CD43-2E9C-478D-B6E6-3E795B56D885}" type="presOf" srcId="{369ADD11-5C9C-4E4E-A961-270D8EB1B83E}" destId="{9E1B6B5B-D4DC-4214-9E96-F5332F27FB4B}" srcOrd="0" destOrd="0" presId="urn:microsoft.com/office/officeart/2005/8/layout/vList2"/>
    <dgm:cxn modelId="{47C75987-5C90-4FC9-A197-A344FC478EFE}" srcId="{369ADD11-5C9C-4E4E-A961-270D8EB1B83E}" destId="{FF3B73BC-4C8D-4A79-80A1-FDE180ACC8D9}" srcOrd="1" destOrd="0" parTransId="{40A38699-2E61-4543-AB82-81C41A5C9B9E}" sibTransId="{881F2C4B-50AB-4EA0-86D3-18FC7D6C7AD4}"/>
    <dgm:cxn modelId="{662E491F-4FDC-4480-A779-FE23ED314924}" srcId="{369ADD11-5C9C-4E4E-A961-270D8EB1B83E}" destId="{878A0AAD-16A1-4471-8481-7AF6B3E61A12}" srcOrd="0" destOrd="0" parTransId="{2A2B02B0-73E8-4CCE-B257-8344A30FC12C}" sibTransId="{401C8DBC-E26D-47C4-82F8-6A6DBF90A920}"/>
    <dgm:cxn modelId="{CC6DEC59-2694-44FB-B1D7-29C6AAD0D1F0}" type="presOf" srcId="{878A0AAD-16A1-4471-8481-7AF6B3E61A12}" destId="{EC0F7A60-BEE9-4A5D-98C6-91DD69EDA62B}" srcOrd="0" destOrd="0" presId="urn:microsoft.com/office/officeart/2005/8/layout/vList2"/>
    <dgm:cxn modelId="{1EB53F4C-A4C6-418F-95DE-D1B475E42934}" type="presOf" srcId="{FF3B73BC-4C8D-4A79-80A1-FDE180ACC8D9}" destId="{4E30A744-E4FA-4810-838C-0DB591C3944D}" srcOrd="0" destOrd="0" presId="urn:microsoft.com/office/officeart/2005/8/layout/vList2"/>
    <dgm:cxn modelId="{C9BD995C-7CD6-4025-AA12-6597E188FE62}" type="presParOf" srcId="{9E1B6B5B-D4DC-4214-9E96-F5332F27FB4B}" destId="{EC0F7A60-BEE9-4A5D-98C6-91DD69EDA62B}" srcOrd="0" destOrd="0" presId="urn:microsoft.com/office/officeart/2005/8/layout/vList2"/>
    <dgm:cxn modelId="{AB01C407-FAB5-49EF-B508-B0E7D1DE3DCC}" type="presParOf" srcId="{9E1B6B5B-D4DC-4214-9E96-F5332F27FB4B}" destId="{6F458E08-1CFB-4DE8-8682-3B9354631908}" srcOrd="1" destOrd="0" presId="urn:microsoft.com/office/officeart/2005/8/layout/vList2"/>
    <dgm:cxn modelId="{F12D6D90-A6AD-43E4-850E-F402F3E119CD}" type="presParOf" srcId="{9E1B6B5B-D4DC-4214-9E96-F5332F27FB4B}" destId="{4E30A744-E4FA-4810-838C-0DB591C3944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5F465-FD52-461F-BAE2-52D471B28ABD}">
      <dsp:nvSpPr>
        <dsp:cNvPr id="0" name=""/>
        <dsp:cNvSpPr/>
      </dsp:nvSpPr>
      <dsp:spPr>
        <a:xfrm>
          <a:off x="0" y="397749"/>
          <a:ext cx="9967913" cy="1008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3621" tIns="416560" rIns="773621" bIns="142240" numCol="1" spcCol="1270" anchor="t" anchorCtr="0">
          <a:noAutofit/>
        </a:bodyPr>
        <a:lstStyle/>
        <a:p>
          <a:pPr marL="228600" lvl="1" indent="-228600" algn="l" defTabSz="889000">
            <a:lnSpc>
              <a:spcPct val="90000"/>
            </a:lnSpc>
            <a:spcBef>
              <a:spcPct val="0"/>
            </a:spcBef>
            <a:spcAft>
              <a:spcPct val="15000"/>
            </a:spcAft>
            <a:buChar char="••"/>
          </a:pPr>
          <a:r>
            <a:rPr kumimoji="1" lang="ja-JP" altLang="en-US" sz="2000" kern="1200" dirty="0" smtClean="0"/>
            <a:t>環境側面だけでなく、社会的</a:t>
          </a:r>
          <a:r>
            <a:rPr kumimoji="1" lang="ja-JP" altLang="en-US" sz="2000" kern="1200" dirty="0" smtClean="0"/>
            <a:t>要因を考慮した投資。</a:t>
          </a:r>
          <a:endParaRPr kumimoji="1" lang="ja-JP" altLang="en-US" sz="2000" kern="1200" dirty="0"/>
        </a:p>
      </dsp:txBody>
      <dsp:txXfrm>
        <a:off x="0" y="397749"/>
        <a:ext cx="9967913" cy="1008000"/>
      </dsp:txXfrm>
    </dsp:sp>
    <dsp:sp modelId="{51C43052-6824-4BD9-889B-40B6DF9D8E1A}">
      <dsp:nvSpPr>
        <dsp:cNvPr id="0" name=""/>
        <dsp:cNvSpPr/>
      </dsp:nvSpPr>
      <dsp:spPr>
        <a:xfrm>
          <a:off x="498395" y="102549"/>
          <a:ext cx="6977539"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734" tIns="0" rIns="263734" bIns="0" numCol="1" spcCol="1270" anchor="ctr" anchorCtr="0">
          <a:noAutofit/>
        </a:bodyPr>
        <a:lstStyle/>
        <a:p>
          <a:pPr lvl="0" algn="l" defTabSz="889000">
            <a:lnSpc>
              <a:spcPct val="90000"/>
            </a:lnSpc>
            <a:spcBef>
              <a:spcPct val="0"/>
            </a:spcBef>
            <a:spcAft>
              <a:spcPct val="35000"/>
            </a:spcAft>
          </a:pPr>
          <a:r>
            <a:rPr kumimoji="1" lang="ja-JP" altLang="en-US" sz="2000" kern="1200" dirty="0" smtClean="0"/>
            <a:t>証券投資</a:t>
          </a:r>
          <a:endParaRPr kumimoji="1" lang="ja-JP" altLang="en-US" sz="2000" kern="1200" dirty="0"/>
        </a:p>
      </dsp:txBody>
      <dsp:txXfrm>
        <a:off x="527216" y="131370"/>
        <a:ext cx="6919897" cy="532758"/>
      </dsp:txXfrm>
    </dsp:sp>
    <dsp:sp modelId="{1EEFC631-5798-462C-938C-F429FE9377A7}">
      <dsp:nvSpPr>
        <dsp:cNvPr id="0" name=""/>
        <dsp:cNvSpPr/>
      </dsp:nvSpPr>
      <dsp:spPr>
        <a:xfrm>
          <a:off x="0" y="1808950"/>
          <a:ext cx="9967913" cy="1008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3621" tIns="416560" rIns="773621" bIns="142240" numCol="1" spcCol="1270" anchor="t" anchorCtr="0">
          <a:noAutofit/>
        </a:bodyPr>
        <a:lstStyle/>
        <a:p>
          <a:pPr marL="228600" lvl="1" indent="-228600" algn="l" defTabSz="889000">
            <a:lnSpc>
              <a:spcPct val="90000"/>
            </a:lnSpc>
            <a:spcBef>
              <a:spcPct val="0"/>
            </a:spcBef>
            <a:spcAft>
              <a:spcPct val="15000"/>
            </a:spcAft>
            <a:buChar char="••"/>
          </a:pPr>
          <a:r>
            <a:rPr kumimoji="1" lang="ja-JP" altLang="en-US" sz="2000" kern="1200" dirty="0" smtClean="0"/>
            <a:t>社会的要因を反映した行動。</a:t>
          </a:r>
          <a:endParaRPr kumimoji="1" lang="ja-JP" altLang="en-US" sz="2000" kern="1200" dirty="0"/>
        </a:p>
      </dsp:txBody>
      <dsp:txXfrm>
        <a:off x="0" y="1808950"/>
        <a:ext cx="9967913" cy="1008000"/>
      </dsp:txXfrm>
    </dsp:sp>
    <dsp:sp modelId="{08CFE14B-A4C4-43B1-9F26-FE4EED15D70C}">
      <dsp:nvSpPr>
        <dsp:cNvPr id="0" name=""/>
        <dsp:cNvSpPr/>
      </dsp:nvSpPr>
      <dsp:spPr>
        <a:xfrm>
          <a:off x="498395" y="1513749"/>
          <a:ext cx="6977539"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734" tIns="0" rIns="263734" bIns="0" numCol="1" spcCol="1270" anchor="ctr" anchorCtr="0">
          <a:noAutofit/>
        </a:bodyPr>
        <a:lstStyle/>
        <a:p>
          <a:pPr lvl="0" algn="l" defTabSz="889000">
            <a:lnSpc>
              <a:spcPct val="90000"/>
            </a:lnSpc>
            <a:spcBef>
              <a:spcPct val="0"/>
            </a:spcBef>
            <a:spcAft>
              <a:spcPct val="35000"/>
            </a:spcAft>
          </a:pPr>
          <a:r>
            <a:rPr kumimoji="1" lang="ja-JP" altLang="en-US" sz="2000" kern="1200" dirty="0" smtClean="0"/>
            <a:t>株主行動</a:t>
          </a:r>
          <a:endParaRPr kumimoji="1" lang="ja-JP" altLang="en-US" sz="2000" kern="1200" dirty="0"/>
        </a:p>
      </dsp:txBody>
      <dsp:txXfrm>
        <a:off x="527216" y="1542570"/>
        <a:ext cx="6919897" cy="532758"/>
      </dsp:txXfrm>
    </dsp:sp>
    <dsp:sp modelId="{55D3B9C7-0DAF-4859-946D-A557E500ADE7}">
      <dsp:nvSpPr>
        <dsp:cNvPr id="0" name=""/>
        <dsp:cNvSpPr/>
      </dsp:nvSpPr>
      <dsp:spPr>
        <a:xfrm>
          <a:off x="0" y="3220150"/>
          <a:ext cx="9967913" cy="1008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3621" tIns="416560" rIns="773621" bIns="142240" numCol="1" spcCol="1270" anchor="t" anchorCtr="0">
          <a:noAutofit/>
        </a:bodyPr>
        <a:lstStyle/>
        <a:p>
          <a:pPr marL="228600" lvl="1" indent="-228600" algn="l" defTabSz="889000">
            <a:lnSpc>
              <a:spcPct val="90000"/>
            </a:lnSpc>
            <a:spcBef>
              <a:spcPct val="0"/>
            </a:spcBef>
            <a:spcAft>
              <a:spcPct val="15000"/>
            </a:spcAft>
            <a:buChar char="••"/>
          </a:pPr>
          <a:r>
            <a:rPr kumimoji="1" lang="ja-JP" altLang="en-US" sz="2000" kern="1200" dirty="0" smtClean="0"/>
            <a:t>地域社会の発展を目的とした投資。</a:t>
          </a:r>
          <a:endParaRPr kumimoji="1" lang="ja-JP" altLang="en-US" sz="2000" kern="1200" dirty="0"/>
        </a:p>
      </dsp:txBody>
      <dsp:txXfrm>
        <a:off x="0" y="3220150"/>
        <a:ext cx="9967913" cy="1008000"/>
      </dsp:txXfrm>
    </dsp:sp>
    <dsp:sp modelId="{C0D601FA-9602-448B-839B-8BE5ABEA80C7}">
      <dsp:nvSpPr>
        <dsp:cNvPr id="0" name=""/>
        <dsp:cNvSpPr/>
      </dsp:nvSpPr>
      <dsp:spPr>
        <a:xfrm>
          <a:off x="498395" y="2924949"/>
          <a:ext cx="6977539"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734" tIns="0" rIns="263734" bIns="0" numCol="1" spcCol="1270" anchor="ctr" anchorCtr="0">
          <a:noAutofit/>
        </a:bodyPr>
        <a:lstStyle/>
        <a:p>
          <a:pPr lvl="0" algn="l" defTabSz="889000">
            <a:lnSpc>
              <a:spcPct val="90000"/>
            </a:lnSpc>
            <a:spcBef>
              <a:spcPct val="0"/>
            </a:spcBef>
            <a:spcAft>
              <a:spcPct val="35000"/>
            </a:spcAft>
          </a:pPr>
          <a:r>
            <a:rPr kumimoji="1" lang="ja-JP" altLang="en-US" sz="2000" kern="1200" dirty="0" smtClean="0"/>
            <a:t>コミュニティ投資</a:t>
          </a:r>
          <a:endParaRPr kumimoji="1" lang="ja-JP" altLang="en-US" sz="2000" kern="1200" dirty="0"/>
        </a:p>
      </dsp:txBody>
      <dsp:txXfrm>
        <a:off x="527216" y="2953770"/>
        <a:ext cx="6919897"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DB9FE-BFF4-4ED7-AF19-9C6CAE98BBFA}">
      <dsp:nvSpPr>
        <dsp:cNvPr id="0" name=""/>
        <dsp:cNvSpPr/>
      </dsp:nvSpPr>
      <dsp:spPr>
        <a:xfrm>
          <a:off x="2053" y="861732"/>
          <a:ext cx="4379788" cy="26278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SRI</a:t>
          </a:r>
          <a:r>
            <a:rPr kumimoji="1" lang="ja-JP" altLang="en-US" sz="3200" kern="1200" dirty="0" smtClean="0"/>
            <a:t>のパフォーマンスが良くなる</a:t>
          </a:r>
          <a:endParaRPr kumimoji="1" lang="ja-JP" altLang="en-US" sz="3200" kern="1200" dirty="0"/>
        </a:p>
      </dsp:txBody>
      <dsp:txXfrm>
        <a:off x="79021" y="938700"/>
        <a:ext cx="4225852" cy="2473937"/>
      </dsp:txXfrm>
    </dsp:sp>
    <dsp:sp modelId="{0F16D808-448A-42D6-8ACB-F3185D6FB22B}">
      <dsp:nvSpPr>
        <dsp:cNvPr id="0" name=""/>
        <dsp:cNvSpPr/>
      </dsp:nvSpPr>
      <dsp:spPr>
        <a:xfrm rot="13512">
          <a:off x="4555573" y="1654948"/>
          <a:ext cx="1030492"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kumimoji="1" lang="ja-JP" altLang="en-US" sz="2600" kern="1200"/>
        </a:p>
      </dsp:txBody>
      <dsp:txXfrm>
        <a:off x="4555574" y="1871577"/>
        <a:ext cx="721344" cy="651713"/>
      </dsp:txXfrm>
    </dsp:sp>
    <dsp:sp modelId="{1DE77752-D29C-4918-9B37-9F28B2FE0BA5}">
      <dsp:nvSpPr>
        <dsp:cNvPr id="0" name=""/>
        <dsp:cNvSpPr/>
      </dsp:nvSpPr>
      <dsp:spPr>
        <a:xfrm>
          <a:off x="5671677" y="884016"/>
          <a:ext cx="4379788" cy="26278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社会的責任を果たすよう行動するようになる</a:t>
          </a:r>
          <a:endParaRPr kumimoji="1" lang="ja-JP" altLang="en-US" sz="3200" kern="1200" dirty="0"/>
        </a:p>
      </dsp:txBody>
      <dsp:txXfrm>
        <a:off x="5748645" y="960984"/>
        <a:ext cx="4225852" cy="2473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AA1AD-23B4-4A3A-9CB1-B415E6F4D3A2}">
      <dsp:nvSpPr>
        <dsp:cNvPr id="0" name=""/>
        <dsp:cNvSpPr/>
      </dsp:nvSpPr>
      <dsp:spPr>
        <a:xfrm>
          <a:off x="0" y="17348"/>
          <a:ext cx="8596312" cy="894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kumimoji="1" lang="ja-JP" altLang="en-US" sz="2600" kern="1200" dirty="0" smtClean="0"/>
            <a:t>ＳＲＩ（社会的責任投資）</a:t>
          </a:r>
          <a:endParaRPr kumimoji="1" lang="ja-JP" altLang="en-US" sz="2600" kern="1200" dirty="0"/>
        </a:p>
      </dsp:txBody>
      <dsp:txXfrm>
        <a:off x="43645" y="60993"/>
        <a:ext cx="8509022" cy="806772"/>
      </dsp:txXfrm>
    </dsp:sp>
    <dsp:sp modelId="{B561058E-75F8-4BD5-831E-420830D27604}">
      <dsp:nvSpPr>
        <dsp:cNvPr id="0" name=""/>
        <dsp:cNvSpPr/>
      </dsp:nvSpPr>
      <dsp:spPr>
        <a:xfrm>
          <a:off x="0" y="911411"/>
          <a:ext cx="8596312" cy="1533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3020" rIns="184912" bIns="3302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smtClean="0"/>
            <a:t>社会的責任や社会貢献を積極的に行う企業への投資で、ＣＳＲに関する取り組みを積極的に評価して投資する運用手法である。</a:t>
          </a:r>
          <a:endParaRPr kumimoji="1" lang="ja-JP" altLang="en-US" sz="2000" kern="1200" dirty="0"/>
        </a:p>
        <a:p>
          <a:pPr marL="228600" lvl="1" indent="-228600" algn="l" defTabSz="889000">
            <a:lnSpc>
              <a:spcPct val="90000"/>
            </a:lnSpc>
            <a:spcBef>
              <a:spcPct val="0"/>
            </a:spcBef>
            <a:spcAft>
              <a:spcPct val="20000"/>
            </a:spcAft>
            <a:buChar char="••"/>
          </a:pPr>
          <a:r>
            <a:rPr kumimoji="1" lang="ja-JP" altLang="en-US" sz="2000" kern="1200" dirty="0" smtClean="0"/>
            <a:t>エコファンド→特に環境に特化した投資。</a:t>
          </a:r>
          <a:endParaRPr kumimoji="1" lang="ja-JP" altLang="en-US" sz="2000" kern="1200" dirty="0"/>
        </a:p>
      </dsp:txBody>
      <dsp:txXfrm>
        <a:off x="0" y="911411"/>
        <a:ext cx="8596312" cy="1533870"/>
      </dsp:txXfrm>
    </dsp:sp>
    <dsp:sp modelId="{AC037F36-C02B-4939-88A0-B409539EDE67}">
      <dsp:nvSpPr>
        <dsp:cNvPr id="0" name=""/>
        <dsp:cNvSpPr/>
      </dsp:nvSpPr>
      <dsp:spPr>
        <a:xfrm>
          <a:off x="0" y="2445281"/>
          <a:ext cx="8596312" cy="894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kumimoji="1" lang="ja-JP" altLang="en-US" sz="2600" kern="1200" dirty="0" smtClean="0"/>
            <a:t>ＥＳＧ投資</a:t>
          </a:r>
          <a:endParaRPr kumimoji="1" lang="ja-JP" altLang="en-US" sz="2600" kern="1200" dirty="0"/>
        </a:p>
      </dsp:txBody>
      <dsp:txXfrm>
        <a:off x="43645" y="2488926"/>
        <a:ext cx="8509022" cy="806772"/>
      </dsp:txXfrm>
    </dsp:sp>
    <dsp:sp modelId="{B3E58217-0598-40FD-82E8-F441E453578B}">
      <dsp:nvSpPr>
        <dsp:cNvPr id="0" name=""/>
        <dsp:cNvSpPr/>
      </dsp:nvSpPr>
      <dsp:spPr>
        <a:xfrm>
          <a:off x="0" y="3339343"/>
          <a:ext cx="8596312" cy="524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3020" rIns="184912" bIns="3302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smtClean="0"/>
            <a:t>環境、社会（人権等）、企業統治を投資の指標とした投資。</a:t>
          </a:r>
          <a:endParaRPr kumimoji="1" lang="ja-JP" altLang="en-US" sz="2000" kern="1200" dirty="0"/>
        </a:p>
      </dsp:txBody>
      <dsp:txXfrm>
        <a:off x="0" y="3339343"/>
        <a:ext cx="8596312" cy="5247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4BAC0-4A13-463F-BE17-C47C2CC4FAFE}">
      <dsp:nvSpPr>
        <dsp:cNvPr id="0" name=""/>
        <dsp:cNvSpPr/>
      </dsp:nvSpPr>
      <dsp:spPr>
        <a:xfrm rot="5400000">
          <a:off x="129438" y="165575"/>
          <a:ext cx="2347425" cy="1555898"/>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エコロジカル・スクリーニング</a:t>
          </a:r>
          <a:endParaRPr kumimoji="1" lang="ja-JP" altLang="en-US" sz="1600" kern="1200" dirty="0"/>
        </a:p>
      </dsp:txBody>
      <dsp:txXfrm rot="-5400000">
        <a:off x="525202" y="547760"/>
        <a:ext cx="1555898" cy="791527"/>
      </dsp:txXfrm>
    </dsp:sp>
    <dsp:sp modelId="{D08861BA-4E83-4296-90D1-4FE6A00596FC}">
      <dsp:nvSpPr>
        <dsp:cNvPr id="0" name=""/>
        <dsp:cNvSpPr/>
      </dsp:nvSpPr>
      <dsp:spPr>
        <a:xfrm rot="5400000">
          <a:off x="3940424" y="-883590"/>
          <a:ext cx="1484692" cy="3543127"/>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グッドバンカー社による調査</a:t>
          </a: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smtClean="0"/>
            <a:t>全</a:t>
          </a:r>
          <a:r>
            <a:rPr kumimoji="1" lang="en-US" altLang="ja-JP" sz="1800" kern="1200" dirty="0" smtClean="0"/>
            <a:t>7</a:t>
          </a:r>
          <a:r>
            <a:rPr kumimoji="1" lang="ja-JP" altLang="en-US" sz="1800" kern="1200" dirty="0" smtClean="0"/>
            <a:t>段階に格付けし、上位</a:t>
          </a:r>
          <a:r>
            <a:rPr kumimoji="1" lang="en-US" altLang="ja-JP" sz="1800" kern="1200" dirty="0" smtClean="0"/>
            <a:t>3</a:t>
          </a:r>
          <a:r>
            <a:rPr kumimoji="1" lang="ja-JP" altLang="en-US" sz="1800" kern="1200" dirty="0" smtClean="0"/>
            <a:t>段に絞り込む</a:t>
          </a:r>
          <a:endParaRPr kumimoji="1" lang="ja-JP" altLang="en-US" sz="1800" kern="1200" dirty="0"/>
        </a:p>
      </dsp:txBody>
      <dsp:txXfrm rot="-5400000">
        <a:off x="2911207" y="218104"/>
        <a:ext cx="3470650" cy="1339738"/>
      </dsp:txXfrm>
    </dsp:sp>
    <dsp:sp modelId="{93F23595-35EE-4BCE-B09D-146124387E36}">
      <dsp:nvSpPr>
        <dsp:cNvPr id="0" name=""/>
        <dsp:cNvSpPr/>
      </dsp:nvSpPr>
      <dsp:spPr>
        <a:xfrm rot="5400000">
          <a:off x="140417" y="2236341"/>
          <a:ext cx="2307699" cy="1538130"/>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エコノミック・スクリーニング</a:t>
          </a:r>
          <a:endParaRPr kumimoji="1" lang="ja-JP" altLang="en-US" sz="1600" kern="1200" dirty="0"/>
        </a:p>
      </dsp:txBody>
      <dsp:txXfrm rot="-5400000">
        <a:off x="525202" y="2620621"/>
        <a:ext cx="1538130" cy="769569"/>
      </dsp:txXfrm>
    </dsp:sp>
    <dsp:sp modelId="{6C0078C6-7DC1-4A6A-8EE8-D0AEF320808D}">
      <dsp:nvSpPr>
        <dsp:cNvPr id="0" name=""/>
        <dsp:cNvSpPr/>
      </dsp:nvSpPr>
      <dsp:spPr>
        <a:xfrm rot="5400000">
          <a:off x="4106403" y="969893"/>
          <a:ext cx="1245268" cy="3547423"/>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企業の業績</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株価のバリュエーション調査</a:t>
          </a:r>
          <a:endParaRPr kumimoji="1" lang="ja-JP" altLang="en-US" sz="1900" kern="1200" dirty="0"/>
        </a:p>
      </dsp:txBody>
      <dsp:txXfrm rot="-5400000">
        <a:off x="2955326" y="2181760"/>
        <a:ext cx="3486634" cy="11236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BAF03-CADA-4F2D-9FE8-72AD0CE32CE0}">
      <dsp:nvSpPr>
        <dsp:cNvPr id="0" name=""/>
        <dsp:cNvSpPr/>
      </dsp:nvSpPr>
      <dsp:spPr>
        <a:xfrm>
          <a:off x="0" y="659667"/>
          <a:ext cx="8128000" cy="17495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kumimoji="1" lang="ja-JP" altLang="en-US" sz="2900" kern="1200" dirty="0" smtClean="0"/>
            <a:t>年金積立金管理運用独立行政法人が先陣を切って着手</a:t>
          </a:r>
          <a:endParaRPr kumimoji="1" lang="ja-JP" altLang="en-US" sz="2900" kern="1200" dirty="0"/>
        </a:p>
      </dsp:txBody>
      <dsp:txXfrm>
        <a:off x="85404" y="745071"/>
        <a:ext cx="7957192" cy="1578707"/>
      </dsp:txXfrm>
    </dsp:sp>
    <dsp:sp modelId="{23BA8DA2-D339-4D5D-9AE0-C7B602C45783}">
      <dsp:nvSpPr>
        <dsp:cNvPr id="0" name=""/>
        <dsp:cNvSpPr/>
      </dsp:nvSpPr>
      <dsp:spPr>
        <a:xfrm>
          <a:off x="0" y="2409183"/>
          <a:ext cx="8128000" cy="600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6830" rIns="206248" bIns="36830" numCol="1" spcCol="1270" anchor="t" anchorCtr="0">
          <a:noAutofit/>
        </a:bodyPr>
        <a:lstStyle/>
        <a:p>
          <a:pPr marL="228600" lvl="1" indent="-228600" algn="l" defTabSz="1022350">
            <a:lnSpc>
              <a:spcPct val="90000"/>
            </a:lnSpc>
            <a:spcBef>
              <a:spcPct val="0"/>
            </a:spcBef>
            <a:spcAft>
              <a:spcPct val="20000"/>
            </a:spcAft>
            <a:buChar char="••"/>
          </a:pPr>
          <a:r>
            <a:rPr kumimoji="1" lang="ja-JP" altLang="en-US" sz="2300" kern="1200" dirty="0" smtClean="0"/>
            <a:t>一兆円→</a:t>
          </a:r>
          <a:r>
            <a:rPr lang="ja-JP" altLang="en-US" sz="2300" kern="1200" dirty="0" smtClean="0"/>
            <a:t>将来的に</a:t>
          </a:r>
          <a:r>
            <a:rPr lang="en-US" altLang="ja-JP" sz="2300" kern="1200" dirty="0" smtClean="0"/>
            <a:t>3</a:t>
          </a:r>
          <a:r>
            <a:rPr lang="ja-JP" altLang="en-US" sz="2300" kern="1200" dirty="0" smtClean="0"/>
            <a:t>兆円まで増加</a:t>
          </a:r>
          <a:endParaRPr kumimoji="1" lang="ja-JP" altLang="en-US" sz="2300" kern="1200" dirty="0"/>
        </a:p>
      </dsp:txBody>
      <dsp:txXfrm>
        <a:off x="0" y="2409183"/>
        <a:ext cx="8128000" cy="600299"/>
      </dsp:txXfrm>
    </dsp:sp>
    <dsp:sp modelId="{23D5EB93-7BC9-4498-9C7A-BAA0531ED6A8}">
      <dsp:nvSpPr>
        <dsp:cNvPr id="0" name=""/>
        <dsp:cNvSpPr/>
      </dsp:nvSpPr>
      <dsp:spPr>
        <a:xfrm>
          <a:off x="0" y="3009483"/>
          <a:ext cx="8128000" cy="17495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altLang="ja-JP" sz="2900" kern="1200" dirty="0" smtClean="0"/>
            <a:t>SDGs(</a:t>
          </a:r>
          <a:r>
            <a:rPr lang="ja-JP" altLang="en-US" sz="2900" kern="1200" dirty="0" smtClean="0"/>
            <a:t>＝</a:t>
          </a:r>
          <a:r>
            <a:rPr lang="en-US" altLang="ja-JP" sz="2900" kern="1200" dirty="0" smtClean="0"/>
            <a:t>Sustainable Development Goals</a:t>
          </a:r>
          <a:r>
            <a:rPr lang="ja-JP" altLang="en-US" sz="2900" kern="1200" dirty="0" err="1" smtClean="0"/>
            <a:t>、</a:t>
          </a:r>
          <a:r>
            <a:rPr lang="ja-JP" altLang="en-US" sz="2900" kern="1200" dirty="0" smtClean="0"/>
            <a:t>国連の持続可能な開発目標</a:t>
          </a:r>
          <a:r>
            <a:rPr lang="en-US" altLang="ja-JP" sz="2900" kern="1200" dirty="0" smtClean="0"/>
            <a:t>)</a:t>
          </a:r>
          <a:r>
            <a:rPr lang="ja-JP" altLang="en-US" sz="2900" kern="1200" dirty="0" smtClean="0"/>
            <a:t>を意識する企業の増加</a:t>
          </a:r>
          <a:endParaRPr lang="en-US" altLang="ja-JP" sz="2900" kern="1200" dirty="0" smtClean="0"/>
        </a:p>
      </dsp:txBody>
      <dsp:txXfrm>
        <a:off x="85404" y="3094887"/>
        <a:ext cx="7957192" cy="15787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820A6-730D-4E03-BFD4-E891461DD417}">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en-US" altLang="ja-JP" sz="2900" kern="1200" dirty="0" smtClean="0"/>
            <a:t>ESG</a:t>
          </a:r>
          <a:r>
            <a:rPr kumimoji="1" lang="ja-JP" altLang="en-US" sz="2900" kern="1200" dirty="0" smtClean="0"/>
            <a:t>投資</a:t>
          </a:r>
          <a:endParaRPr kumimoji="1" lang="ja-JP" altLang="en-US" sz="2900" kern="1200" dirty="0"/>
        </a:p>
      </dsp:txBody>
      <dsp:txXfrm>
        <a:off x="57787" y="1395494"/>
        <a:ext cx="2665308" cy="1560349"/>
      </dsp:txXfrm>
    </dsp:sp>
    <dsp:sp modelId="{F9079E21-758E-49A7-B9DF-71E57B7A1F7A}">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3047880" y="1970146"/>
        <a:ext cx="409940" cy="411044"/>
      </dsp:txXfrm>
    </dsp:sp>
    <dsp:sp modelId="{BDDF87BF-1821-444E-AA6F-D8785C4FBA5E}">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smtClean="0"/>
            <a:t>基準価格上昇</a:t>
          </a:r>
          <a:endParaRPr kumimoji="1" lang="ja-JP" altLang="en-US" sz="2900" kern="1200" dirty="0"/>
        </a:p>
      </dsp:txBody>
      <dsp:txXfrm>
        <a:off x="3925145" y="1395494"/>
        <a:ext cx="2665308" cy="1560349"/>
      </dsp:txXfrm>
    </dsp:sp>
    <dsp:sp modelId="{FBB36BB8-6BAF-4999-B71C-70A7279F6783}">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6915239" y="1970146"/>
        <a:ext cx="409940" cy="411044"/>
      </dsp:txXfrm>
    </dsp:sp>
    <dsp:sp modelId="{7B61FE6F-2844-4C7A-9691-B0C2B93B9F21}">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smtClean="0"/>
            <a:t>企業の社会的責任</a:t>
          </a:r>
          <a:endParaRPr kumimoji="1" lang="ja-JP" altLang="en-US" sz="2900" kern="1200" dirty="0"/>
        </a:p>
      </dsp:txBody>
      <dsp:txXfrm>
        <a:off x="7792503" y="1395494"/>
        <a:ext cx="2665308" cy="15603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81AAE-F541-43D7-A702-0DD5EF26842B}">
      <dsp:nvSpPr>
        <dsp:cNvPr id="0" name=""/>
        <dsp:cNvSpPr/>
      </dsp:nvSpPr>
      <dsp:spPr>
        <a:xfrm>
          <a:off x="0" y="40402"/>
          <a:ext cx="10515600" cy="20474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kumimoji="1" lang="en-US" altLang="ja-JP" sz="5400" kern="1200" dirty="0" smtClean="0"/>
            <a:t>ESG</a:t>
          </a:r>
          <a:r>
            <a:rPr kumimoji="1" lang="ja-JP" altLang="en-US" sz="5400" kern="1200" dirty="0" smtClean="0"/>
            <a:t>投資は発展途中段階</a:t>
          </a:r>
          <a:endParaRPr kumimoji="1" lang="ja-JP" altLang="en-US" sz="5400" kern="1200" dirty="0"/>
        </a:p>
      </dsp:txBody>
      <dsp:txXfrm>
        <a:off x="99947" y="140349"/>
        <a:ext cx="10315706" cy="1847532"/>
      </dsp:txXfrm>
    </dsp:sp>
    <dsp:sp modelId="{542D8C4A-8E72-4DB9-B4AC-D0AB5E603B3E}">
      <dsp:nvSpPr>
        <dsp:cNvPr id="0" name=""/>
        <dsp:cNvSpPr/>
      </dsp:nvSpPr>
      <dsp:spPr>
        <a:xfrm>
          <a:off x="0" y="2263509"/>
          <a:ext cx="10515600" cy="20474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l" defTabSz="2711450">
            <a:lnSpc>
              <a:spcPct val="90000"/>
            </a:lnSpc>
            <a:spcBef>
              <a:spcPct val="0"/>
            </a:spcBef>
            <a:spcAft>
              <a:spcPct val="35000"/>
            </a:spcAft>
          </a:pPr>
          <a:r>
            <a:rPr lang="en-US" altLang="ja-JP" sz="6100" kern="1200" dirty="0" smtClean="0"/>
            <a:t>ESG</a:t>
          </a:r>
          <a:r>
            <a:rPr lang="ja-JP" altLang="en-US" sz="6100" kern="1200" dirty="0" smtClean="0"/>
            <a:t>投資の意義</a:t>
          </a:r>
          <a:endParaRPr lang="en-US" altLang="ja-JP" sz="6100" kern="1200" dirty="0" smtClean="0"/>
        </a:p>
      </dsp:txBody>
      <dsp:txXfrm>
        <a:off x="99947" y="2363456"/>
        <a:ext cx="10315706" cy="18475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F7A60-BEE9-4A5D-98C6-91DD69EDA62B}">
      <dsp:nvSpPr>
        <dsp:cNvPr id="0" name=""/>
        <dsp:cNvSpPr/>
      </dsp:nvSpPr>
      <dsp:spPr>
        <a:xfrm>
          <a:off x="0" y="435175"/>
          <a:ext cx="8128000" cy="21695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kumimoji="1" lang="ja-JP" altLang="en-US" sz="6500" kern="1200" dirty="0" smtClean="0"/>
            <a:t>スクリーニング</a:t>
          </a:r>
          <a:endParaRPr kumimoji="1" lang="ja-JP" altLang="en-US" sz="6500" kern="1200" dirty="0"/>
        </a:p>
      </dsp:txBody>
      <dsp:txXfrm>
        <a:off x="105908" y="541083"/>
        <a:ext cx="7916184" cy="1957725"/>
      </dsp:txXfrm>
    </dsp:sp>
    <dsp:sp modelId="{4E30A744-E4FA-4810-838C-0DB591C3944D}">
      <dsp:nvSpPr>
        <dsp:cNvPr id="0" name=""/>
        <dsp:cNvSpPr/>
      </dsp:nvSpPr>
      <dsp:spPr>
        <a:xfrm>
          <a:off x="0" y="2847002"/>
          <a:ext cx="8128000" cy="21695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kumimoji="1" lang="ja-JP" altLang="en-US" sz="6500" kern="1200" dirty="0" smtClean="0"/>
            <a:t>情報開示</a:t>
          </a:r>
          <a:endParaRPr kumimoji="1" lang="ja-JP" altLang="en-US" sz="6500" kern="1200" dirty="0"/>
        </a:p>
      </dsp:txBody>
      <dsp:txXfrm>
        <a:off x="105908" y="2952910"/>
        <a:ext cx="7916184" cy="195772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D4BA5F-A47D-4B6C-9899-CD9709DF3ECA}" type="datetimeFigureOut">
              <a:rPr kumimoji="1" lang="ja-JP" altLang="en-US" smtClean="0"/>
              <a:t>2017/12/13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215C00-C654-4891-A532-DA6573240400}" type="slidenum">
              <a:rPr kumimoji="1" lang="ja-JP" altLang="en-US" smtClean="0"/>
              <a:t>‹#›</a:t>
            </a:fld>
            <a:endParaRPr kumimoji="1" lang="ja-JP" altLang="en-US"/>
          </a:p>
        </p:txBody>
      </p:sp>
    </p:spTree>
    <p:extLst>
      <p:ext uri="{BB962C8B-B14F-4D97-AF65-F5344CB8AC3E}">
        <p14:creationId xmlns:p14="http://schemas.microsoft.com/office/powerpoint/2010/main" val="39709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unpri.org/"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kotobank.jp/word/GSIA-1612182"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4</a:t>
            </a:fld>
            <a:endParaRPr kumimoji="1" lang="ja-JP" altLang="en-US"/>
          </a:p>
        </p:txBody>
      </p:sp>
    </p:spTree>
    <p:extLst>
      <p:ext uri="{BB962C8B-B14F-4D97-AF65-F5344CB8AC3E}">
        <p14:creationId xmlns:p14="http://schemas.microsoft.com/office/powerpoint/2010/main" val="3676639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SRI</a:t>
            </a:r>
            <a:r>
              <a:rPr kumimoji="1" lang="ja-JP" altLang="en-US" dirty="0" smtClean="0"/>
              <a:t>投資を行う日本国内のファンドの本数は増加傾向で推移しており、</a:t>
            </a:r>
            <a:r>
              <a:rPr kumimoji="1" lang="en-US" altLang="ja-JP" dirty="0" smtClean="0"/>
              <a:t>2009</a:t>
            </a:r>
            <a:r>
              <a:rPr kumimoji="1" lang="ja-JP" altLang="en-US" dirty="0" smtClean="0"/>
              <a:t>年</a:t>
            </a:r>
            <a:r>
              <a:rPr kumimoji="1" lang="en-US" altLang="ja-JP" dirty="0" smtClean="0"/>
              <a:t>9</a:t>
            </a:r>
            <a:r>
              <a:rPr kumimoji="1" lang="ja-JP" altLang="en-US" dirty="0" smtClean="0"/>
              <a:t>月では、</a:t>
            </a:r>
            <a:r>
              <a:rPr kumimoji="1" lang="en-US" altLang="ja-JP" dirty="0" smtClean="0"/>
              <a:t>83</a:t>
            </a:r>
            <a:r>
              <a:rPr kumimoji="1" lang="ja-JP" altLang="en-US" dirty="0" smtClean="0"/>
              <a:t>本のファンドが</a:t>
            </a:r>
            <a:r>
              <a:rPr kumimoji="1" lang="en-US" altLang="ja-JP" dirty="0" smtClean="0"/>
              <a:t>SRI</a:t>
            </a:r>
            <a:r>
              <a:rPr kumimoji="1" lang="ja-JP" altLang="en-US" dirty="0" smtClean="0"/>
              <a:t>投資を行っています。</a:t>
            </a:r>
            <a:r>
              <a:rPr kumimoji="1" lang="en-US" altLang="ja-JP" dirty="0" smtClean="0"/>
              <a:t>2009</a:t>
            </a:r>
            <a:r>
              <a:rPr kumimoji="1" lang="ja-JP" altLang="en-US" dirty="0" smtClean="0"/>
              <a:t>年の</a:t>
            </a:r>
            <a:r>
              <a:rPr kumimoji="1" lang="en-US" altLang="ja-JP" dirty="0" smtClean="0"/>
              <a:t>SRI</a:t>
            </a:r>
            <a:r>
              <a:rPr kumimoji="1" lang="ja-JP" altLang="en-US" dirty="0" smtClean="0"/>
              <a:t>投資の純資産残高は、世界的な景気の落ち込みに伴い、前年に比べ大きく減少していますが、基本的には</a:t>
            </a:r>
            <a:r>
              <a:rPr kumimoji="1" lang="en-US" altLang="ja-JP" dirty="0" smtClean="0"/>
              <a:t>2003</a:t>
            </a:r>
            <a:r>
              <a:rPr kumimoji="1" lang="ja-JP" altLang="en-US" dirty="0" smtClean="0"/>
              <a:t>年以降、増加傾向にあります。</a:t>
            </a:r>
            <a:endParaRPr kumimoji="1" lang="en-US" altLang="ja-JP" dirty="0" smtClean="0"/>
          </a:p>
          <a:p>
            <a:r>
              <a:rPr kumimoji="1" lang="ja-JP" altLang="en-US" dirty="0" smtClean="0"/>
              <a:t>一方で、欧米と比べると、</a:t>
            </a:r>
            <a:r>
              <a:rPr kumimoji="1" lang="en-US" altLang="ja-JP" dirty="0" smtClean="0"/>
              <a:t>SRI</a:t>
            </a:r>
            <a:r>
              <a:rPr kumimoji="1" lang="ja-JP" altLang="en-US" dirty="0" smtClean="0"/>
              <a:t>投資の規模には大きな差があります。</a:t>
            </a:r>
            <a:r>
              <a:rPr kumimoji="1" lang="en-US" altLang="ja-JP" dirty="0" smtClean="0"/>
              <a:t>2007</a:t>
            </a:r>
            <a:r>
              <a:rPr kumimoji="1" lang="ja-JP" altLang="en-US" dirty="0" smtClean="0"/>
              <a:t>年時点で、アメリカや欧州の規模は数百兆円であるのに対し日本は数千億円程度となっています。これは、アメリカや欧州では資産運用規模の大きな機関投資家が</a:t>
            </a:r>
            <a:r>
              <a:rPr kumimoji="1" lang="en-US" altLang="ja-JP" dirty="0" smtClean="0"/>
              <a:t>SRI</a:t>
            </a:r>
            <a:r>
              <a:rPr kumimoji="1" lang="ja-JP" altLang="en-US" dirty="0" smtClean="0"/>
              <a:t>投資の主体である一方、日本では、比較的資産運用規模が小さい個人投資家向けの投資信託が中心であることが影響しているといわれています。特に欧州では、コア</a:t>
            </a:r>
            <a:r>
              <a:rPr kumimoji="1" lang="en-US" altLang="ja-JP" dirty="0" smtClean="0"/>
              <a:t>SRI</a:t>
            </a:r>
            <a:r>
              <a:rPr kumimoji="1" lang="ja-JP" altLang="en-US" dirty="0" smtClean="0"/>
              <a:t>投資の</a:t>
            </a:r>
            <a:r>
              <a:rPr kumimoji="1" lang="en-US" altLang="ja-JP" dirty="0" smtClean="0"/>
              <a:t>94</a:t>
            </a:r>
            <a:r>
              <a:rPr kumimoji="1" lang="ja-JP" altLang="en-US" dirty="0" smtClean="0"/>
              <a:t>％が機関投資家により占められています。</a:t>
            </a:r>
            <a:endParaRPr kumimoji="1" lang="en-US" altLang="ja-JP" dirty="0" smtClean="0"/>
          </a:p>
          <a:p>
            <a:r>
              <a:rPr kumimoji="1" lang="ja-JP" altLang="en-US" dirty="0" smtClean="0"/>
              <a:t>ＩＳＯ</a:t>
            </a:r>
            <a:r>
              <a:rPr kumimoji="1" lang="en-US" altLang="ja-JP" dirty="0" smtClean="0"/>
              <a:t>26000</a:t>
            </a:r>
            <a:r>
              <a:rPr kumimoji="1" lang="ja-JP" altLang="en-US" dirty="0" smtClean="0"/>
              <a:t>やドリプルボトムライン、ＩＳＯ１４００１などに配慮した企業が市場に反映されるようになった。</a:t>
            </a:r>
            <a:endParaRPr kumimoji="1" lang="en-US" altLang="ja-JP" dirty="0" smtClean="0"/>
          </a:p>
          <a:p>
            <a:r>
              <a:rPr kumimoji="1" lang="ja-JP" altLang="en-US" dirty="0" smtClean="0"/>
              <a:t>また、環境・社会に配慮する企業は、資本調達コストの低下、資源生産性の工場とか、従業員の動機づけの効果、リスクの低減などを実現し、企業価値を高めることができる。そのような企業への投資は、収益性が高くなる。</a:t>
            </a: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19</a:t>
            </a:fld>
            <a:endParaRPr kumimoji="1" lang="ja-JP" altLang="en-US"/>
          </a:p>
        </p:txBody>
      </p:sp>
    </p:spTree>
    <p:extLst>
      <p:ext uri="{BB962C8B-B14F-4D97-AF65-F5344CB8AC3E}">
        <p14:creationId xmlns:p14="http://schemas.microsoft.com/office/powerpoint/2010/main" val="1136628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アメリカにおける</a:t>
            </a:r>
            <a:r>
              <a:rPr kumimoji="1" lang="en-US" altLang="ja-JP" dirty="0" smtClean="0"/>
              <a:t>SRI</a:t>
            </a:r>
            <a:r>
              <a:rPr kumimoji="1" lang="ja-JP" altLang="en-US" dirty="0" smtClean="0"/>
              <a:t>型投資運用資産残高は、近年増加してきています。</a:t>
            </a:r>
            <a:r>
              <a:rPr kumimoji="1" lang="en-US" altLang="ja-JP" dirty="0" smtClean="0"/>
              <a:t>2001</a:t>
            </a:r>
            <a:r>
              <a:rPr kumimoji="1" lang="ja-JP" altLang="en-US" dirty="0" smtClean="0"/>
              <a:t>年～</a:t>
            </a:r>
            <a:r>
              <a:rPr kumimoji="1" lang="en-US" altLang="ja-JP" dirty="0" smtClean="0"/>
              <a:t>2003</a:t>
            </a:r>
            <a:r>
              <a:rPr kumimoji="1" lang="ja-JP" altLang="en-US" dirty="0" smtClean="0"/>
              <a:t>年にかけてはマイナス成長したものの、</a:t>
            </a:r>
            <a:r>
              <a:rPr kumimoji="1" lang="en-US" altLang="ja-JP" dirty="0" smtClean="0"/>
              <a:t>2003</a:t>
            </a:r>
            <a:r>
              <a:rPr kumimoji="1" lang="ja-JP" altLang="en-US" dirty="0" smtClean="0"/>
              <a:t>年以降は再びプラス成長を続け、</a:t>
            </a:r>
            <a:r>
              <a:rPr kumimoji="1" lang="en-US" altLang="ja-JP" dirty="0" smtClean="0"/>
              <a:t>2007</a:t>
            </a:r>
            <a:r>
              <a:rPr kumimoji="1" lang="ja-JP" altLang="en-US" dirty="0" smtClean="0"/>
              <a:t>年には</a:t>
            </a:r>
            <a:r>
              <a:rPr kumimoji="1" lang="en-US" altLang="ja-JP" dirty="0" smtClean="0"/>
              <a:t>1995</a:t>
            </a:r>
            <a:r>
              <a:rPr kumimoji="1" lang="ja-JP" altLang="en-US" dirty="0" smtClean="0"/>
              <a:t>年比で</a:t>
            </a:r>
            <a:r>
              <a:rPr kumimoji="1" lang="en-US" altLang="ja-JP" dirty="0" smtClean="0"/>
              <a:t>4</a:t>
            </a:r>
            <a:r>
              <a:rPr kumimoji="1" lang="ja-JP" altLang="en-US" dirty="0" smtClean="0"/>
              <a:t>倍強となる</a:t>
            </a:r>
            <a:r>
              <a:rPr kumimoji="1" lang="en-US" altLang="ja-JP" dirty="0" smtClean="0"/>
              <a:t>2</a:t>
            </a:r>
            <a:r>
              <a:rPr kumimoji="1" lang="ja-JP" altLang="en-US" dirty="0" smtClean="0"/>
              <a:t>兆</a:t>
            </a:r>
            <a:r>
              <a:rPr kumimoji="1" lang="en-US" altLang="ja-JP" dirty="0" smtClean="0"/>
              <a:t>7</a:t>
            </a:r>
            <a:r>
              <a:rPr kumimoji="1" lang="ja-JP" altLang="en-US" dirty="0" smtClean="0"/>
              <a:t>千億ドルに達しています。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20</a:t>
            </a:fld>
            <a:endParaRPr kumimoji="1" lang="ja-JP" altLang="en-US"/>
          </a:p>
        </p:txBody>
      </p:sp>
    </p:spTree>
    <p:extLst>
      <p:ext uri="{BB962C8B-B14F-4D97-AF65-F5344CB8AC3E}">
        <p14:creationId xmlns:p14="http://schemas.microsoft.com/office/powerpoint/2010/main" val="1328703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a:t>
            </a:r>
            <a:r>
              <a:rPr kumimoji="1" lang="en-US" altLang="ja-JP" dirty="0" smtClean="0"/>
              <a:t>ESG</a:t>
            </a:r>
            <a:r>
              <a:rPr kumimoji="1" lang="ja-JP" altLang="en-US" dirty="0" smtClean="0"/>
              <a:t>投資について説明していきます。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21</a:t>
            </a:fld>
            <a:endParaRPr kumimoji="1" lang="ja-JP" altLang="en-US"/>
          </a:p>
        </p:txBody>
      </p:sp>
    </p:spTree>
    <p:extLst>
      <p:ext uri="{BB962C8B-B14F-4D97-AF65-F5344CB8AC3E}">
        <p14:creationId xmlns:p14="http://schemas.microsoft.com/office/powerpoint/2010/main" val="3256515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smtClean="0">
                <a:solidFill>
                  <a:schemeClr val="tx1"/>
                </a:solidFill>
                <a:effectLst/>
                <a:latin typeface="+mn-lt"/>
                <a:ea typeface="+mn-ea"/>
                <a:cs typeface="+mn-cs"/>
              </a:rPr>
              <a:t>国際連合が</a:t>
            </a:r>
            <a:r>
              <a:rPr kumimoji="1" lang="en-US" altLang="ja-JP" sz="1200" b="0" i="0" kern="1200" dirty="0" smtClean="0">
                <a:solidFill>
                  <a:schemeClr val="tx1"/>
                </a:solidFill>
                <a:effectLst/>
                <a:latin typeface="+mn-lt"/>
                <a:ea typeface="+mn-ea"/>
                <a:cs typeface="+mn-cs"/>
              </a:rPr>
              <a:t>2006</a:t>
            </a:r>
            <a:r>
              <a:rPr kumimoji="1" lang="ja-JP" altLang="en-US" sz="1200" b="0" i="0" kern="1200" dirty="0" smtClean="0">
                <a:solidFill>
                  <a:schemeClr val="tx1"/>
                </a:solidFill>
                <a:effectLst/>
                <a:latin typeface="+mn-lt"/>
                <a:ea typeface="+mn-ea"/>
                <a:cs typeface="+mn-cs"/>
              </a:rPr>
              <a:t>年、</a:t>
            </a:r>
            <a:r>
              <a:rPr kumimoji="1" lang="ja-JP" altLang="en-US" sz="1200" b="0" i="0" u="sng" kern="1200" dirty="0" smtClean="0">
                <a:solidFill>
                  <a:schemeClr val="tx1"/>
                </a:solidFill>
                <a:effectLst/>
                <a:latin typeface="+mn-lt"/>
                <a:ea typeface="+mn-ea"/>
                <a:cs typeface="+mn-cs"/>
              </a:rPr>
              <a:t>投資家</a:t>
            </a:r>
            <a:r>
              <a:rPr kumimoji="1" lang="ja-JP" altLang="en-US" sz="1200" b="0" i="0" kern="1200" dirty="0" smtClean="0">
                <a:solidFill>
                  <a:schemeClr val="tx1"/>
                </a:solidFill>
                <a:effectLst/>
                <a:latin typeface="+mn-lt"/>
                <a:ea typeface="+mn-ea"/>
                <a:cs typeface="+mn-cs"/>
              </a:rPr>
              <a:t>がとるべき行動として責任投資原則（</a:t>
            </a:r>
            <a:r>
              <a:rPr kumimoji="1" lang="en-US" altLang="ja-JP" sz="1200" b="0" i="0" kern="1200" dirty="0" smtClean="0">
                <a:solidFill>
                  <a:schemeClr val="tx1"/>
                </a:solidFill>
                <a:effectLst/>
                <a:latin typeface="+mn-lt"/>
                <a:ea typeface="+mn-ea"/>
                <a:cs typeface="+mn-cs"/>
              </a:rPr>
              <a:t>PRI</a:t>
            </a:r>
            <a:r>
              <a:rPr kumimoji="1" lang="ja-JP" altLang="en-US" sz="1200" b="0" i="0" kern="1200" dirty="0" smtClean="0">
                <a:solidFill>
                  <a:schemeClr val="tx1"/>
                </a:solidFill>
                <a:effectLst/>
                <a:latin typeface="+mn-lt"/>
                <a:ea typeface="+mn-ea"/>
                <a:cs typeface="+mn-cs"/>
              </a:rPr>
              <a:t>：</a:t>
            </a:r>
            <a:r>
              <a:rPr kumimoji="1" lang="en-US" altLang="ja-JP" sz="1200" b="0" i="0" kern="1200" dirty="0" smtClean="0">
                <a:solidFill>
                  <a:schemeClr val="tx1"/>
                </a:solidFill>
                <a:effectLst/>
                <a:latin typeface="+mn-lt"/>
                <a:ea typeface="+mn-ea"/>
                <a:cs typeface="+mn-cs"/>
              </a:rPr>
              <a:t>Principles for Responsible Investment</a:t>
            </a:r>
            <a:r>
              <a:rPr kumimoji="1" lang="ja-JP" altLang="en-US" sz="1200" b="0" i="0" kern="1200" dirty="0" smtClean="0">
                <a:solidFill>
                  <a:schemeClr val="tx1"/>
                </a:solidFill>
                <a:effectLst/>
                <a:latin typeface="+mn-lt"/>
                <a:ea typeface="+mn-ea"/>
                <a:cs typeface="+mn-cs"/>
              </a:rPr>
              <a:t>）を打ち出し、</a:t>
            </a:r>
            <a:r>
              <a:rPr kumimoji="1" lang="en-US" altLang="ja-JP" sz="1200" b="0" i="0" kern="1200" dirty="0" smtClean="0">
                <a:solidFill>
                  <a:schemeClr val="tx1"/>
                </a:solidFill>
                <a:effectLst/>
                <a:latin typeface="+mn-lt"/>
                <a:ea typeface="+mn-ea"/>
                <a:cs typeface="+mn-cs"/>
              </a:rPr>
              <a:t>ESG</a:t>
            </a:r>
            <a:r>
              <a:rPr kumimoji="1" lang="ja-JP" altLang="en-US" sz="1200" b="0" i="0" kern="1200" dirty="0" smtClean="0">
                <a:solidFill>
                  <a:schemeClr val="tx1"/>
                </a:solidFill>
                <a:effectLst/>
                <a:latin typeface="+mn-lt"/>
                <a:ea typeface="+mn-ea"/>
                <a:cs typeface="+mn-cs"/>
              </a:rPr>
              <a:t>の観点から投資するよう提唱しました。（これにより欧米の機関投資家を中心に企業の投資価値を測る新しい評価項目として関心を集めるようになった。）</a:t>
            </a:r>
            <a:endParaRPr kumimoji="1" lang="en-US" altLang="ja-JP" sz="1200" b="0" i="0" kern="1200" dirty="0" smtClean="0">
              <a:solidFill>
                <a:schemeClr val="tx1"/>
              </a:solidFill>
              <a:effectLst/>
              <a:latin typeface="+mn-lt"/>
              <a:ea typeface="+mn-ea"/>
              <a:cs typeface="+mn-cs"/>
            </a:endParaRPr>
          </a:p>
          <a:p>
            <a:r>
              <a:rPr kumimoji="1" lang="en-US" altLang="ja-JP" sz="1200" b="0" i="0" kern="1200" dirty="0" smtClean="0">
                <a:solidFill>
                  <a:schemeClr val="tx1"/>
                </a:solidFill>
                <a:effectLst/>
                <a:latin typeface="+mn-lt"/>
                <a:ea typeface="+mn-ea"/>
                <a:cs typeface="+mn-cs"/>
              </a:rPr>
              <a:t>ESG</a:t>
            </a:r>
            <a:r>
              <a:rPr kumimoji="1" lang="ja-JP" altLang="en-US" sz="1200" b="0" i="0" kern="1200" dirty="0" smtClean="0">
                <a:solidFill>
                  <a:schemeClr val="tx1"/>
                </a:solidFill>
                <a:effectLst/>
                <a:latin typeface="+mn-lt"/>
                <a:ea typeface="+mn-ea"/>
                <a:cs typeface="+mn-cs"/>
              </a:rPr>
              <a:t>投資を重視することが結局は企業の持続的成長や中長期的収益につながり、財務諸表などからはみえにくいリスクを排除できると考えられている。</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22</a:t>
            </a:fld>
            <a:endParaRPr kumimoji="1" lang="ja-JP" altLang="en-US"/>
          </a:p>
        </p:txBody>
      </p:sp>
    </p:spTree>
    <p:extLst>
      <p:ext uri="{BB962C8B-B14F-4D97-AF65-F5344CB8AC3E}">
        <p14:creationId xmlns:p14="http://schemas.microsoft.com/office/powerpoint/2010/main" val="899888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従来の社会的責任投資（</a:t>
            </a:r>
            <a:r>
              <a:rPr kumimoji="1" lang="en-US" altLang="ja-JP" dirty="0" smtClean="0"/>
              <a:t>SRI</a:t>
            </a:r>
            <a:r>
              <a:rPr kumimoji="1" lang="ja-JP" altLang="en-US" dirty="0" smtClean="0"/>
              <a:t>）が環境保護などに優れた企業を投資家が応援しようという発想だったのに対し、</a:t>
            </a:r>
            <a:r>
              <a:rPr kumimoji="1" lang="en-US" altLang="ja-JP" dirty="0" smtClean="0"/>
              <a:t>ESG</a:t>
            </a:r>
            <a:r>
              <a:rPr kumimoji="1" lang="ja-JP" altLang="en-US" dirty="0" smtClean="0"/>
              <a:t>投資は投資家が環境、社会、企業統治に対する企業の対応を考慮して行う投資です。企業の財政や経営状態を示した財務諸表では分からない、二酸化炭素排出量削減や従業員の適切な労務管理、社外取締役の独立性といった環境、社会、企業統治への取り組み姿勢も投資の判断材料とします。各分野への対応が、結果的に企業の長期的な成長や、持続可能な社会の実現につながるという考え方の下、企業の投資価値を測る新たな評価基準として、注目を集め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23</a:t>
            </a:fld>
            <a:endParaRPr kumimoji="1" lang="ja-JP" altLang="en-US"/>
          </a:p>
        </p:txBody>
      </p:sp>
    </p:spTree>
    <p:extLst>
      <p:ext uri="{BB962C8B-B14F-4D97-AF65-F5344CB8AC3E}">
        <p14:creationId xmlns:p14="http://schemas.microsoft.com/office/powerpoint/2010/main" val="1251105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a:t>
            </a:r>
            <a:r>
              <a:rPr kumimoji="1" lang="en-US" altLang="ja-JP" dirty="0" smtClean="0"/>
              <a:t>SRI</a:t>
            </a:r>
            <a:r>
              <a:rPr kumimoji="1" lang="ja-JP" altLang="en-US" dirty="0" smtClean="0"/>
              <a:t>と</a:t>
            </a:r>
            <a:r>
              <a:rPr kumimoji="1" lang="en-US" altLang="ja-JP" dirty="0" smtClean="0"/>
              <a:t>ESG</a:t>
            </a:r>
            <a:r>
              <a:rPr kumimoji="1" lang="ja-JP" altLang="en-US" dirty="0" smtClean="0"/>
              <a:t>の違いについて説明します。</a:t>
            </a:r>
            <a:endParaRPr kumimoji="1" lang="en-US" altLang="ja-JP" dirty="0" smtClean="0"/>
          </a:p>
          <a:p>
            <a:r>
              <a:rPr kumimoji="1" lang="ja-JP" altLang="en-US" dirty="0" smtClean="0"/>
              <a:t>先ほども説明したように、</a:t>
            </a:r>
            <a:r>
              <a:rPr kumimoji="1" lang="en-US" altLang="ja-JP" dirty="0" smtClean="0"/>
              <a:t>SRI</a:t>
            </a:r>
            <a:r>
              <a:rPr kumimoji="1" lang="ja-JP" altLang="en-US" dirty="0" smtClean="0"/>
              <a:t>は社会的責任を積極的に行う企業への投資だったのに対し、</a:t>
            </a:r>
            <a:r>
              <a:rPr kumimoji="1" lang="en-US" altLang="ja-JP" dirty="0" smtClean="0"/>
              <a:t>ESG</a:t>
            </a:r>
            <a:r>
              <a:rPr kumimoji="1" lang="ja-JP" altLang="en-US" dirty="0" smtClean="0"/>
              <a:t>は環境、社会、企業統治の</a:t>
            </a:r>
            <a:r>
              <a:rPr kumimoji="1" lang="en-US" altLang="ja-JP" dirty="0" smtClean="0"/>
              <a:t>3</a:t>
            </a:r>
            <a:r>
              <a:rPr kumimoji="1" lang="ja-JP" altLang="en-US" dirty="0" smtClean="0"/>
              <a:t>点を投資の指標とした投資です。</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24</a:t>
            </a:fld>
            <a:endParaRPr kumimoji="1" lang="ja-JP" altLang="en-US"/>
          </a:p>
        </p:txBody>
      </p:sp>
    </p:spTree>
    <p:extLst>
      <p:ext uri="{BB962C8B-B14F-4D97-AF65-F5344CB8AC3E}">
        <p14:creationId xmlns:p14="http://schemas.microsoft.com/office/powerpoint/2010/main" val="225906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日興では、</a:t>
            </a:r>
            <a:r>
              <a:rPr kumimoji="1" lang="en-US" altLang="ja-JP" dirty="0" smtClean="0"/>
              <a:t>“</a:t>
            </a:r>
            <a:r>
              <a:rPr kumimoji="1" lang="ja-JP" altLang="en-US" dirty="0" smtClean="0"/>
              <a:t>エコノミック・スクリーニング</a:t>
            </a:r>
            <a:r>
              <a:rPr kumimoji="1" lang="en-US" altLang="ja-JP" dirty="0" smtClean="0"/>
              <a:t>”</a:t>
            </a:r>
            <a:r>
              <a:rPr kumimoji="1" lang="ja-JP" altLang="en-US" dirty="0" smtClean="0"/>
              <a:t>（企業の収益性や成長性などの調査）と、</a:t>
            </a:r>
            <a:r>
              <a:rPr kumimoji="1" lang="en-US" altLang="ja-JP" dirty="0" smtClean="0"/>
              <a:t>“</a:t>
            </a:r>
            <a:r>
              <a:rPr kumimoji="1" lang="ja-JP" altLang="en-US" dirty="0" smtClean="0"/>
              <a:t>エコロジカル・スクリーニング</a:t>
            </a:r>
            <a:r>
              <a:rPr kumimoji="1" lang="en-US" altLang="ja-JP" dirty="0" smtClean="0"/>
              <a:t>”</a:t>
            </a:r>
            <a:r>
              <a:rPr kumimoji="1" lang="ja-JP" altLang="en-US" dirty="0" smtClean="0"/>
              <a:t>（企業の環境への対応度の調査）の２つの視点から銘柄を選別しています。</a:t>
            </a:r>
            <a:endParaRPr kumimoji="1" lang="en-US" altLang="ja-JP" dirty="0" smtClean="0"/>
          </a:p>
          <a:p>
            <a:r>
              <a:rPr kumimoji="1" lang="en-US" altLang="ja-JP" dirty="0" smtClean="0"/>
              <a:t>"</a:t>
            </a:r>
            <a:r>
              <a:rPr kumimoji="1" lang="ja-JP" altLang="en-US" dirty="0" smtClean="0"/>
              <a:t>エコロジカル・スクリーニング</a:t>
            </a:r>
            <a:r>
              <a:rPr kumimoji="1" lang="en-US" altLang="ja-JP" dirty="0" smtClean="0"/>
              <a:t>"</a:t>
            </a:r>
            <a:r>
              <a:rPr kumimoji="1" lang="ja-JP" altLang="en-US" dirty="0" smtClean="0"/>
              <a:t>ではグッドバンカー社（</a:t>
            </a:r>
            <a:r>
              <a:rPr kumimoji="1" lang="en-US" altLang="ja-JP" dirty="0" smtClean="0"/>
              <a:t>※</a:t>
            </a:r>
            <a:r>
              <a:rPr kumimoji="1" lang="ja-JP" altLang="en-US" dirty="0" smtClean="0"/>
              <a:t>）に調査を依頼しており、国内企業の約６００社を７段階に格付けしています。格付けの上位３番目までの約２００社について、企業の業績や株価のバリュエーションを調査し最終的に１００銘柄程度に絞り込みます。</a:t>
            </a:r>
            <a:endParaRPr kumimoji="1" lang="en-US" altLang="ja-JP" dirty="0" smtClean="0"/>
          </a:p>
          <a:p>
            <a:endParaRPr kumimoji="1" lang="en-US" altLang="ja-JP" dirty="0" smtClean="0"/>
          </a:p>
          <a:p>
            <a:endParaRPr kumimoji="1" lang="en-US" altLang="ja-JP" dirty="0" smtClean="0"/>
          </a:p>
          <a:p>
            <a:r>
              <a:rPr kumimoji="1" lang="en-US" altLang="ja-JP" dirty="0" smtClean="0"/>
              <a:t>※</a:t>
            </a:r>
            <a:r>
              <a:rPr kumimoji="1" lang="ja-JP" altLang="en-US" dirty="0" smtClean="0"/>
              <a:t>グッドバンカー社・・・社会的責任投資（</a:t>
            </a:r>
            <a:r>
              <a:rPr kumimoji="1" lang="en-US" altLang="ja-JP" dirty="0" smtClean="0"/>
              <a:t>SRI</a:t>
            </a:r>
            <a:r>
              <a:rPr kumimoji="1" lang="ja-JP" altLang="en-US" dirty="0" smtClean="0"/>
              <a:t>）を専門とする独立系の投資顧問会社。企業の発行する環境報告書や年次報告書などの公開情報、アンケート調査を通じて個別企業の環境への対応度を調査・評価している。</a:t>
            </a:r>
          </a:p>
          <a:p>
            <a:r>
              <a:rPr kumimoji="1" lang="ja-JP" altLang="en-US" dirty="0" smtClean="0"/>
              <a:t>自分がイメージしたポートフォリオになりつつあるところです。</a:t>
            </a:r>
            <a:r>
              <a:rPr kumimoji="1" lang="en-US" altLang="ja-JP" dirty="0" smtClean="0"/>
              <a:t>https://www.k-zone.co.jp/study/interview/fund/fm/09.html</a:t>
            </a: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25</a:t>
            </a:fld>
            <a:endParaRPr kumimoji="1" lang="ja-JP" altLang="en-US"/>
          </a:p>
        </p:txBody>
      </p:sp>
    </p:spTree>
    <p:extLst>
      <p:ext uri="{BB962C8B-B14F-4D97-AF65-F5344CB8AC3E}">
        <p14:creationId xmlns:p14="http://schemas.microsoft.com/office/powerpoint/2010/main" val="1694428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effectLst/>
              </a:rPr>
              <a:t>出所：日経新聞</a:t>
            </a:r>
            <a:r>
              <a:rPr lang="en-US" altLang="ja-JP" b="1" dirty="0" smtClean="0">
                <a:effectLst/>
              </a:rPr>
              <a:t>ESG</a:t>
            </a:r>
            <a:r>
              <a:rPr lang="ja-JP" altLang="en-US" b="1" dirty="0" smtClean="0">
                <a:effectLst/>
              </a:rPr>
              <a:t>投資が世界で加速、大きなアドバンテージを得る近道か</a:t>
            </a:r>
            <a:r>
              <a:rPr lang="en-US" altLang="ja-JP" b="1" dirty="0" smtClean="0">
                <a:effectLst/>
              </a:rPr>
              <a:t>【</a:t>
            </a:r>
            <a:r>
              <a:rPr lang="ja-JP" altLang="en-US" b="1" dirty="0" smtClean="0">
                <a:effectLst/>
              </a:rPr>
              <a:t>本日の材料と銘柄</a:t>
            </a:r>
            <a:r>
              <a:rPr lang="en-US" altLang="ja-JP" b="1" dirty="0" smtClean="0">
                <a:effectLst/>
              </a:rPr>
              <a:t>】</a:t>
            </a:r>
            <a:endParaRPr lang="en-US" altLang="ja-JP"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effectLst/>
              </a:rPr>
              <a:t>https://m.finance.yahoo.co.jp/news/detail/20171018-01070002-fisf-stocks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effectLst/>
              </a:rPr>
              <a:t>（</a:t>
            </a:r>
            <a:r>
              <a:rPr lang="en-US" altLang="ja-JP" dirty="0" smtClean="0">
                <a:effectLst/>
              </a:rPr>
              <a:t>ESG</a:t>
            </a:r>
            <a:r>
              <a:rPr lang="ja-JP" altLang="en-US" dirty="0" smtClean="0">
                <a:effectLst/>
              </a:rPr>
              <a:t>という言葉が知られるようになったのは、</a:t>
            </a:r>
            <a:r>
              <a:rPr lang="en-US" altLang="ja-JP" dirty="0" smtClean="0">
                <a:effectLst/>
              </a:rPr>
              <a:t>2006</a:t>
            </a:r>
            <a:r>
              <a:rPr lang="ja-JP" altLang="en-US" dirty="0" smtClean="0">
                <a:effectLst/>
              </a:rPr>
              <a:t>年に国連のアナン事務総長（当時）が機関投資家に対し、</a:t>
            </a:r>
            <a:r>
              <a:rPr lang="en-US" altLang="ja-JP" dirty="0" smtClean="0">
                <a:effectLst/>
              </a:rPr>
              <a:t>ESG</a:t>
            </a:r>
            <a:r>
              <a:rPr lang="ja-JP" altLang="en-US" dirty="0" smtClean="0">
                <a:effectLst/>
              </a:rPr>
              <a:t>を投資プロセスに組み入れる「責任投資原則」（</a:t>
            </a:r>
            <a:r>
              <a:rPr lang="en-US" altLang="ja-JP" dirty="0" smtClean="0">
                <a:effectLst/>
                <a:hlinkClick r:id="rId3"/>
              </a:rPr>
              <a:t>PRI</a:t>
            </a:r>
            <a:r>
              <a:rPr lang="ja-JP" altLang="en-US" dirty="0" err="1" smtClean="0">
                <a:effectLst/>
                <a:hlinkClick r:id="rId3"/>
              </a:rPr>
              <a:t>、</a:t>
            </a:r>
            <a:r>
              <a:rPr lang="en-US" altLang="ja-JP" dirty="0" smtClean="0">
                <a:effectLst/>
                <a:hlinkClick r:id="rId3"/>
              </a:rPr>
              <a:t>Principles for Responsible Investment</a:t>
            </a:r>
            <a:r>
              <a:rPr lang="ja-JP" altLang="en-US" dirty="0" smtClean="0">
                <a:effectLst/>
              </a:rPr>
              <a:t>）を提唱したことがきっかけです。</a:t>
            </a:r>
            <a:r>
              <a:rPr lang="en-US" altLang="ja-JP" dirty="0" smtClean="0">
                <a:effectLst/>
              </a:rPr>
              <a:t>2008</a:t>
            </a:r>
            <a:r>
              <a:rPr lang="ja-JP" altLang="en-US" dirty="0" smtClean="0">
                <a:effectLst/>
              </a:rPr>
              <a:t>年のリーマン・ショック後に資本市場で短期的な利益追求に対する批判が高まったことも</a:t>
            </a:r>
            <a:r>
              <a:rPr lang="en-US" altLang="ja-JP" dirty="0" smtClean="0">
                <a:effectLst/>
              </a:rPr>
              <a:t>PRI</a:t>
            </a:r>
            <a:r>
              <a:rPr lang="ja-JP" altLang="en-US" dirty="0" smtClean="0">
                <a:effectLst/>
              </a:rPr>
              <a:t>の署名機関増加につながり、</a:t>
            </a:r>
            <a:r>
              <a:rPr lang="en-US" altLang="ja-JP" dirty="0" smtClean="0">
                <a:effectLst/>
              </a:rPr>
              <a:t>2017</a:t>
            </a:r>
            <a:r>
              <a:rPr lang="ja-JP" altLang="en-US" dirty="0" smtClean="0">
                <a:effectLst/>
              </a:rPr>
              <a:t>年</a:t>
            </a:r>
            <a:r>
              <a:rPr lang="en-US" altLang="ja-JP" dirty="0" smtClean="0">
                <a:effectLst/>
              </a:rPr>
              <a:t>4</a:t>
            </a:r>
            <a:r>
              <a:rPr lang="ja-JP" altLang="en-US" dirty="0" smtClean="0">
                <a:effectLst/>
              </a:rPr>
              <a:t>月時点で</a:t>
            </a:r>
            <a:r>
              <a:rPr lang="en-US" altLang="ja-JP" dirty="0" smtClean="0">
                <a:effectLst/>
              </a:rPr>
              <a:t>1700</a:t>
            </a:r>
            <a:r>
              <a:rPr lang="ja-JP" altLang="en-US" dirty="0" smtClean="0">
                <a:effectLst/>
              </a:rPr>
              <a:t>を超える年金基金や運用会社などが</a:t>
            </a:r>
            <a:r>
              <a:rPr lang="en-US" altLang="ja-JP" dirty="0" smtClean="0">
                <a:effectLst/>
              </a:rPr>
              <a:t>PRI</a:t>
            </a:r>
            <a:r>
              <a:rPr lang="ja-JP" altLang="en-US" dirty="0" smtClean="0">
                <a:effectLst/>
              </a:rPr>
              <a:t>に署名しています。このうち年金基金などアセットオーナーの署名は</a:t>
            </a:r>
            <a:r>
              <a:rPr lang="en-US" altLang="ja-JP" dirty="0" smtClean="0">
                <a:effectLst/>
              </a:rPr>
              <a:t>346</a:t>
            </a:r>
            <a:r>
              <a:rPr lang="ja-JP" altLang="en-US" dirty="0" smtClean="0">
                <a:effectLst/>
              </a:rPr>
              <a:t>にのぼり、その運用資産残高の合計は</a:t>
            </a:r>
            <a:r>
              <a:rPr lang="en-US" altLang="ja-JP" dirty="0" smtClean="0">
                <a:effectLst/>
              </a:rPr>
              <a:t>17</a:t>
            </a:r>
            <a:r>
              <a:rPr lang="ja-JP" altLang="en-US" dirty="0" smtClean="0">
                <a:effectLst/>
              </a:rPr>
              <a:t>兆ドル（約</a:t>
            </a:r>
            <a:r>
              <a:rPr lang="en-US" altLang="ja-JP" dirty="0" smtClean="0">
                <a:effectLst/>
              </a:rPr>
              <a:t>1800</a:t>
            </a:r>
            <a:r>
              <a:rPr lang="ja-JP" altLang="en-US" dirty="0" smtClean="0">
                <a:effectLst/>
              </a:rPr>
              <a:t>兆円）近くに達しました。</a:t>
            </a:r>
            <a:r>
              <a:rPr lang="en-US" altLang="ja-JP" dirty="0" smtClean="0">
                <a:effectLst/>
              </a:rPr>
              <a:t>GPIF</a:t>
            </a:r>
            <a:r>
              <a:rPr lang="ja-JP" altLang="en-US" dirty="0" smtClean="0">
                <a:effectLst/>
              </a:rPr>
              <a:t>も</a:t>
            </a:r>
            <a:r>
              <a:rPr lang="en-US" altLang="ja-JP" dirty="0" smtClean="0">
                <a:effectLst/>
              </a:rPr>
              <a:t>2015</a:t>
            </a:r>
            <a:r>
              <a:rPr lang="ja-JP" altLang="en-US" dirty="0" smtClean="0">
                <a:effectLst/>
              </a:rPr>
              <a:t>年に</a:t>
            </a:r>
            <a:r>
              <a:rPr lang="en-US" altLang="ja-JP" dirty="0" smtClean="0">
                <a:effectLst/>
              </a:rPr>
              <a:t>PRI</a:t>
            </a:r>
            <a:r>
              <a:rPr lang="ja-JP" altLang="en-US" dirty="0" smtClean="0">
                <a:effectLst/>
              </a:rPr>
              <a:t>に署名しています。）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26</a:t>
            </a:fld>
            <a:endParaRPr kumimoji="1" lang="ja-JP" altLang="en-US"/>
          </a:p>
        </p:txBody>
      </p:sp>
    </p:spTree>
    <p:extLst>
      <p:ext uri="{BB962C8B-B14F-4D97-AF65-F5344CB8AC3E}">
        <p14:creationId xmlns:p14="http://schemas.microsoft.com/office/powerpoint/2010/main" val="3973277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GPIF</a:t>
            </a:r>
            <a:r>
              <a:rPr kumimoji="1" lang="ja-JP" altLang="en-US" dirty="0" smtClean="0"/>
              <a:t>（年金積立金管理運用独立行政法人）による調査で、企業のＥＳＧ活動の目的や主要テーマとしてこれらがあります。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27</a:t>
            </a:fld>
            <a:endParaRPr kumimoji="1" lang="ja-JP" altLang="en-US"/>
          </a:p>
        </p:txBody>
      </p:sp>
    </p:spTree>
    <p:extLst>
      <p:ext uri="{BB962C8B-B14F-4D97-AF65-F5344CB8AC3E}">
        <p14:creationId xmlns:p14="http://schemas.microsoft.com/office/powerpoint/2010/main" val="2492278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持続可能な投資の普及を目指す国際団体、世界持続可能投資連合</a:t>
            </a:r>
            <a:r>
              <a:rPr kumimoji="1" lang="en-US" altLang="ja-JP" sz="1200" b="0" i="0" kern="1200" dirty="0" smtClean="0">
                <a:solidFill>
                  <a:schemeClr val="tx1"/>
                </a:solidFill>
                <a:effectLst/>
                <a:latin typeface="+mn-lt"/>
                <a:ea typeface="+mn-ea"/>
                <a:cs typeface="+mn-cs"/>
              </a:rPr>
              <a:t>(</a:t>
            </a:r>
            <a:r>
              <a:rPr kumimoji="1" lang="en-US" altLang="ja-JP" sz="1200" b="0" i="0" u="sng" kern="1200" dirty="0" smtClean="0">
                <a:solidFill>
                  <a:schemeClr val="tx1"/>
                </a:solidFill>
                <a:effectLst/>
                <a:latin typeface="+mn-lt"/>
                <a:ea typeface="+mn-ea"/>
                <a:cs typeface="+mn-cs"/>
                <a:hlinkClick r:id="rId3"/>
              </a:rPr>
              <a:t>GSIA</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によると、</a:t>
            </a:r>
            <a:r>
              <a:rPr kumimoji="1" lang="en-US" altLang="ja-JP" sz="1200" b="0" i="0" kern="1200" dirty="0" smtClean="0">
                <a:solidFill>
                  <a:schemeClr val="tx1"/>
                </a:solidFill>
                <a:effectLst/>
                <a:latin typeface="+mn-lt"/>
                <a:ea typeface="+mn-ea"/>
                <a:cs typeface="+mn-cs"/>
              </a:rPr>
              <a:t>14</a:t>
            </a:r>
            <a:r>
              <a:rPr kumimoji="1" lang="ja-JP" altLang="en-US" sz="1200" b="0" i="0" kern="1200" dirty="0" smtClean="0">
                <a:solidFill>
                  <a:schemeClr val="tx1"/>
                </a:solidFill>
                <a:effectLst/>
                <a:latin typeface="+mn-lt"/>
                <a:ea typeface="+mn-ea"/>
                <a:cs typeface="+mn-cs"/>
              </a:rPr>
              <a:t>年時点の世界の</a:t>
            </a:r>
            <a:r>
              <a:rPr kumimoji="1" lang="en-US" altLang="ja-JP" sz="1200" b="0" i="0" kern="1200" dirty="0" smtClean="0">
                <a:solidFill>
                  <a:schemeClr val="tx1"/>
                </a:solidFill>
                <a:effectLst/>
                <a:latin typeface="+mn-lt"/>
                <a:ea typeface="+mn-ea"/>
                <a:cs typeface="+mn-cs"/>
              </a:rPr>
              <a:t>ESG</a:t>
            </a:r>
            <a:r>
              <a:rPr kumimoji="1" lang="ja-JP" altLang="en-US" sz="1200" b="0" i="0" kern="1200" dirty="0" smtClean="0">
                <a:solidFill>
                  <a:schemeClr val="tx1"/>
                </a:solidFill>
                <a:effectLst/>
                <a:latin typeface="+mn-lt"/>
                <a:ea typeface="+mn-ea"/>
                <a:cs typeface="+mn-cs"/>
              </a:rPr>
              <a:t>投資残高は</a:t>
            </a:r>
            <a:r>
              <a:rPr kumimoji="1" lang="en-US" altLang="ja-JP" sz="1200" b="0" i="0" kern="1200" dirty="0" smtClean="0">
                <a:solidFill>
                  <a:schemeClr val="tx1"/>
                </a:solidFill>
                <a:effectLst/>
                <a:latin typeface="+mn-lt"/>
                <a:ea typeface="+mn-ea"/>
                <a:cs typeface="+mn-cs"/>
              </a:rPr>
              <a:t>21</a:t>
            </a:r>
            <a:r>
              <a:rPr kumimoji="1" lang="ja-JP" altLang="en-US" sz="1200" b="0" i="0" kern="1200" dirty="0" smtClean="0">
                <a:solidFill>
                  <a:schemeClr val="tx1"/>
                </a:solidFill>
                <a:effectLst/>
                <a:latin typeface="+mn-lt"/>
                <a:ea typeface="+mn-ea"/>
                <a:cs typeface="+mn-cs"/>
              </a:rPr>
              <a:t>兆</a:t>
            </a:r>
            <a:r>
              <a:rPr kumimoji="1" lang="en-US" altLang="ja-JP" sz="1200" b="0" i="0" kern="1200" dirty="0" smtClean="0">
                <a:solidFill>
                  <a:schemeClr val="tx1"/>
                </a:solidFill>
                <a:effectLst/>
                <a:latin typeface="+mn-lt"/>
                <a:ea typeface="+mn-ea"/>
                <a:cs typeface="+mn-cs"/>
              </a:rPr>
              <a:t>3575</a:t>
            </a:r>
            <a:r>
              <a:rPr kumimoji="1" lang="ja-JP" altLang="en-US" sz="1200" b="0" i="0" kern="1200" dirty="0" smtClean="0">
                <a:solidFill>
                  <a:schemeClr val="tx1"/>
                </a:solidFill>
                <a:effectLst/>
                <a:latin typeface="+mn-lt"/>
                <a:ea typeface="+mn-ea"/>
                <a:cs typeface="+mn-cs"/>
              </a:rPr>
              <a:t>億ドル</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約</a:t>
            </a:r>
            <a:r>
              <a:rPr kumimoji="1" lang="en-US" altLang="ja-JP" sz="1200" b="0" i="0" kern="1200" dirty="0" smtClean="0">
                <a:solidFill>
                  <a:schemeClr val="tx1"/>
                </a:solidFill>
                <a:effectLst/>
                <a:latin typeface="+mn-lt"/>
                <a:ea typeface="+mn-ea"/>
                <a:cs typeface="+mn-cs"/>
              </a:rPr>
              <a:t>2450</a:t>
            </a:r>
            <a:r>
              <a:rPr kumimoji="1" lang="ja-JP" altLang="en-US" sz="1200" b="0" i="0" kern="1200" dirty="0" smtClean="0">
                <a:solidFill>
                  <a:schemeClr val="tx1"/>
                </a:solidFill>
                <a:effectLst/>
                <a:latin typeface="+mn-lt"/>
                <a:ea typeface="+mn-ea"/>
                <a:cs typeface="+mn-cs"/>
              </a:rPr>
              <a:t>兆円</a:t>
            </a:r>
            <a:r>
              <a:rPr kumimoji="1" lang="en-US" altLang="ja-JP" sz="1200" b="0" i="0" kern="1200" dirty="0" smtClean="0">
                <a:solidFill>
                  <a:schemeClr val="tx1"/>
                </a:solidFill>
                <a:effectLst/>
                <a:latin typeface="+mn-lt"/>
                <a:ea typeface="+mn-ea"/>
                <a:cs typeface="+mn-cs"/>
              </a:rPr>
              <a:t>)</a:t>
            </a:r>
            <a:r>
              <a:rPr kumimoji="1" lang="ja-JP" altLang="en-US" sz="1200" b="0" i="0" kern="1200" dirty="0" err="1" smtClean="0">
                <a:solidFill>
                  <a:schemeClr val="tx1"/>
                </a:solidFill>
                <a:effectLst/>
                <a:latin typeface="+mn-lt"/>
                <a:ea typeface="+mn-ea"/>
                <a:cs typeface="+mn-cs"/>
              </a:rPr>
              <a:t>にまで</a:t>
            </a:r>
            <a:r>
              <a:rPr kumimoji="1" lang="ja-JP" altLang="en-US" sz="1200" b="0" i="0" kern="1200" dirty="0" smtClean="0">
                <a:solidFill>
                  <a:schemeClr val="tx1"/>
                </a:solidFill>
                <a:effectLst/>
                <a:latin typeface="+mn-lt"/>
                <a:ea typeface="+mn-ea"/>
                <a:cs typeface="+mn-cs"/>
              </a:rPr>
              <a:t>増加し、</a:t>
            </a:r>
            <a:endParaRPr kumimoji="1" lang="ja-JP" altLang="en-US" dirty="0" smtClean="0"/>
          </a:p>
          <a:p>
            <a:r>
              <a:rPr kumimoji="1" lang="ja-JP" altLang="en-US" dirty="0" smtClean="0"/>
              <a:t>全世界の資産運用残高のうち、</a:t>
            </a:r>
            <a:r>
              <a:rPr kumimoji="1" lang="en-US" altLang="ja-JP" dirty="0" smtClean="0"/>
              <a:t>ESG</a:t>
            </a:r>
            <a:r>
              <a:rPr kumimoji="1" lang="ja-JP" altLang="en-US" dirty="0" smtClean="0"/>
              <a:t>を考慮した投資の割合は約３割まで上昇した。特に欧州では</a:t>
            </a:r>
            <a:r>
              <a:rPr kumimoji="1" lang="en-US" altLang="ja-JP" dirty="0" smtClean="0"/>
              <a:t>ESG</a:t>
            </a:r>
            <a:r>
              <a:rPr kumimoji="1" lang="ja-JP" altLang="en-US" dirty="0" smtClean="0"/>
              <a:t>投資が約６割にまで拡大している。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28</a:t>
            </a:fld>
            <a:endParaRPr kumimoji="1" lang="ja-JP" altLang="en-US"/>
          </a:p>
        </p:txBody>
      </p:sp>
    </p:spTree>
    <p:extLst>
      <p:ext uri="{BB962C8B-B14F-4D97-AF65-F5344CB8AC3E}">
        <p14:creationId xmlns:p14="http://schemas.microsoft.com/office/powerpoint/2010/main" val="321115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smtClean="0"/>
              <a:t>1990</a:t>
            </a:r>
            <a:r>
              <a:rPr kumimoji="1" lang="ja-JP" altLang="en-US" sz="1200" dirty="0" smtClean="0"/>
              <a:t>年代より地球環境問題が国際的な課題となり、環境に対する企業の社会的責任が問われるようになる</a:t>
            </a:r>
            <a:endParaRPr kumimoji="1" lang="en-US" altLang="ja-JP" sz="1200" dirty="0" smtClean="0"/>
          </a:p>
          <a:p>
            <a:r>
              <a:rPr kumimoji="1" lang="ja-JP" altLang="en-US" sz="1200" dirty="0" smtClean="0">
                <a:solidFill>
                  <a:srgbClr val="FF0000"/>
                </a:solidFill>
              </a:rPr>
              <a:t>近年は、さらに企業に社会的貢献（社会的責任投資）、そして企業内部の正しい統治構造（</a:t>
            </a:r>
            <a:r>
              <a:rPr kumimoji="1" lang="en-US" altLang="ja-JP" sz="1200" dirty="0" smtClean="0">
                <a:solidFill>
                  <a:srgbClr val="FF0000"/>
                </a:solidFill>
              </a:rPr>
              <a:t>ESG</a:t>
            </a:r>
            <a:r>
              <a:rPr kumimoji="1" lang="ja-JP" altLang="en-US" sz="1200" dirty="0" smtClean="0">
                <a:solidFill>
                  <a:srgbClr val="FF0000"/>
                </a:solidFill>
              </a:rPr>
              <a:t>投資）までも求めている。</a:t>
            </a:r>
            <a:endParaRPr kumimoji="1" lang="en-US" altLang="ja-JP" sz="1200" dirty="0" smtClean="0">
              <a:solidFill>
                <a:srgbClr val="FF0000"/>
              </a:solidFill>
            </a:endParaRPr>
          </a:p>
          <a:p>
            <a:pPr marL="0" indent="0">
              <a:buNone/>
            </a:pPr>
            <a:endParaRPr kumimoji="1" lang="en-US" altLang="ja-JP" sz="1200" dirty="0" smtClean="0"/>
          </a:p>
          <a:p>
            <a:pPr marL="0" indent="0">
              <a:buNone/>
            </a:pPr>
            <a:endParaRPr kumimoji="1" lang="en-US" altLang="ja-JP" sz="1200" dirty="0" smtClean="0"/>
          </a:p>
          <a:p>
            <a:r>
              <a:rPr lang="ja-JP" altLang="en-US" sz="1200" dirty="0" smtClean="0"/>
              <a:t>投資信託会社は金融商品としてエコファンドを組んだ</a:t>
            </a:r>
            <a:endParaRPr lang="en-US" altLang="ja-JP" sz="1200" dirty="0" smtClean="0"/>
          </a:p>
          <a:p>
            <a:r>
              <a:rPr kumimoji="1" lang="ja-JP" altLang="en-US" sz="1200" dirty="0" smtClean="0"/>
              <a:t>投資家から資金を集めて、環境配慮や環境実績に優れた企業に投資を始めた</a:t>
            </a:r>
            <a:endParaRPr kumimoji="1" lang="en-US" altLang="ja-JP" sz="1200" dirty="0" smtClean="0"/>
          </a:p>
          <a:p>
            <a:r>
              <a:rPr lang="ja-JP" altLang="en-US" sz="1200" dirty="0" smtClean="0">
                <a:solidFill>
                  <a:srgbClr val="FF0000"/>
                </a:solidFill>
              </a:rPr>
              <a:t>日本では</a:t>
            </a:r>
            <a:r>
              <a:rPr lang="en-US" altLang="ja-JP" sz="1200" dirty="0" smtClean="0">
                <a:solidFill>
                  <a:srgbClr val="FF0000"/>
                </a:solidFill>
              </a:rPr>
              <a:t>1999</a:t>
            </a:r>
            <a:r>
              <a:rPr lang="ja-JP" altLang="en-US" sz="1200" dirty="0" smtClean="0">
                <a:solidFill>
                  <a:srgbClr val="FF0000"/>
                </a:solidFill>
              </a:rPr>
              <a:t>年</a:t>
            </a:r>
            <a:r>
              <a:rPr lang="en-US" altLang="ja-JP" sz="1200" dirty="0" smtClean="0">
                <a:solidFill>
                  <a:srgbClr val="FF0000"/>
                </a:solidFill>
              </a:rPr>
              <a:t>8</a:t>
            </a:r>
            <a:r>
              <a:rPr lang="ja-JP" altLang="en-US" sz="1200" dirty="0" smtClean="0">
                <a:solidFill>
                  <a:srgbClr val="FF0000"/>
                </a:solidFill>
              </a:rPr>
              <a:t>月、日興アセットマネジメントによる日興エコファンドからはじめ、近年は、社会的責任投資（</a:t>
            </a:r>
            <a:r>
              <a:rPr lang="en-US" altLang="ja-JP" sz="1200" dirty="0" smtClean="0">
                <a:solidFill>
                  <a:srgbClr val="FF0000"/>
                </a:solidFill>
              </a:rPr>
              <a:t>SRI</a:t>
            </a:r>
            <a:r>
              <a:rPr lang="ja-JP" altLang="en-US" sz="1200" dirty="0" smtClean="0">
                <a:solidFill>
                  <a:srgbClr val="FF0000"/>
                </a:solidFill>
              </a:rPr>
              <a:t>）、</a:t>
            </a:r>
            <a:r>
              <a:rPr lang="en-US" altLang="ja-JP" sz="1200" dirty="0" smtClean="0">
                <a:solidFill>
                  <a:srgbClr val="FF0000"/>
                </a:solidFill>
              </a:rPr>
              <a:t>ESG</a:t>
            </a:r>
            <a:r>
              <a:rPr lang="ja-JP" altLang="en-US" sz="1200" dirty="0" smtClean="0">
                <a:solidFill>
                  <a:srgbClr val="FF0000"/>
                </a:solidFill>
              </a:rPr>
              <a:t>へ進化している</a:t>
            </a:r>
            <a:endParaRPr lang="en-US" altLang="ja-JP" sz="1200" dirty="0" smtClean="0">
              <a:solidFill>
                <a:srgbClr val="FF0000"/>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6</a:t>
            </a:fld>
            <a:endParaRPr kumimoji="1" lang="ja-JP" altLang="en-US"/>
          </a:p>
        </p:txBody>
      </p:sp>
    </p:spTree>
    <p:extLst>
      <p:ext uri="{BB962C8B-B14F-4D97-AF65-F5344CB8AC3E}">
        <p14:creationId xmlns:p14="http://schemas.microsoft.com/office/powerpoint/2010/main" val="36780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29</a:t>
            </a:fld>
            <a:endParaRPr kumimoji="1" lang="ja-JP" altLang="en-US"/>
          </a:p>
        </p:txBody>
      </p:sp>
    </p:spTree>
    <p:extLst>
      <p:ext uri="{BB962C8B-B14F-4D97-AF65-F5344CB8AC3E}">
        <p14:creationId xmlns:p14="http://schemas.microsoft.com/office/powerpoint/2010/main" val="8967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30</a:t>
            </a:fld>
            <a:endParaRPr kumimoji="1" lang="ja-JP" altLang="en-US"/>
          </a:p>
        </p:txBody>
      </p:sp>
    </p:spTree>
    <p:extLst>
      <p:ext uri="{BB962C8B-B14F-4D97-AF65-F5344CB8AC3E}">
        <p14:creationId xmlns:p14="http://schemas.microsoft.com/office/powerpoint/2010/main" val="2336243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31</a:t>
            </a:fld>
            <a:endParaRPr kumimoji="1" lang="ja-JP" altLang="en-US"/>
          </a:p>
        </p:txBody>
      </p:sp>
    </p:spTree>
    <p:extLst>
      <p:ext uri="{BB962C8B-B14F-4D97-AF65-F5344CB8AC3E}">
        <p14:creationId xmlns:p14="http://schemas.microsoft.com/office/powerpoint/2010/main" val="3710168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32</a:t>
            </a:fld>
            <a:endParaRPr kumimoji="1" lang="ja-JP" altLang="en-US"/>
          </a:p>
        </p:txBody>
      </p:sp>
    </p:spTree>
    <p:extLst>
      <p:ext uri="{BB962C8B-B14F-4D97-AF65-F5344CB8AC3E}">
        <p14:creationId xmlns:p14="http://schemas.microsoft.com/office/powerpoint/2010/main" val="2163045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33</a:t>
            </a:fld>
            <a:endParaRPr kumimoji="1" lang="ja-JP" altLang="en-US"/>
          </a:p>
        </p:txBody>
      </p:sp>
    </p:spTree>
    <p:extLst>
      <p:ext uri="{BB962C8B-B14F-4D97-AF65-F5344CB8AC3E}">
        <p14:creationId xmlns:p14="http://schemas.microsoft.com/office/powerpoint/2010/main" val="3768817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34</a:t>
            </a:fld>
            <a:endParaRPr kumimoji="1" lang="ja-JP" altLang="en-US"/>
          </a:p>
        </p:txBody>
      </p:sp>
    </p:spTree>
    <p:extLst>
      <p:ext uri="{BB962C8B-B14F-4D97-AF65-F5344CB8AC3E}">
        <p14:creationId xmlns:p14="http://schemas.microsoft.com/office/powerpoint/2010/main" val="937865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ESG</a:t>
            </a:r>
            <a:r>
              <a:rPr kumimoji="1" lang="ja-JP" altLang="en-US" dirty="0" smtClean="0"/>
              <a:t>投資が近年注目されており、社会的責任投資の株価が上昇してきたことで、社会的責任を果たさないと投資されないという状況ができつつあります。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67C9D12-89C4-4C2B-BE7F-0F6474C2CD07}" type="slidenum">
              <a:rPr kumimoji="1" lang="ja-JP" altLang="en-US" smtClean="0"/>
              <a:t>36</a:t>
            </a:fld>
            <a:endParaRPr kumimoji="1" lang="ja-JP" altLang="en-US"/>
          </a:p>
        </p:txBody>
      </p:sp>
    </p:spTree>
    <p:extLst>
      <p:ext uri="{BB962C8B-B14F-4D97-AF65-F5344CB8AC3E}">
        <p14:creationId xmlns:p14="http://schemas.microsoft.com/office/powerpoint/2010/main" val="2905300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最近、東芝や神戸製鋼などで見られるように、一部企業の内部統治の弛緩（会計の不正、データ改ざんなど）がよくみられるので、日本の企業社会において</a:t>
            </a:r>
            <a:r>
              <a:rPr kumimoji="1" lang="en-US" altLang="ja-JP" dirty="0" smtClean="0"/>
              <a:t>ESG</a:t>
            </a:r>
            <a:r>
              <a:rPr kumimoji="1" lang="ja-JP" altLang="en-US" dirty="0" smtClean="0"/>
              <a:t>の意義は高いといえる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37</a:t>
            </a:fld>
            <a:endParaRPr kumimoji="1" lang="ja-JP" altLang="en-US"/>
          </a:p>
        </p:txBody>
      </p:sp>
    </p:spTree>
    <p:extLst>
      <p:ext uri="{BB962C8B-B14F-4D97-AF65-F5344CB8AC3E}">
        <p14:creationId xmlns:p14="http://schemas.microsoft.com/office/powerpoint/2010/main" val="41364425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スクリーニング</a:t>
            </a:r>
            <a:endParaRPr kumimoji="1" lang="en-US" altLang="ja-JP" dirty="0" smtClean="0"/>
          </a:p>
          <a:p>
            <a:r>
              <a:rPr kumimoji="1" lang="ja-JP" altLang="en-US" dirty="0" smtClean="0"/>
              <a:t>基準を随時改善していくことによってよりよい投資ができるようにする</a:t>
            </a:r>
            <a:endParaRPr kumimoji="1" lang="en-US" altLang="ja-JP" dirty="0" smtClean="0"/>
          </a:p>
          <a:p>
            <a:r>
              <a:rPr kumimoji="1" lang="ja-JP" altLang="en-US" dirty="0" smtClean="0"/>
              <a:t>情報開示</a:t>
            </a:r>
            <a:endParaRPr kumimoji="1" lang="en-US" altLang="ja-JP" dirty="0" smtClean="0"/>
          </a:p>
          <a:p>
            <a:r>
              <a:rPr kumimoji="1" lang="ja-JP" altLang="en-US" dirty="0" smtClean="0"/>
              <a:t>企業の社会的責任を果たしていく→</a:t>
            </a:r>
            <a:r>
              <a:rPr kumimoji="1" lang="en-US" altLang="ja-JP" dirty="0" smtClean="0"/>
              <a:t>ESG</a:t>
            </a:r>
            <a:r>
              <a:rPr kumimoji="1" lang="ja-JP" altLang="en-US" dirty="0" smtClean="0"/>
              <a:t>とう</a:t>
            </a:r>
            <a:r>
              <a:rPr kumimoji="1" lang="ja-JP" altLang="en-US" dirty="0" err="1" smtClean="0"/>
              <a:t>しを</a:t>
            </a:r>
            <a:r>
              <a:rPr kumimoji="1" lang="ja-JP" altLang="en-US" dirty="0" smtClean="0"/>
              <a:t>よりよいものにしていくため</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C9D12-89C4-4C2B-BE7F-0F6474C2CD07}" type="slidenum">
              <a:rPr kumimoji="1" lang="ja-JP" altLang="en-US" smtClean="0"/>
              <a:t>38</a:t>
            </a:fld>
            <a:endParaRPr kumimoji="1" lang="ja-JP" altLang="en-US"/>
          </a:p>
        </p:txBody>
      </p:sp>
    </p:spTree>
    <p:extLst>
      <p:ext uri="{BB962C8B-B14F-4D97-AF65-F5344CB8AC3E}">
        <p14:creationId xmlns:p14="http://schemas.microsoft.com/office/powerpoint/2010/main" val="1738204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従来の投資基準（財務諸表）に加え、その企業</a:t>
            </a:r>
            <a:r>
              <a:rPr lang="ja-JP" altLang="en-US" sz="1200" dirty="0" smtClean="0"/>
              <a:t>が「</a:t>
            </a:r>
            <a:r>
              <a:rPr lang="ja-JP" altLang="en-US" sz="1200" u="sng" dirty="0" smtClean="0">
                <a:solidFill>
                  <a:srgbClr val="FF0000"/>
                </a:solidFill>
              </a:rPr>
              <a:t>社会的責任を積極的に果たしているか</a:t>
            </a:r>
            <a:r>
              <a:rPr lang="ja-JP" altLang="en-US" sz="1200" dirty="0" smtClean="0"/>
              <a:t>」を判断材料として行う投資方法である。</a:t>
            </a:r>
            <a:endParaRPr lang="en-US" altLang="ja-JP" sz="1200" dirty="0" smtClean="0"/>
          </a:p>
          <a:p>
            <a:endParaRPr kumimoji="1" lang="en-US" altLang="ja-JP" sz="1200" dirty="0" smtClean="0"/>
          </a:p>
          <a:p>
            <a:r>
              <a:rPr kumimoji="1" lang="ja-JP" altLang="en-US" sz="1200" b="1" dirty="0" smtClean="0">
                <a:solidFill>
                  <a:srgbClr val="00B050"/>
                </a:solidFill>
              </a:rPr>
              <a:t>エコファンド</a:t>
            </a:r>
            <a:r>
              <a:rPr kumimoji="1" lang="ja-JP" altLang="en-US" sz="1200" dirty="0" smtClean="0"/>
              <a:t>も社会的責任投資の一部である。</a:t>
            </a:r>
            <a:endParaRPr kumimoji="1" lang="en-US" altLang="ja-JP" sz="1200" dirty="0" smtClean="0"/>
          </a:p>
          <a:p>
            <a:endParaRPr lang="en-US" altLang="ja-JP" sz="1200" dirty="0" smtClean="0"/>
          </a:p>
          <a:p>
            <a:r>
              <a:rPr kumimoji="1" lang="en-US" altLang="ja-JP" sz="1200" dirty="0" smtClean="0"/>
              <a:t>SRI</a:t>
            </a:r>
            <a:r>
              <a:rPr kumimoji="1" lang="ja-JP" altLang="en-US" sz="1200" dirty="0" smtClean="0"/>
              <a:t>は投資家の投資理由をかなえる</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9</a:t>
            </a:fld>
            <a:endParaRPr kumimoji="1" lang="ja-JP" altLang="en-US"/>
          </a:p>
        </p:txBody>
      </p:sp>
    </p:spTree>
    <p:extLst>
      <p:ext uri="{BB962C8B-B14F-4D97-AF65-F5344CB8AC3E}">
        <p14:creationId xmlns:p14="http://schemas.microsoft.com/office/powerpoint/2010/main" val="6638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サンプル数の誤差</a:t>
            </a:r>
            <a:endParaRPr kumimoji="1" lang="ja-JP" altLang="en-US" dirty="0"/>
          </a:p>
        </p:txBody>
      </p:sp>
      <p:sp>
        <p:nvSpPr>
          <p:cNvPr id="4" name="スライド番号プレースホルダー 3"/>
          <p:cNvSpPr>
            <a:spLocks noGrp="1"/>
          </p:cNvSpPr>
          <p:nvPr>
            <p:ph type="sldNum" sz="quarter" idx="10"/>
          </p:nvPr>
        </p:nvSpPr>
        <p:spPr/>
        <p:txBody>
          <a:bodyPr/>
          <a:lstStyle/>
          <a:p>
            <a:fld id="{3E7DF2FA-AD8E-421E-87C5-648FB85EF31D}" type="slidenum">
              <a:rPr kumimoji="1" lang="ja-JP" altLang="en-US" smtClean="0"/>
              <a:t>12</a:t>
            </a:fld>
            <a:endParaRPr kumimoji="1" lang="ja-JP" altLang="en-US"/>
          </a:p>
        </p:txBody>
      </p:sp>
    </p:spTree>
    <p:extLst>
      <p:ext uri="{BB962C8B-B14F-4D97-AF65-F5344CB8AC3E}">
        <p14:creationId xmlns:p14="http://schemas.microsoft.com/office/powerpoint/2010/main" val="1534860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リスク調整後のリターン</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13</a:t>
            </a:fld>
            <a:endParaRPr kumimoji="1" lang="ja-JP" altLang="en-US"/>
          </a:p>
        </p:txBody>
      </p:sp>
    </p:spTree>
    <p:extLst>
      <p:ext uri="{BB962C8B-B14F-4D97-AF65-F5344CB8AC3E}">
        <p14:creationId xmlns:p14="http://schemas.microsoft.com/office/powerpoint/2010/main" val="3426180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ここでは全体的な</a:t>
            </a:r>
            <a:r>
              <a:rPr kumimoji="1" lang="en-US" altLang="ja-JP" dirty="0" smtClean="0"/>
              <a:t>SRI</a:t>
            </a:r>
            <a:r>
              <a:rPr kumimoji="1" lang="ja-JP" altLang="en-US" dirty="0" smtClean="0"/>
              <a:t>の評価をする。「</a:t>
            </a:r>
            <a:r>
              <a:rPr kumimoji="1" lang="en-US" altLang="ja-JP" dirty="0" smtClean="0"/>
              <a:t>SRI</a:t>
            </a:r>
            <a:r>
              <a:rPr kumimoji="1" lang="ja-JP" altLang="en-US" dirty="0" smtClean="0"/>
              <a:t>ファンドのパフォーマンス」を参考にして考察。</a:t>
            </a:r>
            <a:endParaRPr kumimoji="1" lang="en-US" altLang="ja-JP" dirty="0" smtClean="0"/>
          </a:p>
          <a:p>
            <a:pPr marL="0" indent="0">
              <a:buNone/>
            </a:pPr>
            <a:r>
              <a:rPr kumimoji="1" lang="en-US" altLang="ja-JP" dirty="0" smtClean="0"/>
              <a:t>(2006</a:t>
            </a:r>
            <a:r>
              <a:rPr kumimoji="1" lang="ja-JP" altLang="en-US" dirty="0" smtClean="0"/>
              <a:t>年</a:t>
            </a:r>
            <a:r>
              <a:rPr kumimoji="1" lang="en-US" altLang="ja-JP" dirty="0" smtClean="0"/>
              <a:t>8</a:t>
            </a:r>
            <a:r>
              <a:rPr kumimoji="1" lang="ja-JP" altLang="en-US" dirty="0" smtClean="0"/>
              <a:t>月</a:t>
            </a:r>
            <a:r>
              <a:rPr kumimoji="1" lang="en-US" altLang="ja-JP" dirty="0" smtClean="0"/>
              <a:t>)</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E7DF2FA-AD8E-421E-87C5-648FB85EF31D}" type="slidenum">
              <a:rPr kumimoji="1" lang="ja-JP" altLang="en-US" smtClean="0"/>
              <a:t>14</a:t>
            </a:fld>
            <a:endParaRPr kumimoji="1" lang="ja-JP" altLang="en-US"/>
          </a:p>
        </p:txBody>
      </p:sp>
    </p:spTree>
    <p:extLst>
      <p:ext uri="{BB962C8B-B14F-4D97-AF65-F5344CB8AC3E}">
        <p14:creationId xmlns:p14="http://schemas.microsoft.com/office/powerpoint/2010/main" val="600780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前のスライドの環境関連優良企業とグッドバンカー社による調査で選別した企業からさらにスクリーニング投資方法を使います。</a:t>
            </a:r>
            <a:endParaRPr lang="en-US" altLang="ja-JP" dirty="0" smtClean="0"/>
          </a:p>
          <a:p>
            <a:r>
              <a:rPr lang="ja-JP" altLang="en-US" dirty="0" smtClean="0"/>
              <a:t>ポジティブ・スクリーニング：、社会性に 配慮した企業経営に積極的に投資する判断 （</a:t>
            </a:r>
            <a:r>
              <a:rPr lang="en-US" altLang="ja-JP" dirty="0" smtClean="0"/>
              <a:t>positive screening: </a:t>
            </a:r>
            <a:r>
              <a:rPr lang="ja-JP" altLang="en-US" dirty="0" smtClean="0"/>
              <a:t>評価選択）</a:t>
            </a:r>
            <a:endParaRPr lang="en-US" altLang="ja-JP" dirty="0" smtClean="0"/>
          </a:p>
          <a:p>
            <a:r>
              <a:rPr lang="ja-JP" altLang="en-US" dirty="0" smtClean="0"/>
              <a:t>ネガティブ・スクリーニング：投資家の価値観に反する産業や企業にたいして投資しない判断（</a:t>
            </a:r>
            <a:r>
              <a:rPr lang="en-US" altLang="ja-JP" dirty="0" smtClean="0"/>
              <a:t>negative screening: </a:t>
            </a:r>
            <a:r>
              <a:rPr lang="ja-JP" altLang="en-US" dirty="0" smtClean="0"/>
              <a:t>排除選択）</a:t>
            </a:r>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15</a:t>
            </a:fld>
            <a:endParaRPr kumimoji="1" lang="ja-JP" altLang="en-US"/>
          </a:p>
        </p:txBody>
      </p:sp>
    </p:spTree>
    <p:extLst>
      <p:ext uri="{BB962C8B-B14F-4D97-AF65-F5344CB8AC3E}">
        <p14:creationId xmlns:p14="http://schemas.microsoft.com/office/powerpoint/2010/main" val="2823527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4215C00-C654-4891-A532-DA6573240400}" type="slidenum">
              <a:rPr kumimoji="1" lang="ja-JP" altLang="en-US" smtClean="0"/>
              <a:t>17</a:t>
            </a:fld>
            <a:endParaRPr kumimoji="1" lang="ja-JP" altLang="en-US"/>
          </a:p>
        </p:txBody>
      </p:sp>
    </p:spTree>
    <p:extLst>
      <p:ext uri="{BB962C8B-B14F-4D97-AF65-F5344CB8AC3E}">
        <p14:creationId xmlns:p14="http://schemas.microsoft.com/office/powerpoint/2010/main" val="370387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SRI</a:t>
            </a:r>
            <a:r>
              <a:rPr kumimoji="1" lang="ja-JP" altLang="en-US" dirty="0" smtClean="0"/>
              <a:t>市場</a:t>
            </a:r>
            <a:endParaRPr kumimoji="1" lang="en-US" altLang="ja-JP" dirty="0" smtClean="0"/>
          </a:p>
          <a:p>
            <a:r>
              <a:rPr kumimoji="1" lang="ja-JP" altLang="en-US" dirty="0" smtClean="0"/>
              <a:t>企業などに投資をする際に</a:t>
            </a:r>
            <a:endParaRPr kumimoji="1" lang="ja-JP" altLang="en-US" dirty="0"/>
          </a:p>
        </p:txBody>
      </p:sp>
      <p:sp>
        <p:nvSpPr>
          <p:cNvPr id="4" name="スライド番号プレースホルダー 3"/>
          <p:cNvSpPr>
            <a:spLocks noGrp="1"/>
          </p:cNvSpPr>
          <p:nvPr>
            <p:ph type="sldNum" sz="quarter" idx="10"/>
          </p:nvPr>
        </p:nvSpPr>
        <p:spPr/>
        <p:txBody>
          <a:bodyPr/>
          <a:lstStyle/>
          <a:p>
            <a:fld id="{2B365CF1-D098-4B11-888B-AD00D0E296DF}" type="slidenum">
              <a:rPr kumimoji="1" lang="ja-JP" altLang="en-US" smtClean="0"/>
              <a:t>18</a:t>
            </a:fld>
            <a:endParaRPr kumimoji="1" lang="ja-JP" altLang="en-US"/>
          </a:p>
        </p:txBody>
      </p:sp>
    </p:spTree>
    <p:extLst>
      <p:ext uri="{BB962C8B-B14F-4D97-AF65-F5344CB8AC3E}">
        <p14:creationId xmlns:p14="http://schemas.microsoft.com/office/powerpoint/2010/main" val="147048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194992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134167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0530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1124106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3050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2958080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251524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385017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398153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110795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264602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96943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209064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333532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274780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6BA9FC9-23BF-4FA0-ABC0-7C3B189CCF5A}" type="datetimeFigureOut">
              <a:rPr kumimoji="1" lang="ja-JP" altLang="en-US" smtClean="0"/>
              <a:t>2017/12/13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130465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BA9FC9-23BF-4FA0-ABC0-7C3B189CCF5A}" type="datetimeFigureOut">
              <a:rPr kumimoji="1" lang="ja-JP" altLang="en-US" smtClean="0"/>
              <a:t>2017/12/13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67EA45-E559-4232-89CF-E7037261CE68}" type="slidenum">
              <a:rPr kumimoji="1" lang="ja-JP" altLang="en-US" smtClean="0"/>
              <a:t>‹#›</a:t>
            </a:fld>
            <a:endParaRPr kumimoji="1" lang="ja-JP" altLang="en-US"/>
          </a:p>
        </p:txBody>
      </p:sp>
    </p:spTree>
    <p:extLst>
      <p:ext uri="{BB962C8B-B14F-4D97-AF65-F5344CB8AC3E}">
        <p14:creationId xmlns:p14="http://schemas.microsoft.com/office/powerpoint/2010/main" val="143282915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9.xml.rels><?xml version="1.0" encoding="UTF-8" standalone="yes"?>
<Relationships xmlns="http://schemas.openxmlformats.org/package/2006/relationships"><Relationship Id="rId3" Type="http://schemas.openxmlformats.org/officeDocument/2006/relationships/hyperlink" Target="http://www.nikko-research.co.jp/wp-content/uploads/2017/04/rc201704.pdf&#12288;2017/09/26" TargetMode="External"/><Relationship Id="rId2" Type="http://schemas.openxmlformats.org/officeDocument/2006/relationships/hyperlink" Target="https://www.env.go.jp/policy/keizai_portal/D_investment/index.html" TargetMode="External"/><Relationship Id="rId1" Type="http://schemas.openxmlformats.org/officeDocument/2006/relationships/slideLayout" Target="../slideLayouts/slideLayout2.xml"/><Relationship Id="rId4" Type="http://schemas.openxmlformats.org/officeDocument/2006/relationships/hyperlink" Target="http://www.gpif.go.jp/operation/esg.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xenontenter.com/environmental-damage/" TargetMode="External"/><Relationship Id="rId2" Type="http://schemas.openxmlformats.org/officeDocument/2006/relationships/hyperlink" Target="http://www.env.go.jp/policy/keizai_portal/D_investment/index.html&#12288;2017/5/2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5.cao.go.jp/keizai3/2013/1225nk/n13_3_3.html" TargetMode="External"/><Relationship Id="rId2" Type="http://schemas.openxmlformats.org/officeDocument/2006/relationships/hyperlink" Target="http://japansif.com/2016survey-jp.pdf&#12288;2017/06/13" TargetMode="External"/><Relationship Id="rId1" Type="http://schemas.openxmlformats.org/officeDocument/2006/relationships/slideLayout" Target="../slideLayouts/slideLayout2.xml"/><Relationship Id="rId5" Type="http://schemas.openxmlformats.org/officeDocument/2006/relationships/hyperlink" Target="https://sustainablejapan.jp/2016/05/14/esg/18157&#12288;2017/09/26" TargetMode="External"/><Relationship Id="rId4" Type="http://schemas.openxmlformats.org/officeDocument/2006/relationships/hyperlink" Target="https://www.towerswatson.com/assets/pdf/japan/TW-Japan-Sustainable-Investing-Principle-and-Practices.pdf&#12288;2017/06/2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6804" y="1291331"/>
            <a:ext cx="8849802" cy="2173623"/>
          </a:xfrm>
        </p:spPr>
        <p:txBody>
          <a:bodyPr>
            <a:normAutofit fontScale="90000"/>
          </a:bodyPr>
          <a:lstStyle/>
          <a:p>
            <a:r>
              <a:rPr lang="ja-JP" altLang="en-US" b="1" dirty="0"/>
              <a:t>日本の</a:t>
            </a:r>
            <a:r>
              <a:rPr lang="ja-JP" altLang="en-US" b="1" dirty="0" smtClean="0"/>
              <a:t>エコファンドと</a:t>
            </a:r>
            <a:r>
              <a:rPr lang="en-US" altLang="ja-JP" b="1" dirty="0" smtClean="0"/>
              <a:t/>
            </a:r>
            <a:br>
              <a:rPr lang="en-US" altLang="ja-JP" b="1" dirty="0" smtClean="0"/>
            </a:br>
            <a:r>
              <a:rPr lang="ja-JP" altLang="en-US" b="1" dirty="0" smtClean="0"/>
              <a:t>社会的責任ファンド、</a:t>
            </a:r>
            <a:r>
              <a:rPr lang="en-US" altLang="ja-JP" b="1" dirty="0" smtClean="0"/>
              <a:t/>
            </a:r>
            <a:br>
              <a:rPr lang="en-US" altLang="ja-JP" b="1" dirty="0" smtClean="0"/>
            </a:br>
            <a:r>
              <a:rPr lang="ja-JP" altLang="en-US" b="1" dirty="0" smtClean="0"/>
              <a:t>そして</a:t>
            </a:r>
            <a:r>
              <a:rPr lang="en-US" altLang="ja-JP" b="1" dirty="0" smtClean="0"/>
              <a:t>ESG</a:t>
            </a:r>
            <a:r>
              <a:rPr lang="ja-JP" altLang="en-US" b="1" dirty="0" err="1" smtClean="0"/>
              <a:t>への</a:t>
            </a:r>
            <a:r>
              <a:rPr lang="ja-JP" altLang="en-US" b="1" dirty="0" smtClean="0"/>
              <a:t>転換</a:t>
            </a:r>
            <a:endParaRPr lang="ja-JP" altLang="en-US" b="1" dirty="0"/>
          </a:p>
        </p:txBody>
      </p:sp>
      <p:sp>
        <p:nvSpPr>
          <p:cNvPr id="3" name="サブタイトル 2"/>
          <p:cNvSpPr>
            <a:spLocks noGrp="1"/>
          </p:cNvSpPr>
          <p:nvPr>
            <p:ph type="subTitle" idx="1"/>
          </p:nvPr>
        </p:nvSpPr>
        <p:spPr>
          <a:xfrm>
            <a:off x="859385" y="4026696"/>
            <a:ext cx="8297221" cy="2330676"/>
          </a:xfrm>
        </p:spPr>
        <p:txBody>
          <a:bodyPr>
            <a:noAutofit/>
          </a:bodyPr>
          <a:lstStyle/>
          <a:p>
            <a:r>
              <a:rPr kumimoji="1" lang="ja-JP" altLang="en-US" sz="2800" b="1" dirty="0" smtClean="0">
                <a:solidFill>
                  <a:srgbClr val="92D050"/>
                </a:solidFill>
              </a:rPr>
              <a:t>経済学部</a:t>
            </a:r>
            <a:r>
              <a:rPr kumimoji="1" lang="en-US" altLang="ja-JP" sz="2800" b="1" dirty="0" smtClean="0">
                <a:solidFill>
                  <a:srgbClr val="92D050"/>
                </a:solidFill>
              </a:rPr>
              <a:t>3</a:t>
            </a:r>
            <a:r>
              <a:rPr kumimoji="1" lang="ja-JP" altLang="en-US" sz="2800" b="1" dirty="0" smtClean="0">
                <a:solidFill>
                  <a:srgbClr val="92D050"/>
                </a:solidFill>
              </a:rPr>
              <a:t>年　李ゼミ</a:t>
            </a:r>
            <a:r>
              <a:rPr lang="ja-JP" altLang="en-US" sz="2800" b="1" dirty="0" smtClean="0"/>
              <a:t>　　　</a:t>
            </a:r>
            <a:r>
              <a:rPr kumimoji="1" lang="ja-JP" altLang="en-US" sz="2800" b="1" dirty="0" smtClean="0"/>
              <a:t>　</a:t>
            </a:r>
            <a:endParaRPr kumimoji="1" lang="en-US" altLang="ja-JP" sz="2800" b="1" dirty="0" smtClean="0"/>
          </a:p>
          <a:p>
            <a:r>
              <a:rPr lang="ja-JP" altLang="en-US" sz="2800" b="1" dirty="0"/>
              <a:t>　</a:t>
            </a:r>
            <a:r>
              <a:rPr lang="ja-JP" altLang="en-US" sz="2800" b="1" dirty="0" smtClean="0"/>
              <a:t>　　　　</a:t>
            </a:r>
            <a:r>
              <a:rPr kumimoji="1" lang="ja-JP" altLang="en-US" sz="2800" b="1" dirty="0" smtClean="0"/>
              <a:t>北平知秀・</a:t>
            </a:r>
            <a:r>
              <a:rPr lang="ja-JP" altLang="en-US" sz="2800" b="1" dirty="0" smtClean="0"/>
              <a:t>安藤孝之・</a:t>
            </a:r>
            <a:endParaRPr lang="en-US" altLang="ja-JP" sz="2800" b="1" dirty="0"/>
          </a:p>
          <a:p>
            <a:r>
              <a:rPr lang="ja-JP" altLang="en-US" sz="2800" b="1" dirty="0" smtClean="0"/>
              <a:t>勝瑛司・</a:t>
            </a:r>
            <a:r>
              <a:rPr kumimoji="1" lang="ja-JP" altLang="en-US" sz="2800" b="1" dirty="0" smtClean="0"/>
              <a:t> </a:t>
            </a:r>
            <a:r>
              <a:rPr lang="ja-JP" altLang="en-US" sz="2800" b="1" dirty="0" smtClean="0"/>
              <a:t>松尾将多 </a:t>
            </a:r>
            <a:endParaRPr kumimoji="1" lang="ja-JP" altLang="en-US" sz="2800" b="1" dirty="0"/>
          </a:p>
        </p:txBody>
      </p:sp>
      <p:pic>
        <p:nvPicPr>
          <p:cNvPr id="4" name="図 3"/>
          <p:cNvPicPr>
            <a:picLocks noChangeAspect="1"/>
          </p:cNvPicPr>
          <p:nvPr/>
        </p:nvPicPr>
        <p:blipFill>
          <a:blip r:embed="rId2"/>
          <a:stretch>
            <a:fillRect/>
          </a:stretch>
        </p:blipFill>
        <p:spPr>
          <a:xfrm>
            <a:off x="2270464" y="3287034"/>
            <a:ext cx="1905000" cy="1905000"/>
          </a:xfrm>
          <a:prstGeom prst="rect">
            <a:avLst/>
          </a:prstGeom>
        </p:spPr>
      </p:pic>
      <p:sp>
        <p:nvSpPr>
          <p:cNvPr id="5" name="テキスト ボックス 4"/>
          <p:cNvSpPr txBox="1"/>
          <p:nvPr/>
        </p:nvSpPr>
        <p:spPr>
          <a:xfrm>
            <a:off x="496711" y="200636"/>
            <a:ext cx="4031873" cy="707886"/>
          </a:xfrm>
          <a:prstGeom prst="rect">
            <a:avLst/>
          </a:prstGeom>
          <a:noFill/>
        </p:spPr>
        <p:txBody>
          <a:bodyPr wrap="none" rtlCol="0">
            <a:spAutoFit/>
          </a:bodyPr>
          <a:lstStyle/>
          <a:p>
            <a:r>
              <a:rPr kumimoji="1" lang="ja-JP" altLang="en-US" sz="2000" b="1" dirty="0" smtClean="0"/>
              <a:t>経済学部レポートフェスティバル</a:t>
            </a:r>
            <a:endParaRPr kumimoji="1" lang="en-US" altLang="ja-JP" sz="2000" b="1" dirty="0" smtClean="0"/>
          </a:p>
          <a:p>
            <a:r>
              <a:rPr lang="ja-JP" altLang="en-US" sz="2000" b="1" dirty="0"/>
              <a:t>　</a:t>
            </a:r>
            <a:r>
              <a:rPr lang="ja-JP" altLang="en-US" sz="2000" b="1" dirty="0" smtClean="0"/>
              <a:t>　</a:t>
            </a:r>
            <a:r>
              <a:rPr lang="en-US" altLang="ja-JP" sz="2000" b="1" dirty="0" smtClean="0"/>
              <a:t>2016</a:t>
            </a:r>
            <a:r>
              <a:rPr lang="ja-JP" altLang="en-US" sz="2000" b="1" dirty="0" smtClean="0"/>
              <a:t>年</a:t>
            </a:r>
            <a:r>
              <a:rPr lang="en-US" altLang="ja-JP" sz="2000" b="1" dirty="0" smtClean="0"/>
              <a:t>12</a:t>
            </a:r>
            <a:r>
              <a:rPr lang="ja-JP" altLang="en-US" sz="2000" b="1" dirty="0" smtClean="0"/>
              <a:t>月</a:t>
            </a:r>
            <a:r>
              <a:rPr lang="en-US" altLang="ja-JP" sz="2000" b="1" dirty="0" smtClean="0"/>
              <a:t>16</a:t>
            </a:r>
            <a:r>
              <a:rPr lang="ja-JP" altLang="en-US" sz="2000" b="1" dirty="0" smtClean="0"/>
              <a:t>日</a:t>
            </a:r>
            <a:endParaRPr kumimoji="1" lang="ja-JP" altLang="en-US" sz="2000" b="1" dirty="0"/>
          </a:p>
        </p:txBody>
      </p:sp>
    </p:spTree>
    <p:extLst>
      <p:ext uri="{BB962C8B-B14F-4D97-AF65-F5344CB8AC3E}">
        <p14:creationId xmlns:p14="http://schemas.microsoft.com/office/powerpoint/2010/main" val="378848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75785"/>
            <a:ext cx="8596668" cy="848048"/>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成果と課題</a:t>
            </a:r>
            <a:endParaRPr kumimoji="1" lang="ja-JP" altLang="en-US" dirty="0"/>
          </a:p>
        </p:txBody>
      </p:sp>
      <p:sp>
        <p:nvSpPr>
          <p:cNvPr id="3" name="コンテンツ プレースホルダー 2"/>
          <p:cNvSpPr>
            <a:spLocks noGrp="1"/>
          </p:cNvSpPr>
          <p:nvPr>
            <p:ph idx="1"/>
          </p:nvPr>
        </p:nvSpPr>
        <p:spPr>
          <a:xfrm>
            <a:off x="677334" y="1545456"/>
            <a:ext cx="8923866" cy="4268490"/>
          </a:xfrm>
          <a:ln w="28575">
            <a:solidFill>
              <a:srgbClr val="00B050"/>
            </a:solidFill>
          </a:ln>
        </p:spPr>
        <p:txBody>
          <a:bodyPr>
            <a:noAutofit/>
          </a:bodyPr>
          <a:lstStyle/>
          <a:p>
            <a:pPr marL="0" indent="0">
              <a:buNone/>
            </a:pPr>
            <a:r>
              <a:rPr kumimoji="1" lang="ja-JP" altLang="en-US" sz="2400" dirty="0" smtClean="0"/>
              <a:t>　</a:t>
            </a:r>
            <a:r>
              <a:rPr kumimoji="1" lang="en-US" altLang="ja-JP" sz="2400" dirty="0" smtClean="0"/>
              <a:t>〈</a:t>
            </a:r>
            <a:r>
              <a:rPr kumimoji="1" lang="ja-JP" altLang="en-US" sz="2400" dirty="0" smtClean="0"/>
              <a:t>成果</a:t>
            </a:r>
            <a:r>
              <a:rPr kumimoji="1" lang="en-US" altLang="ja-JP" sz="2400" dirty="0" smtClean="0"/>
              <a:t>〉</a:t>
            </a:r>
          </a:p>
          <a:p>
            <a:r>
              <a:rPr kumimoji="1" lang="ja-JP" altLang="en-US" sz="2400" dirty="0" smtClean="0"/>
              <a:t>エコファンドは近年、世界でも重要視され、各地で行われている。</a:t>
            </a:r>
            <a:endParaRPr kumimoji="1" lang="en-US" altLang="ja-JP" sz="2400" dirty="0" smtClean="0"/>
          </a:p>
          <a:p>
            <a:r>
              <a:rPr lang="en-US" altLang="ja-JP" sz="2400" dirty="0" smtClean="0"/>
              <a:t>2014</a:t>
            </a:r>
            <a:r>
              <a:rPr lang="ja-JP" altLang="en-US" sz="2400" dirty="0" smtClean="0"/>
              <a:t>年の世界の</a:t>
            </a:r>
            <a:r>
              <a:rPr lang="en-US" altLang="ja-JP" sz="2400" dirty="0" smtClean="0"/>
              <a:t>SRI</a:t>
            </a:r>
            <a:r>
              <a:rPr lang="ja-JP" altLang="en-US" sz="2400" dirty="0" smtClean="0"/>
              <a:t>市場</a:t>
            </a:r>
            <a:r>
              <a:rPr lang="ja-JP" altLang="en-US" sz="2400" dirty="0"/>
              <a:t>規模</a:t>
            </a:r>
            <a:r>
              <a:rPr lang="ja-JP" altLang="en-US" sz="2400" dirty="0" smtClean="0"/>
              <a:t>は</a:t>
            </a:r>
            <a:r>
              <a:rPr lang="en-US" altLang="ja-JP" sz="2400" dirty="0" smtClean="0"/>
              <a:t>2012</a:t>
            </a:r>
            <a:r>
              <a:rPr lang="ja-JP" altLang="en-US" sz="2400" dirty="0"/>
              <a:t>年</a:t>
            </a:r>
            <a:r>
              <a:rPr lang="ja-JP" altLang="en-US" sz="2400" dirty="0" smtClean="0"/>
              <a:t>と比較して約</a:t>
            </a:r>
            <a:r>
              <a:rPr lang="en-US" altLang="ja-JP" sz="2400" dirty="0" smtClean="0"/>
              <a:t>61</a:t>
            </a:r>
            <a:r>
              <a:rPr lang="ja-JP" altLang="en-US" sz="2400" dirty="0" smtClean="0"/>
              <a:t>％拡大</a:t>
            </a:r>
            <a:r>
              <a:rPr lang="ja-JP" altLang="en-US" sz="2400" dirty="0"/>
              <a:t>。</a:t>
            </a:r>
            <a:endParaRPr lang="en-US" altLang="ja-JP" sz="2400" dirty="0" smtClean="0"/>
          </a:p>
          <a:p>
            <a:pPr marL="0" indent="0">
              <a:buNone/>
            </a:pPr>
            <a:r>
              <a:rPr lang="ja-JP" altLang="en-US" sz="2400" dirty="0"/>
              <a:t>　</a:t>
            </a:r>
            <a:r>
              <a:rPr lang="ja-JP" altLang="en-US" sz="2400" dirty="0" smtClean="0"/>
              <a:t>特に米国の市場規模は欧州の半分だが、米国の</a:t>
            </a:r>
            <a:r>
              <a:rPr lang="en-US" altLang="ja-JP" sz="2400" dirty="0" smtClean="0"/>
              <a:t>SRI</a:t>
            </a:r>
            <a:r>
              <a:rPr lang="ja-JP" altLang="en-US" sz="2400" dirty="0" smtClean="0"/>
              <a:t>市場成長率は最も高い。</a:t>
            </a:r>
            <a:endParaRPr lang="en-US" altLang="ja-JP" sz="2400" dirty="0" smtClean="0"/>
          </a:p>
          <a:p>
            <a:endParaRPr kumimoji="1" lang="en-US" altLang="ja-JP" sz="1000" dirty="0" smtClean="0"/>
          </a:p>
          <a:p>
            <a:pPr marL="0" indent="0">
              <a:buNone/>
            </a:pPr>
            <a:r>
              <a:rPr lang="ja-JP" altLang="en-US" sz="2400" dirty="0" smtClean="0"/>
              <a:t>　</a:t>
            </a:r>
            <a:r>
              <a:rPr lang="en-US" altLang="ja-JP" sz="2400" dirty="0" smtClean="0"/>
              <a:t>〈</a:t>
            </a:r>
            <a:r>
              <a:rPr lang="ja-JP" altLang="en-US" sz="2400" dirty="0" smtClean="0"/>
              <a:t>課題</a:t>
            </a:r>
            <a:r>
              <a:rPr lang="en-US" altLang="ja-JP" sz="2400" dirty="0" smtClean="0"/>
              <a:t>〉</a:t>
            </a:r>
            <a:endParaRPr kumimoji="1" lang="en-US" altLang="ja-JP" sz="2400" dirty="0" smtClean="0"/>
          </a:p>
          <a:p>
            <a:r>
              <a:rPr lang="en-US" altLang="ja-JP" sz="2400" dirty="0"/>
              <a:t>SRI</a:t>
            </a:r>
            <a:r>
              <a:rPr lang="ja-JP" altLang="en-US" sz="2400" dirty="0" smtClean="0"/>
              <a:t>は日本国内</a:t>
            </a:r>
            <a:r>
              <a:rPr lang="ja-JP" altLang="en-US" sz="2400" dirty="0"/>
              <a:t>の資産運用総額全体の１割強に過ぎない。</a:t>
            </a:r>
            <a:endParaRPr kumimoji="1" lang="en-US" altLang="ja-JP" sz="2400" dirty="0"/>
          </a:p>
        </p:txBody>
      </p:sp>
    </p:spTree>
    <p:extLst>
      <p:ext uri="{BB962C8B-B14F-4D97-AF65-F5344CB8AC3E}">
        <p14:creationId xmlns:p14="http://schemas.microsoft.com/office/powerpoint/2010/main" val="417123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01448"/>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成果と課題</a:t>
            </a:r>
            <a:endParaRPr kumimoji="1" lang="ja-JP" altLang="en-US" dirty="0"/>
          </a:p>
        </p:txBody>
      </p:sp>
      <p:sp>
        <p:nvSpPr>
          <p:cNvPr id="3" name="コンテンツ プレースホルダー 2"/>
          <p:cNvSpPr>
            <a:spLocks noGrp="1"/>
          </p:cNvSpPr>
          <p:nvPr>
            <p:ph idx="1"/>
          </p:nvPr>
        </p:nvSpPr>
        <p:spPr>
          <a:xfrm>
            <a:off x="677334" y="1564242"/>
            <a:ext cx="8596668" cy="3106355"/>
          </a:xfrm>
          <a:ln w="19050">
            <a:solidFill>
              <a:srgbClr val="00B050"/>
            </a:solidFill>
          </a:ln>
        </p:spPr>
        <p:txBody>
          <a:bodyPr>
            <a:normAutofit/>
          </a:bodyPr>
          <a:lstStyle/>
          <a:p>
            <a:r>
              <a:rPr kumimoji="1" lang="ja-JP" altLang="en-US" sz="2400" dirty="0" smtClean="0"/>
              <a:t>ＳＲＩが投資収益性の面で他と比べて優れているかの</a:t>
            </a:r>
            <a:r>
              <a:rPr kumimoji="1" lang="ja-JP" altLang="en-US" sz="2400" u="sng" dirty="0" smtClean="0"/>
              <a:t>判断は困難</a:t>
            </a:r>
            <a:endParaRPr kumimoji="1" lang="en-US" altLang="ja-JP" sz="2400" u="sng" dirty="0" smtClean="0"/>
          </a:p>
          <a:p>
            <a:endParaRPr lang="en-US" altLang="ja-JP" sz="2400" dirty="0" smtClean="0"/>
          </a:p>
          <a:p>
            <a:r>
              <a:rPr lang="ja-JP" altLang="en-US" sz="2400" dirty="0"/>
              <a:t>財務諸表だけで</a:t>
            </a:r>
            <a:r>
              <a:rPr lang="ja-JP" altLang="en-US" sz="2400" dirty="0" smtClean="0"/>
              <a:t>は</a:t>
            </a:r>
            <a:r>
              <a:rPr lang="ja-JP" altLang="en-US" sz="2400" dirty="0"/>
              <a:t>判断</a:t>
            </a:r>
            <a:r>
              <a:rPr lang="ja-JP" altLang="en-US" sz="2400" dirty="0" smtClean="0"/>
              <a:t>できない</a:t>
            </a:r>
            <a:r>
              <a:rPr lang="ja-JP" altLang="en-US" sz="2400" dirty="0"/>
              <a:t>要素</a:t>
            </a:r>
            <a:r>
              <a:rPr lang="ja-JP" altLang="en-US" sz="2400" dirty="0" smtClean="0"/>
              <a:t>が</a:t>
            </a:r>
            <a:r>
              <a:rPr lang="ja-JP" altLang="en-US" sz="2400" dirty="0"/>
              <a:t>ある</a:t>
            </a:r>
            <a:r>
              <a:rPr lang="ja-JP" altLang="en-US" sz="2400" dirty="0" smtClean="0"/>
              <a:t>。</a:t>
            </a:r>
            <a:endParaRPr lang="en-US" altLang="ja-JP" sz="2400" dirty="0" smtClean="0"/>
          </a:p>
          <a:p>
            <a:pPr marL="0" indent="0">
              <a:buNone/>
            </a:pPr>
            <a:r>
              <a:rPr lang="ja-JP" altLang="en-US" sz="2400" dirty="0"/>
              <a:t>　</a:t>
            </a:r>
            <a:r>
              <a:rPr lang="ja-JP" altLang="en-US" sz="2400" dirty="0" smtClean="0"/>
              <a:t>例）従業員の士気、社会の変化など</a:t>
            </a:r>
            <a:endParaRPr lang="en-US" altLang="ja-JP" sz="2400" dirty="0"/>
          </a:p>
          <a:p>
            <a:r>
              <a:rPr kumimoji="1" lang="ja-JP" altLang="en-US" sz="2400" dirty="0" smtClean="0"/>
              <a:t>中長期に渡る</a:t>
            </a:r>
            <a:endParaRPr kumimoji="1" lang="ja-JP" altLang="en-US" sz="2400" dirty="0"/>
          </a:p>
        </p:txBody>
      </p:sp>
      <p:sp>
        <p:nvSpPr>
          <p:cNvPr id="4" name="下矢印 3"/>
          <p:cNvSpPr/>
          <p:nvPr/>
        </p:nvSpPr>
        <p:spPr>
          <a:xfrm>
            <a:off x="4520530" y="4843909"/>
            <a:ext cx="910276" cy="6080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7334" y="5625239"/>
            <a:ext cx="8466666" cy="881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ここでは</a:t>
            </a:r>
            <a:r>
              <a:rPr lang="en-US" altLang="ja-JP" sz="2400" dirty="0" smtClean="0"/>
              <a:t>SRI</a:t>
            </a:r>
            <a:r>
              <a:rPr lang="ja-JP" altLang="en-US" sz="2400" dirty="0" smtClean="0"/>
              <a:t>投資の際、どのような基準があるのかを考察</a:t>
            </a:r>
            <a:endParaRPr lang="en-US" altLang="ja-JP" sz="2400" dirty="0" smtClean="0"/>
          </a:p>
        </p:txBody>
      </p:sp>
    </p:spTree>
    <p:extLst>
      <p:ext uri="{BB962C8B-B14F-4D97-AF65-F5344CB8AC3E}">
        <p14:creationId xmlns:p14="http://schemas.microsoft.com/office/powerpoint/2010/main" val="94306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714233"/>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SRI</a:t>
            </a:r>
            <a:r>
              <a:rPr kumimoji="1" lang="ja-JP" altLang="en-US" dirty="0" smtClean="0"/>
              <a:t>パフォーマンス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05162351"/>
              </p:ext>
            </p:extLst>
          </p:nvPr>
        </p:nvGraphicFramePr>
        <p:xfrm>
          <a:off x="677334" y="1479937"/>
          <a:ext cx="10515600" cy="5191798"/>
        </p:xfrm>
        <a:graphic>
          <a:graphicData uri="http://schemas.openxmlformats.org/drawingml/2006/table">
            <a:tbl>
              <a:tblPr firstRow="1" bandRow="1">
                <a:tableStyleId>{5C22544A-7EE6-4342-B048-85BDC9FD1C3A}</a:tableStyleId>
              </a:tblPr>
              <a:tblGrid>
                <a:gridCol w="3505200"/>
                <a:gridCol w="3505200"/>
                <a:gridCol w="3505200"/>
              </a:tblGrid>
              <a:tr h="913861">
                <a:tc>
                  <a:txBody>
                    <a:bodyPr/>
                    <a:lstStyle/>
                    <a:p>
                      <a:endParaRPr kumimoji="1" lang="ja-JP" altLang="en-US" sz="2000" dirty="0"/>
                    </a:p>
                  </a:txBody>
                  <a:tcPr/>
                </a:tc>
                <a:tc>
                  <a:txBody>
                    <a:bodyPr/>
                    <a:lstStyle/>
                    <a:p>
                      <a:pPr algn="ctr"/>
                      <a:r>
                        <a:rPr kumimoji="1" lang="ja-JP" altLang="en-US" sz="2000" dirty="0" smtClean="0"/>
                        <a:t>リターン</a:t>
                      </a:r>
                      <a:r>
                        <a:rPr kumimoji="1" lang="en-US" altLang="ja-JP" sz="2000" dirty="0" smtClean="0"/>
                        <a:t>/</a:t>
                      </a:r>
                      <a:r>
                        <a:rPr kumimoji="1" lang="ja-JP" altLang="en-US" sz="2000" dirty="0" smtClean="0"/>
                        <a:t>リスク</a:t>
                      </a:r>
                      <a:endParaRPr kumimoji="1" lang="ja-JP" altLang="en-US" sz="2000" dirty="0"/>
                    </a:p>
                  </a:txBody>
                  <a:tcPr anchor="ctr"/>
                </a:tc>
                <a:tc>
                  <a:txBody>
                    <a:bodyPr/>
                    <a:lstStyle/>
                    <a:p>
                      <a:pPr algn="ctr"/>
                      <a:r>
                        <a:rPr kumimoji="1" lang="ja-JP" altLang="en-US" sz="2000" dirty="0" smtClean="0"/>
                        <a:t>ファンド数</a:t>
                      </a:r>
                      <a:endParaRPr kumimoji="1" lang="ja-JP" altLang="en-US" sz="2000" dirty="0"/>
                    </a:p>
                  </a:txBody>
                  <a:tcPr anchor="ctr"/>
                </a:tc>
              </a:tr>
              <a:tr h="913861">
                <a:tc>
                  <a:txBody>
                    <a:bodyPr/>
                    <a:lstStyle/>
                    <a:p>
                      <a:r>
                        <a:rPr kumimoji="1" lang="en-US" altLang="ja-JP" sz="2800" dirty="0" smtClean="0"/>
                        <a:t>SRI</a:t>
                      </a:r>
                      <a:r>
                        <a:rPr kumimoji="1" lang="ja-JP" altLang="en-US" sz="2800" dirty="0" smtClean="0"/>
                        <a:t>型</a:t>
                      </a:r>
                      <a:endParaRPr kumimoji="1" lang="ja-JP" altLang="en-US" sz="2800" dirty="0"/>
                    </a:p>
                  </a:txBody>
                  <a:tcPr anchor="ctr"/>
                </a:tc>
                <a:tc>
                  <a:txBody>
                    <a:bodyPr/>
                    <a:lstStyle/>
                    <a:p>
                      <a:pPr algn="r"/>
                      <a:r>
                        <a:rPr kumimoji="1" lang="en-US" altLang="ja-JP" sz="2800" dirty="0" smtClean="0"/>
                        <a:t>0.98</a:t>
                      </a:r>
                      <a:endParaRPr kumimoji="1" lang="ja-JP" altLang="en-US" sz="2800" dirty="0"/>
                    </a:p>
                  </a:txBody>
                  <a:tcPr anchor="ctr"/>
                </a:tc>
                <a:tc>
                  <a:txBody>
                    <a:bodyPr/>
                    <a:lstStyle/>
                    <a:p>
                      <a:pPr algn="r"/>
                      <a:r>
                        <a:rPr kumimoji="1" lang="en-US" altLang="ja-JP" sz="2800" dirty="0" smtClean="0"/>
                        <a:t>18</a:t>
                      </a:r>
                      <a:endParaRPr kumimoji="1" lang="ja-JP" altLang="en-US" sz="2800" dirty="0"/>
                    </a:p>
                  </a:txBody>
                  <a:tcPr anchor="ctr"/>
                </a:tc>
              </a:tr>
              <a:tr h="913861">
                <a:tc>
                  <a:txBody>
                    <a:bodyPr/>
                    <a:lstStyle/>
                    <a:p>
                      <a:r>
                        <a:rPr kumimoji="1" lang="ja-JP" altLang="en-US" sz="2800" dirty="0" smtClean="0"/>
                        <a:t>従来型のファンド</a:t>
                      </a:r>
                      <a:endParaRPr kumimoji="1" lang="ja-JP" altLang="en-US" sz="2800" dirty="0"/>
                    </a:p>
                  </a:txBody>
                  <a:tcPr anchor="ctr"/>
                </a:tc>
                <a:tc>
                  <a:txBody>
                    <a:bodyPr/>
                    <a:lstStyle/>
                    <a:p>
                      <a:pPr algn="r"/>
                      <a:r>
                        <a:rPr kumimoji="1" lang="en-US" altLang="ja-JP" sz="2800" dirty="0" smtClean="0"/>
                        <a:t>0.52</a:t>
                      </a:r>
                      <a:endParaRPr kumimoji="1" lang="ja-JP" altLang="en-US" sz="2800" dirty="0"/>
                    </a:p>
                  </a:txBody>
                  <a:tcPr anchor="ctr"/>
                </a:tc>
                <a:tc>
                  <a:txBody>
                    <a:bodyPr/>
                    <a:lstStyle/>
                    <a:p>
                      <a:pPr algn="r"/>
                      <a:r>
                        <a:rPr kumimoji="1" lang="en-US" altLang="ja-JP" sz="2800" dirty="0" smtClean="0"/>
                        <a:t>384</a:t>
                      </a:r>
                      <a:endParaRPr kumimoji="1" lang="ja-JP" altLang="en-US" sz="2800" dirty="0"/>
                    </a:p>
                  </a:txBody>
                  <a:tcPr anchor="ctr"/>
                </a:tc>
              </a:tr>
              <a:tr h="622493">
                <a:tc gridSpan="3">
                  <a:txBody>
                    <a:bodyPr/>
                    <a:lstStyle/>
                    <a:p>
                      <a:r>
                        <a:rPr kumimoji="1" lang="en-US" altLang="ja-JP" sz="2800" dirty="0" smtClean="0"/>
                        <a:t>10</a:t>
                      </a:r>
                      <a:r>
                        <a:rPr kumimoji="1" lang="ja-JP" altLang="en-US" sz="2800" dirty="0" smtClean="0"/>
                        <a:t>億円未満を除く</a:t>
                      </a:r>
                      <a:endParaRPr kumimoji="1" lang="ja-JP" altLang="en-US" sz="2800" dirty="0"/>
                    </a:p>
                  </a:txBody>
                  <a:tcPr anchor="ctr"/>
                </a:tc>
                <a:tc hMerge="1">
                  <a:txBody>
                    <a:bodyPr/>
                    <a:lstStyle/>
                    <a:p>
                      <a:endParaRPr kumimoji="1" lang="ja-JP" altLang="en-US" dirty="0"/>
                    </a:p>
                  </a:txBody>
                  <a:tcPr/>
                </a:tc>
                <a:tc hMerge="1">
                  <a:txBody>
                    <a:bodyPr/>
                    <a:lstStyle/>
                    <a:p>
                      <a:endParaRPr kumimoji="1" lang="ja-JP" altLang="en-US" dirty="0"/>
                    </a:p>
                  </a:txBody>
                  <a:tcPr/>
                </a:tc>
              </a:tr>
              <a:tr h="913861">
                <a:tc>
                  <a:txBody>
                    <a:bodyPr/>
                    <a:lstStyle/>
                    <a:p>
                      <a:r>
                        <a:rPr kumimoji="1" lang="en-US" altLang="ja-JP" sz="2800" dirty="0" smtClean="0"/>
                        <a:t>SRI</a:t>
                      </a:r>
                      <a:r>
                        <a:rPr kumimoji="1" lang="ja-JP" altLang="en-US" sz="2800" dirty="0" smtClean="0"/>
                        <a:t>型</a:t>
                      </a:r>
                      <a:endParaRPr kumimoji="1" lang="ja-JP" altLang="en-US" sz="2800" dirty="0"/>
                    </a:p>
                  </a:txBody>
                  <a:tcPr anchor="ctr"/>
                </a:tc>
                <a:tc>
                  <a:txBody>
                    <a:bodyPr/>
                    <a:lstStyle/>
                    <a:p>
                      <a:pPr algn="r"/>
                      <a:r>
                        <a:rPr kumimoji="1" lang="en-US" altLang="ja-JP" sz="2800" dirty="0" smtClean="0"/>
                        <a:t>0.92</a:t>
                      </a:r>
                      <a:endParaRPr kumimoji="1" lang="ja-JP" altLang="en-US" sz="2800" dirty="0"/>
                    </a:p>
                  </a:txBody>
                  <a:tcPr anchor="ctr"/>
                </a:tc>
                <a:tc>
                  <a:txBody>
                    <a:bodyPr/>
                    <a:lstStyle/>
                    <a:p>
                      <a:pPr algn="r"/>
                      <a:r>
                        <a:rPr kumimoji="1" lang="en-US" altLang="ja-JP" sz="2800" dirty="0" smtClean="0"/>
                        <a:t>15</a:t>
                      </a:r>
                      <a:endParaRPr kumimoji="1" lang="ja-JP" altLang="en-US" sz="2800" dirty="0"/>
                    </a:p>
                  </a:txBody>
                  <a:tcPr anchor="ctr"/>
                </a:tc>
              </a:tr>
              <a:tr h="913861">
                <a:tc>
                  <a:txBody>
                    <a:bodyPr/>
                    <a:lstStyle/>
                    <a:p>
                      <a:r>
                        <a:rPr kumimoji="1" lang="ja-JP" altLang="en-US" sz="2800" dirty="0" smtClean="0"/>
                        <a:t>従来型のファンド</a:t>
                      </a:r>
                      <a:endParaRPr kumimoji="1" lang="ja-JP" altLang="en-US" sz="2800" dirty="0"/>
                    </a:p>
                  </a:txBody>
                  <a:tcPr anchor="ctr"/>
                </a:tc>
                <a:tc>
                  <a:txBody>
                    <a:bodyPr/>
                    <a:lstStyle/>
                    <a:p>
                      <a:pPr algn="r"/>
                      <a:r>
                        <a:rPr kumimoji="1" lang="en-US" altLang="ja-JP" sz="2800" dirty="0" smtClean="0"/>
                        <a:t>0.52</a:t>
                      </a:r>
                      <a:endParaRPr kumimoji="1" lang="ja-JP" altLang="en-US" sz="2800" dirty="0"/>
                    </a:p>
                  </a:txBody>
                  <a:tcPr anchor="ctr"/>
                </a:tc>
                <a:tc>
                  <a:txBody>
                    <a:bodyPr/>
                    <a:lstStyle/>
                    <a:p>
                      <a:pPr algn="r"/>
                      <a:r>
                        <a:rPr kumimoji="1" lang="en-US" altLang="ja-JP" sz="2800" dirty="0" smtClean="0"/>
                        <a:t>308</a:t>
                      </a:r>
                      <a:endParaRPr kumimoji="1" lang="ja-JP" altLang="en-US" sz="2800" dirty="0"/>
                    </a:p>
                  </a:txBody>
                  <a:tcPr anchor="ctr"/>
                </a:tc>
              </a:tr>
            </a:tbl>
          </a:graphicData>
        </a:graphic>
      </p:graphicFrame>
    </p:spTree>
    <p:extLst>
      <p:ext uri="{BB962C8B-B14F-4D97-AF65-F5344CB8AC3E}">
        <p14:creationId xmlns:p14="http://schemas.microsoft.com/office/powerpoint/2010/main" val="59590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7252015" cy="809767"/>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SRI</a:t>
            </a:r>
            <a:r>
              <a:rPr kumimoji="1" lang="ja-JP" altLang="en-US" dirty="0" smtClean="0"/>
              <a:t>パフォーマンス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33238135"/>
              </p:ext>
            </p:extLst>
          </p:nvPr>
        </p:nvGraphicFramePr>
        <p:xfrm>
          <a:off x="838200" y="1677415"/>
          <a:ext cx="10515600" cy="4517919"/>
        </p:xfrm>
        <a:graphic>
          <a:graphicData uri="http://schemas.openxmlformats.org/drawingml/2006/table">
            <a:tbl>
              <a:tblPr firstRow="1" bandRow="1">
                <a:tableStyleId>{5C22544A-7EE6-4342-B048-85BDC9FD1C3A}</a:tableStyleId>
              </a:tblPr>
              <a:tblGrid>
                <a:gridCol w="3505200"/>
                <a:gridCol w="3505200"/>
                <a:gridCol w="3505200"/>
              </a:tblGrid>
              <a:tr h="768879">
                <a:tc>
                  <a:txBody>
                    <a:bodyPr/>
                    <a:lstStyle/>
                    <a:p>
                      <a:endParaRPr kumimoji="1" lang="ja-JP" altLang="en-US" sz="2400" dirty="0"/>
                    </a:p>
                  </a:txBody>
                  <a:tcPr/>
                </a:tc>
                <a:tc>
                  <a:txBody>
                    <a:bodyPr/>
                    <a:lstStyle/>
                    <a:p>
                      <a:pPr algn="ctr"/>
                      <a:r>
                        <a:rPr kumimoji="1" lang="ja-JP" altLang="en-US" sz="2400" dirty="0" smtClean="0"/>
                        <a:t>決定係数</a:t>
                      </a:r>
                      <a:endParaRPr kumimoji="1" lang="ja-JP" altLang="en-US" sz="2400" dirty="0"/>
                    </a:p>
                  </a:txBody>
                  <a:tcPr anchor="ctr"/>
                </a:tc>
                <a:tc>
                  <a:txBody>
                    <a:bodyPr/>
                    <a:lstStyle/>
                    <a:p>
                      <a:pPr algn="ctr"/>
                      <a:r>
                        <a:rPr kumimoji="1" lang="ja-JP" altLang="en-US" sz="2400" dirty="0" smtClean="0"/>
                        <a:t>ファンド数</a:t>
                      </a:r>
                      <a:endParaRPr kumimoji="1" lang="ja-JP" altLang="en-US" sz="2400" dirty="0"/>
                    </a:p>
                  </a:txBody>
                  <a:tcPr anchor="ctr"/>
                </a:tc>
              </a:tr>
              <a:tr h="768879">
                <a:tc>
                  <a:txBody>
                    <a:bodyPr/>
                    <a:lstStyle/>
                    <a:p>
                      <a:r>
                        <a:rPr kumimoji="1" lang="en-US" altLang="ja-JP" sz="2400" dirty="0" smtClean="0"/>
                        <a:t>SRI</a:t>
                      </a:r>
                      <a:r>
                        <a:rPr kumimoji="1" lang="ja-JP" altLang="en-US" sz="2400" dirty="0" smtClean="0"/>
                        <a:t>型　</a:t>
                      </a:r>
                      <a:endParaRPr kumimoji="1" lang="en-US" altLang="ja-JP" sz="2400" dirty="0" smtClean="0"/>
                    </a:p>
                    <a:p>
                      <a:endParaRPr kumimoji="1" lang="ja-JP" altLang="en-US" sz="2400" dirty="0"/>
                    </a:p>
                  </a:txBody>
                  <a:tcPr anchor="ctr"/>
                </a:tc>
                <a:tc>
                  <a:txBody>
                    <a:bodyPr/>
                    <a:lstStyle/>
                    <a:p>
                      <a:pPr algn="r"/>
                      <a:r>
                        <a:rPr kumimoji="1" lang="en-US" altLang="ja-JP" sz="2400" dirty="0" smtClean="0"/>
                        <a:t>0.93</a:t>
                      </a:r>
                    </a:p>
                    <a:p>
                      <a:pPr algn="r"/>
                      <a:r>
                        <a:rPr kumimoji="1" lang="en-US" altLang="ja-JP" sz="2400" dirty="0" smtClean="0"/>
                        <a:t>0.95</a:t>
                      </a:r>
                      <a:endParaRPr kumimoji="1" lang="ja-JP" altLang="en-US" sz="2400" dirty="0"/>
                    </a:p>
                  </a:txBody>
                  <a:tcPr anchor="ctr"/>
                </a:tc>
                <a:tc>
                  <a:txBody>
                    <a:bodyPr/>
                    <a:lstStyle/>
                    <a:p>
                      <a:pPr algn="r"/>
                      <a:r>
                        <a:rPr kumimoji="1" lang="en-US" altLang="ja-JP" sz="2400" dirty="0" smtClean="0"/>
                        <a:t>5</a:t>
                      </a:r>
                    </a:p>
                    <a:p>
                      <a:pPr algn="r"/>
                      <a:r>
                        <a:rPr kumimoji="1" lang="en-US" altLang="ja-JP" sz="2400" dirty="0" smtClean="0"/>
                        <a:t>13</a:t>
                      </a:r>
                      <a:endParaRPr kumimoji="1" lang="ja-JP" altLang="en-US" sz="2400" dirty="0"/>
                    </a:p>
                  </a:txBody>
                  <a:tcPr anchor="ctr"/>
                </a:tc>
              </a:tr>
              <a:tr h="768879">
                <a:tc>
                  <a:txBody>
                    <a:bodyPr/>
                    <a:lstStyle/>
                    <a:p>
                      <a:r>
                        <a:rPr kumimoji="1" lang="ja-JP" altLang="en-US" sz="2400" dirty="0" smtClean="0"/>
                        <a:t>従来型ファンド</a:t>
                      </a:r>
                      <a:endParaRPr kumimoji="1" lang="en-US" altLang="ja-JP" sz="2400" dirty="0" smtClean="0"/>
                    </a:p>
                    <a:p>
                      <a:endParaRPr kumimoji="1" lang="ja-JP" altLang="en-US" sz="2400" dirty="0"/>
                    </a:p>
                  </a:txBody>
                  <a:tcPr anchor="ctr"/>
                </a:tc>
                <a:tc>
                  <a:txBody>
                    <a:bodyPr/>
                    <a:lstStyle/>
                    <a:p>
                      <a:pPr algn="r"/>
                      <a:r>
                        <a:rPr kumimoji="1" lang="en-US" altLang="ja-JP" sz="2400" dirty="0" smtClean="0"/>
                        <a:t>0.85</a:t>
                      </a:r>
                    </a:p>
                    <a:p>
                      <a:pPr algn="r"/>
                      <a:r>
                        <a:rPr kumimoji="1" lang="en-US" altLang="ja-JP" sz="2400" dirty="0" smtClean="0"/>
                        <a:t>0.90</a:t>
                      </a:r>
                      <a:endParaRPr kumimoji="1" lang="ja-JP" altLang="en-US" sz="2400" dirty="0"/>
                    </a:p>
                  </a:txBody>
                  <a:tcPr anchor="ctr"/>
                </a:tc>
                <a:tc>
                  <a:txBody>
                    <a:bodyPr/>
                    <a:lstStyle/>
                    <a:p>
                      <a:pPr algn="r"/>
                      <a:r>
                        <a:rPr kumimoji="1" lang="en-US" altLang="ja-JP" sz="2400" dirty="0" smtClean="0"/>
                        <a:t>189</a:t>
                      </a:r>
                    </a:p>
                    <a:p>
                      <a:pPr algn="r"/>
                      <a:r>
                        <a:rPr kumimoji="1" lang="en-US" altLang="ja-JP" sz="2400" dirty="0" smtClean="0"/>
                        <a:t>195</a:t>
                      </a:r>
                      <a:endParaRPr kumimoji="1" lang="ja-JP" altLang="en-US" sz="2400" dirty="0"/>
                    </a:p>
                  </a:txBody>
                  <a:tcPr anchor="ctr"/>
                </a:tc>
              </a:tr>
              <a:tr h="428721">
                <a:tc gridSpan="3">
                  <a:txBody>
                    <a:bodyPr/>
                    <a:lstStyle/>
                    <a:p>
                      <a:r>
                        <a:rPr kumimoji="1" lang="en-US" altLang="ja-JP" sz="2400" dirty="0" smtClean="0"/>
                        <a:t>10</a:t>
                      </a:r>
                      <a:r>
                        <a:rPr kumimoji="1" lang="ja-JP" altLang="en-US" sz="2400" dirty="0" smtClean="0"/>
                        <a:t>億円未満を除く</a:t>
                      </a:r>
                      <a:endParaRPr kumimoji="1" lang="ja-JP" altLang="en-US" sz="2400" dirty="0"/>
                    </a:p>
                  </a:txBody>
                  <a:tcPr anchor="ctr"/>
                </a:tc>
                <a:tc hMerge="1">
                  <a:txBody>
                    <a:bodyPr/>
                    <a:lstStyle/>
                    <a:p>
                      <a:endParaRPr kumimoji="1" lang="ja-JP" altLang="en-US" dirty="0"/>
                    </a:p>
                  </a:txBody>
                  <a:tcPr/>
                </a:tc>
                <a:tc hMerge="1">
                  <a:txBody>
                    <a:bodyPr/>
                    <a:lstStyle/>
                    <a:p>
                      <a:endParaRPr kumimoji="1" lang="ja-JP" altLang="en-US" dirty="0"/>
                    </a:p>
                  </a:txBody>
                  <a:tcPr/>
                </a:tc>
              </a:tr>
              <a:tr h="768879">
                <a:tc>
                  <a:txBody>
                    <a:bodyPr/>
                    <a:lstStyle/>
                    <a:p>
                      <a:r>
                        <a:rPr kumimoji="1" lang="en-US" altLang="ja-JP" sz="2400" dirty="0" smtClean="0"/>
                        <a:t>SRI</a:t>
                      </a:r>
                      <a:r>
                        <a:rPr kumimoji="1" lang="ja-JP" altLang="en-US" sz="2400" dirty="0" smtClean="0"/>
                        <a:t>型</a:t>
                      </a:r>
                      <a:endParaRPr kumimoji="1" lang="ja-JP" altLang="en-US" sz="2400" dirty="0"/>
                    </a:p>
                  </a:txBody>
                  <a:tcPr anchor="ctr"/>
                </a:tc>
                <a:tc>
                  <a:txBody>
                    <a:bodyPr/>
                    <a:lstStyle/>
                    <a:p>
                      <a:pPr algn="r"/>
                      <a:r>
                        <a:rPr kumimoji="1" lang="en-US" altLang="ja-JP" sz="2400" dirty="0" smtClean="0"/>
                        <a:t>0.93</a:t>
                      </a:r>
                    </a:p>
                    <a:p>
                      <a:pPr algn="r"/>
                      <a:r>
                        <a:rPr kumimoji="1" lang="en-US" altLang="ja-JP" sz="2400" dirty="0" smtClean="0"/>
                        <a:t>0.95</a:t>
                      </a:r>
                      <a:endParaRPr kumimoji="1" lang="ja-JP" altLang="en-US" sz="2400" dirty="0"/>
                    </a:p>
                  </a:txBody>
                  <a:tcPr anchor="ctr"/>
                </a:tc>
                <a:tc>
                  <a:txBody>
                    <a:bodyPr/>
                    <a:lstStyle/>
                    <a:p>
                      <a:pPr algn="r"/>
                      <a:r>
                        <a:rPr kumimoji="1" lang="en-US" altLang="ja-JP" sz="2400" dirty="0" smtClean="0"/>
                        <a:t>5</a:t>
                      </a:r>
                    </a:p>
                    <a:p>
                      <a:pPr algn="r"/>
                      <a:r>
                        <a:rPr kumimoji="1" lang="en-US" altLang="ja-JP" sz="2400" dirty="0" smtClean="0"/>
                        <a:t>10</a:t>
                      </a:r>
                      <a:endParaRPr kumimoji="1" lang="ja-JP" altLang="en-US" sz="2400" dirty="0"/>
                    </a:p>
                  </a:txBody>
                  <a:tcPr anchor="ctr"/>
                </a:tc>
              </a:tr>
              <a:tr h="768879">
                <a:tc>
                  <a:txBody>
                    <a:bodyPr/>
                    <a:lstStyle/>
                    <a:p>
                      <a:r>
                        <a:rPr kumimoji="1" lang="ja-JP" altLang="en-US" sz="2400" dirty="0" smtClean="0"/>
                        <a:t>従来型ファンド</a:t>
                      </a:r>
                      <a:endParaRPr kumimoji="1" lang="ja-JP" altLang="en-US" sz="2400" dirty="0"/>
                    </a:p>
                  </a:txBody>
                  <a:tcPr anchor="ctr"/>
                </a:tc>
                <a:tc>
                  <a:txBody>
                    <a:bodyPr/>
                    <a:lstStyle/>
                    <a:p>
                      <a:pPr algn="r"/>
                      <a:r>
                        <a:rPr kumimoji="1" lang="en-US" altLang="ja-JP" sz="2400" dirty="0" smtClean="0"/>
                        <a:t>0.87</a:t>
                      </a:r>
                    </a:p>
                    <a:p>
                      <a:pPr algn="r"/>
                      <a:r>
                        <a:rPr kumimoji="1" lang="en-US" altLang="ja-JP" sz="2400" dirty="0" smtClean="0"/>
                        <a:t>0.89</a:t>
                      </a:r>
                      <a:endParaRPr kumimoji="1" lang="ja-JP" altLang="en-US" sz="2400" dirty="0"/>
                    </a:p>
                  </a:txBody>
                  <a:tcPr anchor="ctr"/>
                </a:tc>
                <a:tc>
                  <a:txBody>
                    <a:bodyPr/>
                    <a:lstStyle/>
                    <a:p>
                      <a:pPr algn="r"/>
                      <a:r>
                        <a:rPr kumimoji="1" lang="en-US" altLang="ja-JP" sz="2400" dirty="0" smtClean="0"/>
                        <a:t>158</a:t>
                      </a:r>
                    </a:p>
                    <a:p>
                      <a:pPr algn="r"/>
                      <a:r>
                        <a:rPr kumimoji="1" lang="en-US" altLang="ja-JP" sz="2400" dirty="0" smtClean="0"/>
                        <a:t>150</a:t>
                      </a:r>
                      <a:endParaRPr kumimoji="1" lang="ja-JP" altLang="en-US" sz="2400" dirty="0"/>
                    </a:p>
                  </a:txBody>
                  <a:tcPr anchor="ctr"/>
                </a:tc>
              </a:tr>
            </a:tbl>
          </a:graphicData>
        </a:graphic>
      </p:graphicFrame>
      <p:sp>
        <p:nvSpPr>
          <p:cNvPr id="5" name="正方形/長方形 4"/>
          <p:cNvSpPr/>
          <p:nvPr/>
        </p:nvSpPr>
        <p:spPr>
          <a:xfrm>
            <a:off x="8229871" y="571254"/>
            <a:ext cx="3415229" cy="886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上記</a:t>
            </a:r>
            <a:r>
              <a:rPr kumimoji="1" lang="en-US" altLang="ja-JP" dirty="0" smtClean="0"/>
              <a:t>2000</a:t>
            </a:r>
            <a:r>
              <a:rPr kumimoji="1" lang="ja-JP" altLang="en-US" dirty="0" smtClean="0"/>
              <a:t>年度以前</a:t>
            </a:r>
            <a:endParaRPr kumimoji="1" lang="en-US" altLang="ja-JP" dirty="0" smtClean="0"/>
          </a:p>
          <a:p>
            <a:pPr algn="ctr"/>
            <a:r>
              <a:rPr lang="ja-JP" altLang="en-US" dirty="0" smtClean="0"/>
              <a:t>下記</a:t>
            </a:r>
            <a:r>
              <a:rPr lang="en-US" altLang="ja-JP" dirty="0" smtClean="0"/>
              <a:t>2000</a:t>
            </a:r>
            <a:r>
              <a:rPr lang="ja-JP" altLang="en-US" dirty="0" smtClean="0"/>
              <a:t>年度以降</a:t>
            </a:r>
            <a:endParaRPr lang="en-US" altLang="ja-JP" dirty="0" smtClean="0"/>
          </a:p>
        </p:txBody>
      </p:sp>
      <p:sp>
        <p:nvSpPr>
          <p:cNvPr id="3" name="テキスト ボックス 2"/>
          <p:cNvSpPr txBox="1"/>
          <p:nvPr/>
        </p:nvSpPr>
        <p:spPr>
          <a:xfrm>
            <a:off x="838200" y="6233678"/>
            <a:ext cx="7603273" cy="523220"/>
          </a:xfrm>
          <a:prstGeom prst="rect">
            <a:avLst/>
          </a:prstGeom>
          <a:noFill/>
          <a:ln>
            <a:solidFill>
              <a:schemeClr val="tx1"/>
            </a:solidFill>
          </a:ln>
        </p:spPr>
        <p:txBody>
          <a:bodyPr wrap="square" rtlCol="0">
            <a:spAutoFit/>
          </a:bodyPr>
          <a:lstStyle/>
          <a:p>
            <a:r>
              <a:rPr lang="ja-JP" altLang="en-US" sz="1400" dirty="0"/>
              <a:t>出所</a:t>
            </a:r>
            <a:r>
              <a:rPr lang="ja-JP" altLang="en-US" sz="1400" dirty="0" smtClean="0"/>
              <a:t>：</a:t>
            </a:r>
            <a:r>
              <a:rPr lang="en-US" altLang="ja-JP" sz="1400" dirty="0" smtClean="0"/>
              <a:t>SRI</a:t>
            </a:r>
            <a:r>
              <a:rPr lang="ja-JP" altLang="en-US" sz="1400" dirty="0"/>
              <a:t>ファンドの</a:t>
            </a:r>
            <a:r>
              <a:rPr lang="ja-JP" altLang="en-US" sz="1400" dirty="0" smtClean="0"/>
              <a:t>パフォーマンス　投資工</a:t>
            </a:r>
            <a:r>
              <a:rPr lang="ja-JP" altLang="en-US" sz="1400" dirty="0"/>
              <a:t>学研究所　兼　社会システム研究所　中嶋　</a:t>
            </a:r>
            <a:r>
              <a:rPr lang="ja-JP" altLang="en-US" sz="1400" dirty="0" smtClean="0"/>
              <a:t>幹</a:t>
            </a:r>
            <a:endParaRPr lang="en-US" altLang="ja-JP" sz="1400" dirty="0" smtClean="0"/>
          </a:p>
          <a:p>
            <a:r>
              <a:rPr lang="en-US" altLang="ja-JP" sz="1400" dirty="0"/>
              <a:t>http://www.nikko-research.co.jp/wp-content/uploads/2014/12/473.pdf</a:t>
            </a:r>
          </a:p>
        </p:txBody>
      </p:sp>
    </p:spTree>
    <p:extLst>
      <p:ext uri="{BB962C8B-B14F-4D97-AF65-F5344CB8AC3E}">
        <p14:creationId xmlns:p14="http://schemas.microsoft.com/office/powerpoint/2010/main" val="323031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70337"/>
          </a:xfrm>
        </p:spPr>
        <p:style>
          <a:lnRef idx="1">
            <a:schemeClr val="accent1"/>
          </a:lnRef>
          <a:fillRef idx="3">
            <a:schemeClr val="accent1"/>
          </a:fillRef>
          <a:effectRef idx="2">
            <a:schemeClr val="accent1"/>
          </a:effectRef>
          <a:fontRef idx="minor">
            <a:schemeClr val="lt1"/>
          </a:fontRef>
        </p:style>
        <p:txBody>
          <a:bodyPr/>
          <a:lstStyle/>
          <a:p>
            <a:r>
              <a:rPr lang="ja-JP" altLang="en-US" dirty="0" smtClean="0"/>
              <a:t>社会的</a:t>
            </a:r>
            <a:r>
              <a:rPr lang="ja-JP" altLang="en-US" dirty="0"/>
              <a:t>責任</a:t>
            </a:r>
            <a:r>
              <a:rPr lang="ja-JP" altLang="en-US" dirty="0" smtClean="0"/>
              <a:t>の促進</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281442608"/>
              </p:ext>
            </p:extLst>
          </p:nvPr>
        </p:nvGraphicFramePr>
        <p:xfrm>
          <a:off x="677334" y="147993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137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7874" y="576008"/>
            <a:ext cx="8637196" cy="945998"/>
          </a:xfrm>
        </p:spPr>
        <p:style>
          <a:lnRef idx="0">
            <a:schemeClr val="accent1"/>
          </a:lnRef>
          <a:fillRef idx="3">
            <a:schemeClr val="accent1"/>
          </a:fillRef>
          <a:effectRef idx="3">
            <a:schemeClr val="accent1"/>
          </a:effectRef>
          <a:fontRef idx="minor">
            <a:schemeClr val="lt1"/>
          </a:fontRef>
        </p:style>
        <p:txBody>
          <a:bodyPr/>
          <a:lstStyle/>
          <a:p>
            <a:r>
              <a:rPr kumimoji="1" lang="ja-JP" altLang="en-US" dirty="0" smtClean="0"/>
              <a:t>銘柄の選別基準</a:t>
            </a:r>
            <a:endParaRPr kumimoji="1" lang="ja-JP" altLang="en-US" dirty="0"/>
          </a:p>
        </p:txBody>
      </p:sp>
      <p:sp>
        <p:nvSpPr>
          <p:cNvPr id="3" name="コンテンツ プレースホルダー 2"/>
          <p:cNvSpPr>
            <a:spLocks noGrp="1"/>
          </p:cNvSpPr>
          <p:nvPr>
            <p:ph idx="1"/>
          </p:nvPr>
        </p:nvSpPr>
        <p:spPr>
          <a:xfrm>
            <a:off x="677334" y="1884557"/>
            <a:ext cx="9977966" cy="4156806"/>
          </a:xfrm>
        </p:spPr>
        <p:txBody>
          <a:bodyPr/>
          <a:lstStyle/>
          <a:p>
            <a:endParaRPr kumimoji="1" lang="ja-JP" altLang="en-US" dirty="0"/>
          </a:p>
        </p:txBody>
      </p:sp>
      <p:sp>
        <p:nvSpPr>
          <p:cNvPr id="4" name="テキスト ボックス 3"/>
          <p:cNvSpPr txBox="1"/>
          <p:nvPr/>
        </p:nvSpPr>
        <p:spPr>
          <a:xfrm>
            <a:off x="3625640" y="2378449"/>
            <a:ext cx="365183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800" dirty="0" smtClean="0"/>
              <a:t>スクリーニング投資</a:t>
            </a:r>
            <a:endParaRPr kumimoji="1" lang="ja-JP" altLang="en-US" sz="2800" dirty="0"/>
          </a:p>
        </p:txBody>
      </p:sp>
      <p:sp>
        <p:nvSpPr>
          <p:cNvPr id="5" name="テキスト ボックス 4"/>
          <p:cNvSpPr txBox="1"/>
          <p:nvPr/>
        </p:nvSpPr>
        <p:spPr>
          <a:xfrm>
            <a:off x="1333500" y="4944764"/>
            <a:ext cx="383721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a:t>ポジティブ</a:t>
            </a:r>
            <a:r>
              <a:rPr kumimoji="1" lang="ja-JP" altLang="en-US" sz="2400" dirty="0" smtClean="0"/>
              <a:t>・</a:t>
            </a:r>
            <a:r>
              <a:rPr lang="ja-JP" altLang="en-US" sz="2400" dirty="0"/>
              <a:t>スクリーニング</a:t>
            </a:r>
            <a:endParaRPr kumimoji="1" lang="ja-JP" altLang="en-US" sz="2400" dirty="0"/>
          </a:p>
        </p:txBody>
      </p:sp>
      <p:sp>
        <p:nvSpPr>
          <p:cNvPr id="6" name="テキスト ボックス 5"/>
          <p:cNvSpPr txBox="1"/>
          <p:nvPr/>
        </p:nvSpPr>
        <p:spPr>
          <a:xfrm>
            <a:off x="6279379" y="4944764"/>
            <a:ext cx="3822563" cy="835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a:t>ネガティブ</a:t>
            </a:r>
            <a:r>
              <a:rPr kumimoji="1" lang="ja-JP" altLang="en-US" sz="2400" dirty="0" smtClean="0"/>
              <a:t>・スクリーニング</a:t>
            </a:r>
            <a:endParaRPr kumimoji="1" lang="ja-JP" altLang="en-US" sz="2400" dirty="0"/>
          </a:p>
        </p:txBody>
      </p:sp>
      <p:sp>
        <p:nvSpPr>
          <p:cNvPr id="7" name="屈折矢印 6"/>
          <p:cNvSpPr/>
          <p:nvPr/>
        </p:nvSpPr>
        <p:spPr>
          <a:xfrm flipV="1">
            <a:off x="4587492" y="3683000"/>
            <a:ext cx="4178299" cy="1261764"/>
          </a:xfrm>
          <a:prstGeom prst="bentUpArrow">
            <a:avLst>
              <a:gd name="adj1" fmla="val 36133"/>
              <a:gd name="adj2" fmla="val 40159"/>
              <a:gd name="adj3" fmla="val 304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屈折矢印 7"/>
          <p:cNvSpPr/>
          <p:nvPr/>
        </p:nvSpPr>
        <p:spPr>
          <a:xfrm flipH="1" flipV="1">
            <a:off x="1864014" y="3683000"/>
            <a:ext cx="4016085" cy="1261764"/>
          </a:xfrm>
          <a:prstGeom prst="bentUpArrow">
            <a:avLst>
              <a:gd name="adj1" fmla="val 36072"/>
              <a:gd name="adj2" fmla="val 37078"/>
              <a:gd name="adj3" fmla="val 3103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170714" y="2901669"/>
            <a:ext cx="561685" cy="12263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972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4581"/>
            <a:ext cx="7605275" cy="797580"/>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SRI</a:t>
            </a:r>
            <a:r>
              <a:rPr kumimoji="1" lang="ja-JP" altLang="en-US" dirty="0" smtClean="0"/>
              <a:t>投資スクリーン例</a:t>
            </a:r>
            <a:endParaRPr kumimoji="1" lang="ja-JP" altLang="en-US" dirty="0"/>
          </a:p>
        </p:txBody>
      </p:sp>
      <p:sp>
        <p:nvSpPr>
          <p:cNvPr id="3" name="コンテンツ プレースホルダー 2"/>
          <p:cNvSpPr>
            <a:spLocks noGrp="1"/>
          </p:cNvSpPr>
          <p:nvPr>
            <p:ph idx="1"/>
          </p:nvPr>
        </p:nvSpPr>
        <p:spPr>
          <a:xfrm>
            <a:off x="677334" y="2160589"/>
            <a:ext cx="8596668" cy="3498089"/>
          </a:xfrm>
          <a:ln w="28575"/>
        </p:spPr>
        <p:style>
          <a:lnRef idx="2">
            <a:schemeClr val="accent1"/>
          </a:lnRef>
          <a:fillRef idx="1">
            <a:schemeClr val="lt1"/>
          </a:fillRef>
          <a:effectRef idx="0">
            <a:schemeClr val="accent1"/>
          </a:effectRef>
          <a:fontRef idx="minor">
            <a:schemeClr val="dk1"/>
          </a:fontRef>
        </p:style>
        <p:txBody>
          <a:bodyPr>
            <a:normAutofit/>
          </a:bodyPr>
          <a:lstStyle/>
          <a:p>
            <a:r>
              <a:rPr kumimoji="1" lang="ja-JP" altLang="en-US" sz="2000" dirty="0" smtClean="0"/>
              <a:t>環境：リサイクリング、包装廃棄物回避、環境浄化に先進して参画</a:t>
            </a:r>
            <a:endParaRPr lang="en-US" altLang="ja-JP" sz="2000" dirty="0"/>
          </a:p>
          <a:p>
            <a:pPr marL="0" indent="0">
              <a:buNone/>
            </a:pPr>
            <a:r>
              <a:rPr kumimoji="1" lang="ja-JP" altLang="en-US" sz="2000" dirty="0" smtClean="0"/>
              <a:t>　　　　 する企業（</a:t>
            </a:r>
            <a:r>
              <a:rPr kumimoji="1" lang="ja-JP" altLang="en-US" sz="2000" dirty="0" smtClean="0">
                <a:solidFill>
                  <a:srgbClr val="FF0000"/>
                </a:solidFill>
              </a:rPr>
              <a:t>＋</a:t>
            </a:r>
            <a:r>
              <a:rPr kumimoji="1" lang="ja-JP" altLang="en-US" sz="2000" dirty="0" smtClean="0"/>
              <a:t>）</a:t>
            </a:r>
            <a:endParaRPr kumimoji="1" lang="en-US" altLang="ja-JP" sz="2000" dirty="0" smtClean="0"/>
          </a:p>
          <a:p>
            <a:pPr marL="0" indent="0">
              <a:buNone/>
            </a:pPr>
            <a:r>
              <a:rPr kumimoji="1" lang="ja-JP" altLang="en-US" sz="2000" dirty="0" smtClean="0"/>
              <a:t>　　　　 地球温暖化の一因となっている企業の回避</a:t>
            </a:r>
            <a:r>
              <a:rPr lang="ja-JP" altLang="en-US" sz="2000" dirty="0"/>
              <a:t>、</a:t>
            </a:r>
            <a:r>
              <a:rPr kumimoji="1" lang="ja-JP" altLang="en-US" sz="2000" dirty="0" smtClean="0"/>
              <a:t>（</a:t>
            </a:r>
            <a:r>
              <a:rPr kumimoji="1" lang="ja-JP" altLang="en-US" sz="2000" dirty="0" smtClean="0">
                <a:solidFill>
                  <a:srgbClr val="0070C0"/>
                </a:solidFill>
              </a:rPr>
              <a:t>－</a:t>
            </a:r>
            <a:r>
              <a:rPr kumimoji="1" lang="en-US" altLang="ja-JP" sz="2000" dirty="0" smtClean="0"/>
              <a:t>)</a:t>
            </a:r>
          </a:p>
          <a:p>
            <a:pPr marL="0" indent="0">
              <a:buNone/>
            </a:pPr>
            <a:endParaRPr kumimoji="1" lang="en-US" altLang="ja-JP" sz="2000" dirty="0" smtClean="0"/>
          </a:p>
          <a:p>
            <a:endParaRPr lang="en-US" altLang="ja-JP" sz="2000" dirty="0"/>
          </a:p>
          <a:p>
            <a:r>
              <a:rPr kumimoji="1" lang="ja-JP" altLang="en-US" sz="2000" dirty="0" smtClean="0"/>
              <a:t>人権：人権基準を推進する企業の</a:t>
            </a:r>
            <a:r>
              <a:rPr lang="ja-JP" altLang="en-US" sz="2000" dirty="0" smtClean="0"/>
              <a:t>追及（</a:t>
            </a:r>
            <a:r>
              <a:rPr lang="ja-JP" altLang="en-US" sz="2000" dirty="0" smtClean="0">
                <a:solidFill>
                  <a:srgbClr val="FF0000"/>
                </a:solidFill>
              </a:rPr>
              <a:t>＋</a:t>
            </a:r>
            <a:r>
              <a:rPr lang="ja-JP" altLang="en-US" sz="2000" dirty="0" smtClean="0"/>
              <a:t>）</a:t>
            </a:r>
            <a:endParaRPr lang="en-US" altLang="ja-JP" sz="2000" dirty="0" smtClean="0"/>
          </a:p>
          <a:p>
            <a:pPr marL="0" indent="0">
              <a:buNone/>
            </a:pPr>
            <a:r>
              <a:rPr kumimoji="1" lang="ja-JP" altLang="en-US" sz="2000" dirty="0"/>
              <a:t>　</a:t>
            </a:r>
            <a:r>
              <a:rPr kumimoji="1" lang="ja-JP" altLang="en-US" sz="2000" dirty="0" smtClean="0"/>
              <a:t>　　　 人権侵害に関わる企業の回避（</a:t>
            </a:r>
            <a:r>
              <a:rPr kumimoji="1" lang="ja-JP" altLang="en-US" sz="2000" dirty="0" smtClean="0">
                <a:solidFill>
                  <a:srgbClr val="0070C0"/>
                </a:solidFill>
              </a:rPr>
              <a:t>－</a:t>
            </a:r>
            <a:r>
              <a:rPr kumimoji="1" lang="ja-JP" altLang="en-US" sz="2000" dirty="0" smtClean="0"/>
              <a:t>）</a:t>
            </a:r>
            <a:endParaRPr kumimoji="1" lang="en-US" altLang="ja-JP" sz="2000" dirty="0" smtClean="0"/>
          </a:p>
          <a:p>
            <a:endParaRPr kumimoji="1" lang="en-US" altLang="ja-JP" sz="2000" dirty="0" smtClean="0"/>
          </a:p>
          <a:p>
            <a:pPr marL="0" indent="0">
              <a:buNone/>
            </a:pPr>
            <a:endParaRPr lang="en-US" altLang="ja-JP" sz="2000" dirty="0"/>
          </a:p>
          <a:p>
            <a:pPr marL="0" indent="0">
              <a:buNone/>
            </a:pPr>
            <a:endParaRPr kumimoji="1" lang="ja-JP" altLang="en-US" sz="2000" dirty="0"/>
          </a:p>
        </p:txBody>
      </p:sp>
      <p:sp>
        <p:nvSpPr>
          <p:cNvPr id="4" name="テキスト ボックス 3"/>
          <p:cNvSpPr txBox="1"/>
          <p:nvPr/>
        </p:nvSpPr>
        <p:spPr>
          <a:xfrm>
            <a:off x="6252507" y="1519765"/>
            <a:ext cx="302149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0" dirty="0" smtClean="0"/>
              <a:t>(</a:t>
            </a:r>
            <a:r>
              <a:rPr kumimoji="1" lang="ja-JP" altLang="en-US" sz="1400" dirty="0" smtClean="0">
                <a:solidFill>
                  <a:srgbClr val="FF0000"/>
                </a:solidFill>
              </a:rPr>
              <a:t>＋</a:t>
            </a:r>
            <a:r>
              <a:rPr kumimoji="1" lang="en-US" altLang="ja-JP" sz="1400" dirty="0" smtClean="0"/>
              <a:t>)</a:t>
            </a:r>
            <a:r>
              <a:rPr kumimoji="1" lang="ja-JP" altLang="en-US" sz="1400" dirty="0" smtClean="0"/>
              <a:t>：ポジティブ・スクリーニング</a:t>
            </a:r>
            <a:endParaRPr kumimoji="1" lang="en-US" altLang="ja-JP" sz="1400" dirty="0" smtClean="0"/>
          </a:p>
          <a:p>
            <a:r>
              <a:rPr lang="en-US" altLang="ja-JP" sz="1400" dirty="0" smtClean="0"/>
              <a:t>(</a:t>
            </a:r>
            <a:r>
              <a:rPr lang="ja-JP" altLang="en-US" sz="1400" dirty="0" smtClean="0">
                <a:solidFill>
                  <a:srgbClr val="0070C0"/>
                </a:solidFill>
              </a:rPr>
              <a:t>－</a:t>
            </a:r>
            <a:r>
              <a:rPr lang="en-US" altLang="ja-JP" sz="1400" dirty="0" smtClean="0"/>
              <a:t>)</a:t>
            </a:r>
            <a:r>
              <a:rPr lang="ja-JP" altLang="en-US" sz="1400" dirty="0" smtClean="0"/>
              <a:t>：ネガティブ・スクリーニング</a:t>
            </a:r>
            <a:endParaRPr kumimoji="1" lang="ja-JP" altLang="en-US" sz="1400" dirty="0"/>
          </a:p>
        </p:txBody>
      </p:sp>
      <p:sp>
        <p:nvSpPr>
          <p:cNvPr id="5" name="テキスト ボックス 4"/>
          <p:cNvSpPr txBox="1"/>
          <p:nvPr/>
        </p:nvSpPr>
        <p:spPr>
          <a:xfrm>
            <a:off x="677334" y="5963478"/>
            <a:ext cx="760527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smtClean="0"/>
              <a:t>出所：図説　ヨーロッパの証券市場　</a:t>
            </a:r>
            <a:r>
              <a:rPr kumimoji="1" lang="en-US" altLang="ja-JP" sz="1400" dirty="0" smtClean="0"/>
              <a:t>2012</a:t>
            </a:r>
            <a:r>
              <a:rPr kumimoji="1" lang="ja-JP" altLang="en-US" sz="1400" dirty="0" smtClean="0"/>
              <a:t>年版　Ｐ</a:t>
            </a:r>
            <a:r>
              <a:rPr kumimoji="1" lang="en-US" altLang="ja-JP" sz="1400" dirty="0" smtClean="0"/>
              <a:t>211</a:t>
            </a:r>
            <a:r>
              <a:rPr kumimoji="1" lang="ja-JP" altLang="en-US" sz="1400" dirty="0" smtClean="0"/>
              <a:t> </a:t>
            </a:r>
            <a:endParaRPr kumimoji="1" lang="en-US" altLang="ja-JP" sz="1400" dirty="0" smtClean="0"/>
          </a:p>
          <a:p>
            <a:r>
              <a:rPr lang="ja-JP" altLang="en-US" sz="1400" dirty="0"/>
              <a:t>　</a:t>
            </a:r>
            <a:r>
              <a:rPr lang="ja-JP" altLang="en-US" sz="1400" dirty="0" smtClean="0"/>
              <a:t>　　公益財団法人　日本証券経済研究所</a:t>
            </a:r>
            <a:endParaRPr kumimoji="1" lang="ja-JP" altLang="en-US" sz="1400" dirty="0"/>
          </a:p>
        </p:txBody>
      </p:sp>
    </p:spTree>
    <p:extLst>
      <p:ext uri="{BB962C8B-B14F-4D97-AF65-F5344CB8AC3E}">
        <p14:creationId xmlns:p14="http://schemas.microsoft.com/office/powerpoint/2010/main" val="3468130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1"/>
            <a:ext cx="8596668" cy="761720"/>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投資スクリーン成果</a:t>
            </a:r>
            <a:endParaRPr kumimoji="1" lang="ja-JP" altLang="en-US" dirty="0"/>
          </a:p>
        </p:txBody>
      </p:sp>
      <p:sp>
        <p:nvSpPr>
          <p:cNvPr id="4" name="テキスト ボックス 3"/>
          <p:cNvSpPr txBox="1"/>
          <p:nvPr/>
        </p:nvSpPr>
        <p:spPr>
          <a:xfrm>
            <a:off x="2120349" y="1846096"/>
            <a:ext cx="522135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kumimoji="1" lang="ja-JP" altLang="en-US" sz="2400" dirty="0" smtClean="0"/>
              <a:t>スクリーンに配慮する企業</a:t>
            </a:r>
            <a:endParaRPr kumimoji="1" lang="ja-JP" altLang="en-US" sz="2400" dirty="0"/>
          </a:p>
        </p:txBody>
      </p:sp>
      <p:sp>
        <p:nvSpPr>
          <p:cNvPr id="5" name="下矢印 4"/>
          <p:cNvSpPr/>
          <p:nvPr/>
        </p:nvSpPr>
        <p:spPr>
          <a:xfrm>
            <a:off x="4287077" y="2396786"/>
            <a:ext cx="887896" cy="6690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120349" y="3109522"/>
            <a:ext cx="5221355" cy="1569660"/>
          </a:xfrm>
          <a:prstGeom prst="rect">
            <a:avLst/>
          </a:prstGeom>
        </p:spPr>
        <p:style>
          <a:lnRef idx="3">
            <a:schemeClr val="lt1"/>
          </a:lnRef>
          <a:fillRef idx="1">
            <a:schemeClr val="accent1"/>
          </a:fillRef>
          <a:effectRef idx="1">
            <a:schemeClr val="accent1"/>
          </a:effectRef>
          <a:fontRef idx="minor">
            <a:schemeClr val="lt1"/>
          </a:fontRef>
        </p:style>
        <p:txBody>
          <a:bodyPr wrap="square" rtlCol="0" anchor="t">
            <a:spAutoFit/>
          </a:bodyPr>
          <a:lstStyle/>
          <a:p>
            <a:pPr algn="ctr"/>
            <a:r>
              <a:rPr kumimoji="1" lang="ja-JP" altLang="en-US" sz="2400" dirty="0" smtClean="0"/>
              <a:t>資本調達コストの低下</a:t>
            </a:r>
            <a:endParaRPr kumimoji="1" lang="en-US" altLang="ja-JP" sz="2400" dirty="0" smtClean="0"/>
          </a:p>
          <a:p>
            <a:pPr algn="ctr"/>
            <a:r>
              <a:rPr lang="ja-JP" altLang="en-US" sz="2400" dirty="0"/>
              <a:t>従業員</a:t>
            </a:r>
            <a:r>
              <a:rPr lang="ja-JP" altLang="en-US" sz="2400" dirty="0" smtClean="0"/>
              <a:t>の動機</a:t>
            </a:r>
            <a:r>
              <a:rPr lang="ja-JP" altLang="en-US" sz="2400" dirty="0"/>
              <a:t>づ</a:t>
            </a:r>
            <a:r>
              <a:rPr lang="ja-JP" altLang="en-US" sz="2400" dirty="0" smtClean="0"/>
              <a:t>け</a:t>
            </a:r>
            <a:endParaRPr kumimoji="1" lang="en-US" altLang="ja-JP" sz="2400" dirty="0" smtClean="0"/>
          </a:p>
          <a:p>
            <a:pPr algn="ctr"/>
            <a:r>
              <a:rPr kumimoji="1" lang="ja-JP" altLang="en-US" sz="2400" dirty="0" smtClean="0"/>
              <a:t>リスクの低下</a:t>
            </a:r>
            <a:endParaRPr lang="en-US" altLang="ja-JP" sz="2400" dirty="0" smtClean="0"/>
          </a:p>
          <a:p>
            <a:pPr algn="ctr"/>
            <a:endParaRPr kumimoji="1" lang="en-US" altLang="ja-JP" sz="2400" dirty="0" smtClean="0"/>
          </a:p>
        </p:txBody>
      </p:sp>
      <p:sp>
        <p:nvSpPr>
          <p:cNvPr id="7" name="下矢印 6"/>
          <p:cNvSpPr/>
          <p:nvPr/>
        </p:nvSpPr>
        <p:spPr>
          <a:xfrm>
            <a:off x="4273825" y="4722863"/>
            <a:ext cx="914400" cy="6163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120349" y="5388413"/>
            <a:ext cx="5221355"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kumimoji="1" lang="ja-JP" altLang="en-US" sz="2000" dirty="0" smtClean="0">
                <a:solidFill>
                  <a:schemeClr val="bg1"/>
                </a:solidFill>
              </a:rPr>
              <a:t>企業価値</a:t>
            </a:r>
            <a:r>
              <a:rPr kumimoji="1" lang="ja-JP" altLang="en-US" sz="2000" dirty="0" smtClean="0"/>
              <a:t>を高める。</a:t>
            </a:r>
            <a:endParaRPr kumimoji="1" lang="en-US" altLang="ja-JP" sz="2000" dirty="0" smtClean="0"/>
          </a:p>
          <a:p>
            <a:pPr algn="ctr"/>
            <a:r>
              <a:rPr lang="ja-JP" altLang="en-US" sz="2000" dirty="0"/>
              <a:t>投資</a:t>
            </a:r>
            <a:r>
              <a:rPr lang="ja-JP" altLang="en-US" sz="2000" dirty="0" smtClean="0"/>
              <a:t>の</a:t>
            </a:r>
            <a:r>
              <a:rPr lang="ja-JP" altLang="en-US" sz="2000" b="1" dirty="0" smtClean="0">
                <a:solidFill>
                  <a:srgbClr val="FF0000"/>
                </a:solidFill>
              </a:rPr>
              <a:t>収益性</a:t>
            </a:r>
            <a:r>
              <a:rPr lang="ja-JP" altLang="en-US" sz="2000" dirty="0" smtClean="0"/>
              <a:t>が</a:t>
            </a:r>
            <a:r>
              <a:rPr lang="ja-JP" altLang="en-US" sz="2000" dirty="0"/>
              <a:t>高</a:t>
            </a:r>
            <a:r>
              <a:rPr lang="ja-JP" altLang="en-US" sz="2000" dirty="0" smtClean="0"/>
              <a:t>くなる</a:t>
            </a:r>
            <a:r>
              <a:rPr lang="ja-JP" altLang="en-US" sz="2000" dirty="0"/>
              <a:t>。</a:t>
            </a:r>
            <a:endParaRPr kumimoji="1" lang="ja-JP" altLang="en-US" sz="2000" dirty="0"/>
          </a:p>
        </p:txBody>
      </p:sp>
      <p:sp>
        <p:nvSpPr>
          <p:cNvPr id="9" name="テキスト ボックス 8"/>
          <p:cNvSpPr txBox="1"/>
          <p:nvPr/>
        </p:nvSpPr>
        <p:spPr>
          <a:xfrm>
            <a:off x="733320" y="6184604"/>
            <a:ext cx="854068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t>出所：環境経営入門－理論と実践－</a:t>
            </a:r>
            <a:r>
              <a:rPr lang="ja-JP" altLang="en-US" sz="1600" dirty="0"/>
              <a:t>　</a:t>
            </a:r>
            <a:r>
              <a:rPr lang="ja-JP" altLang="en-US" sz="1600" dirty="0" smtClean="0"/>
              <a:t>金原達夫</a:t>
            </a:r>
            <a:r>
              <a:rPr lang="en-US" altLang="ja-JP" sz="1600" dirty="0" smtClean="0"/>
              <a:t>[</a:t>
            </a:r>
            <a:r>
              <a:rPr lang="ja-JP" altLang="en-US" sz="1600" dirty="0" smtClean="0"/>
              <a:t>著</a:t>
            </a:r>
            <a:r>
              <a:rPr lang="en-US" altLang="ja-JP" sz="1600" dirty="0" smtClean="0"/>
              <a:t>]</a:t>
            </a:r>
            <a:r>
              <a:rPr lang="ja-JP" altLang="en-US" sz="1600" dirty="0" smtClean="0"/>
              <a:t>　</a:t>
            </a:r>
            <a:r>
              <a:rPr lang="en-US" altLang="ja-JP" sz="1600" dirty="0" smtClean="0"/>
              <a:t>P119</a:t>
            </a:r>
            <a:r>
              <a:rPr lang="ja-JP" altLang="en-US" sz="1600" dirty="0" smtClean="0"/>
              <a:t>　</a:t>
            </a:r>
            <a:endParaRPr kumimoji="1" lang="ja-JP" altLang="en-US" sz="1600" dirty="0"/>
          </a:p>
        </p:txBody>
      </p:sp>
    </p:spTree>
    <p:extLst>
      <p:ext uri="{BB962C8B-B14F-4D97-AF65-F5344CB8AC3E}">
        <p14:creationId xmlns:p14="http://schemas.microsoft.com/office/powerpoint/2010/main" val="37975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95350"/>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世界の</a:t>
            </a:r>
            <a:r>
              <a:rPr kumimoji="1" lang="en-US" altLang="ja-JP" dirty="0" smtClean="0"/>
              <a:t>SRI</a:t>
            </a:r>
            <a:r>
              <a:rPr kumimoji="1" lang="ja-JP" altLang="en-US" dirty="0" smtClean="0"/>
              <a:t>市場規模</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12282612"/>
              </p:ext>
            </p:extLst>
          </p:nvPr>
        </p:nvGraphicFramePr>
        <p:xfrm>
          <a:off x="677334" y="1996068"/>
          <a:ext cx="8596312" cy="3715440"/>
        </p:xfrm>
        <a:graphic>
          <a:graphicData uri="http://schemas.openxmlformats.org/drawingml/2006/table">
            <a:tbl>
              <a:tblPr firstRow="1" bandRow="1">
                <a:tableStyleId>{5C22544A-7EE6-4342-B048-85BDC9FD1C3A}</a:tableStyleId>
              </a:tblPr>
              <a:tblGrid>
                <a:gridCol w="2149078"/>
                <a:gridCol w="2149078"/>
                <a:gridCol w="2149078"/>
                <a:gridCol w="2149078"/>
              </a:tblGrid>
              <a:tr h="532051">
                <a:tc>
                  <a:txBody>
                    <a:bodyPr/>
                    <a:lstStyle/>
                    <a:p>
                      <a:endParaRPr kumimoji="1" lang="ja-JP" altLang="en-US" dirty="0"/>
                    </a:p>
                  </a:txBody>
                  <a:tcPr/>
                </a:tc>
                <a:tc>
                  <a:txBody>
                    <a:bodyPr/>
                    <a:lstStyle/>
                    <a:p>
                      <a:pPr algn="ctr"/>
                      <a:r>
                        <a:rPr kumimoji="1" lang="en-US" altLang="ja-JP" dirty="0" smtClean="0"/>
                        <a:t>2012</a:t>
                      </a:r>
                      <a:r>
                        <a:rPr kumimoji="1" lang="ja-JP" altLang="en-US" dirty="0" smtClean="0"/>
                        <a:t>年</a:t>
                      </a:r>
                      <a:endParaRPr kumimoji="1" lang="ja-JP" altLang="en-US" dirty="0"/>
                    </a:p>
                  </a:txBody>
                  <a:tcPr anchor="ctr"/>
                </a:tc>
                <a:tc>
                  <a:txBody>
                    <a:bodyPr/>
                    <a:lstStyle/>
                    <a:p>
                      <a:pPr algn="ctr"/>
                      <a:r>
                        <a:rPr kumimoji="1" lang="en-US" altLang="ja-JP" dirty="0" smtClean="0"/>
                        <a:t>2014</a:t>
                      </a:r>
                      <a:r>
                        <a:rPr kumimoji="1" lang="ja-JP" altLang="en-US" dirty="0" smtClean="0"/>
                        <a:t>年</a:t>
                      </a:r>
                      <a:endParaRPr kumimoji="1" lang="ja-JP" altLang="en-US" dirty="0"/>
                    </a:p>
                  </a:txBody>
                  <a:tcPr anchor="ctr"/>
                </a:tc>
                <a:tc>
                  <a:txBody>
                    <a:bodyPr/>
                    <a:lstStyle/>
                    <a:p>
                      <a:pPr algn="ctr"/>
                      <a:r>
                        <a:rPr kumimoji="1" lang="ja-JP" altLang="en-US" dirty="0" smtClean="0"/>
                        <a:t>成長率</a:t>
                      </a:r>
                      <a:endParaRPr kumimoji="1" lang="ja-JP" altLang="en-US" dirty="0"/>
                    </a:p>
                  </a:txBody>
                  <a:tcPr anchor="ctr"/>
                </a:tc>
              </a:tr>
              <a:tr h="473294">
                <a:tc>
                  <a:txBody>
                    <a:bodyPr/>
                    <a:lstStyle/>
                    <a:p>
                      <a:r>
                        <a:rPr kumimoji="1" lang="ja-JP" altLang="en-US" dirty="0" smtClean="0"/>
                        <a:t>欧州</a:t>
                      </a:r>
                      <a:endParaRPr kumimoji="1" lang="en-US" altLang="ja-JP" dirty="0" smtClean="0"/>
                    </a:p>
                  </a:txBody>
                  <a:tcPr/>
                </a:tc>
                <a:tc>
                  <a:txBody>
                    <a:bodyPr/>
                    <a:lstStyle/>
                    <a:p>
                      <a:pPr algn="r"/>
                      <a:r>
                        <a:rPr lang="ja-JP" altLang="en-US" dirty="0" smtClean="0"/>
                        <a:t>＄</a:t>
                      </a:r>
                      <a:r>
                        <a:rPr lang="en-US" altLang="ja-JP" dirty="0" smtClean="0"/>
                        <a:t>8,758</a:t>
                      </a:r>
                      <a:endParaRPr lang="ja-JP" altLang="en-US" dirty="0"/>
                    </a:p>
                  </a:txBody>
                  <a:tcPr anchor="ctr"/>
                </a:tc>
                <a:tc>
                  <a:txBody>
                    <a:bodyPr/>
                    <a:lstStyle/>
                    <a:p>
                      <a:pPr algn="r"/>
                      <a:r>
                        <a:rPr kumimoji="1" lang="ja-JP" altLang="en-US" dirty="0" smtClean="0"/>
                        <a:t>＄</a:t>
                      </a:r>
                      <a:r>
                        <a:rPr kumimoji="1" lang="en-US" altLang="ja-JP" dirty="0" smtClean="0"/>
                        <a:t>13,608</a:t>
                      </a:r>
                      <a:endParaRPr kumimoji="1" lang="ja-JP" altLang="en-US" dirty="0"/>
                    </a:p>
                  </a:txBody>
                  <a:tcPr anchor="ctr"/>
                </a:tc>
                <a:tc>
                  <a:txBody>
                    <a:bodyPr/>
                    <a:lstStyle/>
                    <a:p>
                      <a:pPr algn="r"/>
                      <a:r>
                        <a:rPr kumimoji="1" lang="en-US" altLang="ja-JP" dirty="0" smtClean="0"/>
                        <a:t>55</a:t>
                      </a:r>
                      <a:r>
                        <a:rPr kumimoji="1" lang="ja-JP" altLang="en-US" dirty="0" smtClean="0"/>
                        <a:t>％</a:t>
                      </a:r>
                      <a:endParaRPr kumimoji="1" lang="en-US" altLang="ja-JP" dirty="0" smtClean="0"/>
                    </a:p>
                  </a:txBody>
                  <a:tcPr anchor="ctr"/>
                </a:tc>
              </a:tr>
              <a:tr h="473294">
                <a:tc>
                  <a:txBody>
                    <a:bodyPr/>
                    <a:lstStyle/>
                    <a:p>
                      <a:r>
                        <a:rPr kumimoji="1" lang="ja-JP" altLang="en-US" dirty="0" smtClean="0"/>
                        <a:t>米国</a:t>
                      </a:r>
                      <a:endParaRPr kumimoji="1" lang="ja-JP" altLang="en-US" dirty="0"/>
                    </a:p>
                  </a:txBody>
                  <a:tcPr/>
                </a:tc>
                <a:tc>
                  <a:txBody>
                    <a:bodyPr/>
                    <a:lstStyle/>
                    <a:p>
                      <a:pPr algn="r"/>
                      <a:r>
                        <a:rPr kumimoji="1" lang="ja-JP" altLang="en-US" dirty="0" smtClean="0"/>
                        <a:t>＄</a:t>
                      </a:r>
                      <a:r>
                        <a:rPr kumimoji="1" lang="en-US" altLang="ja-JP" dirty="0" smtClean="0"/>
                        <a:t>3,740</a:t>
                      </a:r>
                      <a:endParaRPr kumimoji="1" lang="ja-JP" altLang="en-US" dirty="0"/>
                    </a:p>
                  </a:txBody>
                  <a:tcPr anchor="ctr"/>
                </a:tc>
                <a:tc>
                  <a:txBody>
                    <a:bodyPr/>
                    <a:lstStyle/>
                    <a:p>
                      <a:pPr algn="r"/>
                      <a:r>
                        <a:rPr kumimoji="1" lang="ja-JP" altLang="en-US" dirty="0" smtClean="0"/>
                        <a:t>＄</a:t>
                      </a:r>
                      <a:r>
                        <a:rPr kumimoji="1" lang="en-US" altLang="ja-JP" dirty="0" smtClean="0"/>
                        <a:t>6,572</a:t>
                      </a:r>
                      <a:endParaRPr kumimoji="1" lang="ja-JP" altLang="en-US" dirty="0"/>
                    </a:p>
                  </a:txBody>
                  <a:tcPr anchor="ctr"/>
                </a:tc>
                <a:tc>
                  <a:txBody>
                    <a:bodyPr/>
                    <a:lstStyle/>
                    <a:p>
                      <a:pPr algn="r"/>
                      <a:r>
                        <a:rPr kumimoji="1" lang="en-US" altLang="ja-JP" dirty="0" smtClean="0"/>
                        <a:t>76</a:t>
                      </a:r>
                      <a:r>
                        <a:rPr kumimoji="1" lang="ja-JP" altLang="en-US" dirty="0" smtClean="0"/>
                        <a:t>％</a:t>
                      </a:r>
                      <a:endParaRPr kumimoji="1" lang="ja-JP" altLang="en-US" dirty="0"/>
                    </a:p>
                  </a:txBody>
                  <a:tcPr anchor="ctr"/>
                </a:tc>
              </a:tr>
              <a:tr h="473294">
                <a:tc>
                  <a:txBody>
                    <a:bodyPr/>
                    <a:lstStyle/>
                    <a:p>
                      <a:r>
                        <a:rPr kumimoji="1" lang="ja-JP" altLang="en-US" dirty="0" smtClean="0"/>
                        <a:t>カナダ</a:t>
                      </a:r>
                      <a:endParaRPr kumimoji="1" lang="ja-JP" altLang="en-US" dirty="0"/>
                    </a:p>
                  </a:txBody>
                  <a:tcPr/>
                </a:tc>
                <a:tc>
                  <a:txBody>
                    <a:bodyPr/>
                    <a:lstStyle/>
                    <a:p>
                      <a:pPr algn="r"/>
                      <a:r>
                        <a:rPr kumimoji="1" lang="ja-JP" altLang="en-US" dirty="0" smtClean="0"/>
                        <a:t>＄</a:t>
                      </a:r>
                      <a:r>
                        <a:rPr kumimoji="1" lang="en-US" altLang="ja-JP" dirty="0" smtClean="0"/>
                        <a:t>589</a:t>
                      </a:r>
                    </a:p>
                  </a:txBody>
                  <a:tcPr anchor="ctr"/>
                </a:tc>
                <a:tc>
                  <a:txBody>
                    <a:bodyPr/>
                    <a:lstStyle/>
                    <a:p>
                      <a:pPr algn="r"/>
                      <a:r>
                        <a:rPr kumimoji="1" lang="ja-JP" altLang="en-US" dirty="0" smtClean="0"/>
                        <a:t>＄</a:t>
                      </a:r>
                      <a:r>
                        <a:rPr kumimoji="1" lang="en-US" altLang="ja-JP" dirty="0" smtClean="0"/>
                        <a:t>945</a:t>
                      </a:r>
                      <a:endParaRPr kumimoji="1" lang="ja-JP" altLang="en-US" dirty="0"/>
                    </a:p>
                  </a:txBody>
                  <a:tcPr anchor="ctr"/>
                </a:tc>
                <a:tc>
                  <a:txBody>
                    <a:bodyPr/>
                    <a:lstStyle/>
                    <a:p>
                      <a:pPr algn="r"/>
                      <a:r>
                        <a:rPr kumimoji="1" lang="en-US" altLang="ja-JP" dirty="0" smtClean="0"/>
                        <a:t>60</a:t>
                      </a:r>
                      <a:r>
                        <a:rPr kumimoji="1" lang="ja-JP" altLang="en-US" dirty="0" smtClean="0"/>
                        <a:t>％</a:t>
                      </a:r>
                      <a:endParaRPr kumimoji="1" lang="ja-JP" altLang="en-US" dirty="0"/>
                    </a:p>
                  </a:txBody>
                  <a:tcPr anchor="ctr"/>
                </a:tc>
              </a:tr>
              <a:tr h="816919">
                <a:tc>
                  <a:txBody>
                    <a:bodyPr/>
                    <a:lstStyle/>
                    <a:p>
                      <a:r>
                        <a:rPr kumimoji="1" lang="ja-JP" altLang="en-US" dirty="0" smtClean="0"/>
                        <a:t>オーストラリア</a:t>
                      </a:r>
                      <a:r>
                        <a:rPr kumimoji="1" lang="en-US" altLang="ja-JP" dirty="0" smtClean="0"/>
                        <a:t>/</a:t>
                      </a:r>
                    </a:p>
                    <a:p>
                      <a:r>
                        <a:rPr kumimoji="1" lang="ja-JP" altLang="en-US" dirty="0" smtClean="0"/>
                        <a:t>ニュージーランド</a:t>
                      </a:r>
                      <a:endParaRPr kumimoji="1" lang="en-US" altLang="ja-JP" dirty="0" smtClean="0"/>
                    </a:p>
                  </a:txBody>
                  <a:tcPr/>
                </a:tc>
                <a:tc>
                  <a:txBody>
                    <a:bodyPr/>
                    <a:lstStyle/>
                    <a:p>
                      <a:pPr algn="r"/>
                      <a:r>
                        <a:rPr kumimoji="1" lang="ja-JP" altLang="en-US" dirty="0" smtClean="0"/>
                        <a:t>＄</a:t>
                      </a:r>
                      <a:r>
                        <a:rPr kumimoji="1" lang="en-US" altLang="ja-JP" dirty="0" smtClean="0"/>
                        <a:t>134</a:t>
                      </a:r>
                      <a:endParaRPr kumimoji="1" lang="ja-JP" altLang="en-US" dirty="0"/>
                    </a:p>
                  </a:txBody>
                  <a:tcPr anchor="ctr"/>
                </a:tc>
                <a:tc>
                  <a:txBody>
                    <a:bodyPr/>
                    <a:lstStyle/>
                    <a:p>
                      <a:pPr algn="r"/>
                      <a:r>
                        <a:rPr kumimoji="1" lang="ja-JP" altLang="en-US" dirty="0" smtClean="0"/>
                        <a:t>＄</a:t>
                      </a:r>
                      <a:r>
                        <a:rPr kumimoji="1" lang="en-US" altLang="ja-JP" dirty="0" smtClean="0"/>
                        <a:t>180</a:t>
                      </a:r>
                      <a:endParaRPr kumimoji="1" lang="ja-JP" altLang="en-US" dirty="0"/>
                    </a:p>
                  </a:txBody>
                  <a:tcPr anchor="ctr"/>
                </a:tc>
                <a:tc>
                  <a:txBody>
                    <a:bodyPr/>
                    <a:lstStyle/>
                    <a:p>
                      <a:pPr algn="r"/>
                      <a:r>
                        <a:rPr kumimoji="1" lang="en-US" altLang="ja-JP" dirty="0" smtClean="0"/>
                        <a:t>34</a:t>
                      </a:r>
                      <a:r>
                        <a:rPr kumimoji="1" lang="ja-JP" altLang="en-US" dirty="0" smtClean="0"/>
                        <a:t>％</a:t>
                      </a:r>
                      <a:endParaRPr kumimoji="1" lang="ja-JP" altLang="en-US" dirty="0"/>
                    </a:p>
                  </a:txBody>
                  <a:tcPr anchor="ctr"/>
                </a:tc>
              </a:tr>
              <a:tr h="473294">
                <a:tc>
                  <a:txBody>
                    <a:bodyPr/>
                    <a:lstStyle/>
                    <a:p>
                      <a:r>
                        <a:rPr kumimoji="1" lang="ja-JP" altLang="en-US" dirty="0" smtClean="0"/>
                        <a:t>アジア</a:t>
                      </a:r>
                      <a:endParaRPr kumimoji="1" lang="ja-JP" altLang="en-US" dirty="0"/>
                    </a:p>
                  </a:txBody>
                  <a:tcPr/>
                </a:tc>
                <a:tc>
                  <a:txBody>
                    <a:bodyPr/>
                    <a:lstStyle/>
                    <a:p>
                      <a:pPr algn="r"/>
                      <a:r>
                        <a:rPr kumimoji="1" lang="ja-JP" altLang="en-US" dirty="0" smtClean="0"/>
                        <a:t>＄</a:t>
                      </a:r>
                      <a:r>
                        <a:rPr kumimoji="1" lang="en-US" altLang="ja-JP" dirty="0" smtClean="0"/>
                        <a:t>40</a:t>
                      </a:r>
                      <a:endParaRPr kumimoji="1" lang="ja-JP" altLang="en-US" dirty="0"/>
                    </a:p>
                  </a:txBody>
                  <a:tcPr anchor="ctr"/>
                </a:tc>
                <a:tc>
                  <a:txBody>
                    <a:bodyPr/>
                    <a:lstStyle/>
                    <a:p>
                      <a:pPr algn="r"/>
                      <a:r>
                        <a:rPr kumimoji="1" lang="ja-JP" altLang="en-US" dirty="0" smtClean="0"/>
                        <a:t>＄</a:t>
                      </a:r>
                      <a:r>
                        <a:rPr kumimoji="1" lang="en-US" altLang="ja-JP" dirty="0" smtClean="0"/>
                        <a:t>53</a:t>
                      </a:r>
                      <a:endParaRPr kumimoji="1" lang="ja-JP" altLang="en-US" dirty="0"/>
                    </a:p>
                  </a:txBody>
                  <a:tcPr anchor="ctr"/>
                </a:tc>
                <a:tc>
                  <a:txBody>
                    <a:bodyPr/>
                    <a:lstStyle/>
                    <a:p>
                      <a:pPr algn="r"/>
                      <a:r>
                        <a:rPr kumimoji="1" lang="en-US" altLang="ja-JP" dirty="0" smtClean="0"/>
                        <a:t>32</a:t>
                      </a:r>
                      <a:r>
                        <a:rPr kumimoji="1" lang="ja-JP" altLang="en-US" dirty="0" smtClean="0"/>
                        <a:t>％</a:t>
                      </a:r>
                      <a:endParaRPr kumimoji="1" lang="ja-JP" altLang="en-US" dirty="0"/>
                    </a:p>
                  </a:txBody>
                  <a:tcPr anchor="ctr"/>
                </a:tc>
              </a:tr>
              <a:tr h="473294">
                <a:tc>
                  <a:txBody>
                    <a:bodyPr/>
                    <a:lstStyle/>
                    <a:p>
                      <a:r>
                        <a:rPr kumimoji="1" lang="ja-JP" altLang="en-US" dirty="0" smtClean="0"/>
                        <a:t>合計</a:t>
                      </a:r>
                      <a:endParaRPr kumimoji="1" lang="ja-JP" altLang="en-US" dirty="0"/>
                    </a:p>
                  </a:txBody>
                  <a:tcPr/>
                </a:tc>
                <a:tc>
                  <a:txBody>
                    <a:bodyPr/>
                    <a:lstStyle/>
                    <a:p>
                      <a:pPr algn="r"/>
                      <a:r>
                        <a:rPr kumimoji="1" lang="ja-JP" altLang="en-US" dirty="0" smtClean="0"/>
                        <a:t>＄</a:t>
                      </a:r>
                      <a:r>
                        <a:rPr kumimoji="1" lang="en-US" altLang="ja-JP" dirty="0" smtClean="0"/>
                        <a:t>13,261</a:t>
                      </a:r>
                      <a:endParaRPr kumimoji="1" lang="ja-JP" altLang="en-US" dirty="0"/>
                    </a:p>
                  </a:txBody>
                  <a:tcPr anchor="ctr"/>
                </a:tc>
                <a:tc>
                  <a:txBody>
                    <a:bodyPr/>
                    <a:lstStyle/>
                    <a:p>
                      <a:pPr algn="r"/>
                      <a:r>
                        <a:rPr kumimoji="1" lang="ja-JP" altLang="en-US" dirty="0" smtClean="0"/>
                        <a:t>＄</a:t>
                      </a:r>
                      <a:r>
                        <a:rPr kumimoji="1" lang="en-US" altLang="ja-JP" dirty="0" smtClean="0"/>
                        <a:t>21,358</a:t>
                      </a:r>
                      <a:endParaRPr kumimoji="1" lang="ja-JP" altLang="en-US" dirty="0"/>
                    </a:p>
                  </a:txBody>
                  <a:tcPr anchor="ctr"/>
                </a:tc>
                <a:tc>
                  <a:txBody>
                    <a:bodyPr/>
                    <a:lstStyle/>
                    <a:p>
                      <a:pPr algn="r"/>
                      <a:r>
                        <a:rPr kumimoji="1" lang="en-US" altLang="ja-JP" dirty="0" smtClean="0"/>
                        <a:t>61</a:t>
                      </a:r>
                      <a:r>
                        <a:rPr kumimoji="1" lang="ja-JP" altLang="en-US" dirty="0" smtClean="0"/>
                        <a:t>％</a:t>
                      </a:r>
                      <a:endParaRPr kumimoji="1" lang="ja-JP" altLang="en-US" dirty="0"/>
                    </a:p>
                  </a:txBody>
                  <a:tcPr anchor="ctr"/>
                </a:tc>
              </a:tr>
            </a:tbl>
          </a:graphicData>
        </a:graphic>
      </p:graphicFrame>
      <p:sp>
        <p:nvSpPr>
          <p:cNvPr id="7" name="テキスト ボックス 6"/>
          <p:cNvSpPr txBox="1"/>
          <p:nvPr/>
        </p:nvSpPr>
        <p:spPr>
          <a:xfrm>
            <a:off x="677334" y="5941016"/>
            <a:ext cx="8210550" cy="523220"/>
          </a:xfrm>
          <a:prstGeom prst="rect">
            <a:avLst/>
          </a:prstGeom>
          <a:noFill/>
          <a:ln>
            <a:solidFill>
              <a:schemeClr val="tx1"/>
            </a:solidFill>
          </a:ln>
        </p:spPr>
        <p:txBody>
          <a:bodyPr wrap="square" rtlCol="0">
            <a:spAutoFit/>
          </a:bodyPr>
          <a:lstStyle/>
          <a:p>
            <a:r>
              <a:rPr lang="ja-JP" altLang="en-US" sz="1400" dirty="0" smtClean="0">
                <a:effectLst/>
              </a:rPr>
              <a:t>出所：</a:t>
            </a:r>
            <a:r>
              <a:rPr lang="en-US" altLang="ja-JP" sz="1400" dirty="0" smtClean="0">
                <a:effectLst/>
              </a:rPr>
              <a:t>GSIA</a:t>
            </a:r>
            <a:r>
              <a:rPr lang="ja-JP" altLang="en-US" sz="1400" dirty="0" smtClean="0">
                <a:effectLst/>
              </a:rPr>
              <a:t> </a:t>
            </a:r>
            <a:r>
              <a:rPr lang="en-US" altLang="ja-JP" sz="1400" dirty="0" smtClean="0">
                <a:effectLst/>
              </a:rPr>
              <a:t>2014</a:t>
            </a:r>
            <a:r>
              <a:rPr lang="ja-JP" altLang="en-US" sz="1400" dirty="0" smtClean="0">
                <a:effectLst/>
              </a:rPr>
              <a:t> </a:t>
            </a:r>
            <a:r>
              <a:rPr lang="en-US" altLang="ja-JP" sz="1400" dirty="0" smtClean="0">
                <a:effectLst/>
              </a:rPr>
              <a:t>Global Sustainable Investment Review</a:t>
            </a:r>
            <a:r>
              <a:rPr lang="ja-JP" altLang="en-US" sz="1400" dirty="0" smtClean="0">
                <a:effectLst/>
              </a:rPr>
              <a:t>より作成</a:t>
            </a:r>
            <a:endParaRPr lang="en-US" altLang="ja-JP" sz="1400" dirty="0" smtClean="0">
              <a:effectLst/>
            </a:endParaRPr>
          </a:p>
          <a:p>
            <a:r>
              <a:rPr kumimoji="1" lang="ja-JP" altLang="en-US" sz="1400" dirty="0"/>
              <a:t>　</a:t>
            </a:r>
            <a:r>
              <a:rPr kumimoji="1" lang="ja-JP" altLang="en-US" sz="1400" dirty="0" smtClean="0"/>
              <a:t>　　</a:t>
            </a:r>
            <a:endParaRPr kumimoji="1" lang="ja-JP" altLang="en-US" sz="1400" dirty="0"/>
          </a:p>
        </p:txBody>
      </p:sp>
      <p:sp>
        <p:nvSpPr>
          <p:cNvPr id="8" name="テキスト ボックス 7"/>
          <p:cNvSpPr txBox="1"/>
          <p:nvPr/>
        </p:nvSpPr>
        <p:spPr>
          <a:xfrm>
            <a:off x="9620250" y="2800350"/>
            <a:ext cx="2332264" cy="2911158"/>
          </a:xfrm>
          <a:prstGeom prst="flowChartAlternateProcess">
            <a:avLst/>
          </a:prstGeom>
          <a:solidFill>
            <a:schemeClr val="accent1">
              <a:lumMod val="40000"/>
              <a:lumOff val="60000"/>
            </a:schemeClr>
          </a:solidFill>
          <a:ln w="19050">
            <a:solidFill>
              <a:schemeClr val="accent2"/>
            </a:solidFill>
          </a:ln>
        </p:spPr>
        <p:txBody>
          <a:bodyPr wrap="square" rtlCol="0">
            <a:spAutoFit/>
          </a:bodyPr>
          <a:lstStyle/>
          <a:p>
            <a:r>
              <a:rPr kumimoji="1" lang="ja-JP" altLang="en-US" sz="2400" dirty="0" smtClean="0"/>
              <a:t>世界の</a:t>
            </a:r>
            <a:r>
              <a:rPr kumimoji="1" lang="en-US" altLang="ja-JP" sz="2400" dirty="0" smtClean="0"/>
              <a:t>SRI</a:t>
            </a:r>
            <a:r>
              <a:rPr kumimoji="1" lang="ja-JP" altLang="en-US" sz="2400" dirty="0" smtClean="0"/>
              <a:t>市場規模は拡大している。</a:t>
            </a:r>
            <a:endParaRPr kumimoji="1" lang="en-US" altLang="ja-JP" sz="2400" dirty="0" smtClean="0"/>
          </a:p>
          <a:p>
            <a:r>
              <a:rPr kumimoji="1" lang="ja-JP" altLang="en-US" sz="2400" dirty="0" smtClean="0"/>
              <a:t>アジアに対し、欧州・米国の伸び率が高い</a:t>
            </a:r>
            <a:endParaRPr kumimoji="1" lang="ja-JP" altLang="en-US" sz="2400" dirty="0"/>
          </a:p>
        </p:txBody>
      </p:sp>
      <p:sp>
        <p:nvSpPr>
          <p:cNvPr id="9" name="テキスト ボックス 8"/>
          <p:cNvSpPr txBox="1"/>
          <p:nvPr/>
        </p:nvSpPr>
        <p:spPr>
          <a:xfrm>
            <a:off x="7603033" y="1657514"/>
            <a:ext cx="1670613" cy="338554"/>
          </a:xfrm>
          <a:prstGeom prst="rect">
            <a:avLst/>
          </a:prstGeom>
          <a:noFill/>
        </p:spPr>
        <p:txBody>
          <a:bodyPr wrap="square" rtlCol="0">
            <a:spAutoFit/>
          </a:bodyPr>
          <a:lstStyle/>
          <a:p>
            <a:r>
              <a:rPr lang="ja-JP" altLang="en-US" sz="1600" dirty="0"/>
              <a:t>単位</a:t>
            </a:r>
            <a:r>
              <a:rPr kumimoji="1" lang="ja-JP" altLang="en-US" sz="1600" dirty="0" smtClean="0"/>
              <a:t>：</a:t>
            </a:r>
            <a:r>
              <a:rPr kumimoji="1" lang="en-US" altLang="ja-JP" sz="1600" dirty="0" smtClean="0"/>
              <a:t>10</a:t>
            </a:r>
            <a:r>
              <a:rPr kumimoji="1" lang="ja-JP" altLang="en-US" sz="1600" dirty="0" smtClean="0"/>
              <a:t>億ドル</a:t>
            </a:r>
            <a:endParaRPr kumimoji="1" lang="ja-JP" altLang="en-US" sz="1600" dirty="0"/>
          </a:p>
        </p:txBody>
      </p:sp>
    </p:spTree>
    <p:extLst>
      <p:ext uri="{BB962C8B-B14F-4D97-AF65-F5344CB8AC3E}">
        <p14:creationId xmlns:p14="http://schemas.microsoft.com/office/powerpoint/2010/main" val="214050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526780"/>
            <a:ext cx="8596668" cy="835152"/>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SRI</a:t>
            </a:r>
            <a:r>
              <a:rPr lang="ja-JP" altLang="en-US" dirty="0" smtClean="0"/>
              <a:t>投資成果（</a:t>
            </a:r>
            <a:r>
              <a:rPr kumimoji="1" lang="ja-JP" altLang="en-US" dirty="0" smtClean="0"/>
              <a:t>日本）</a:t>
            </a:r>
            <a:endParaRPr kumimoji="1" lang="ja-JP" altLang="en-US" dirty="0"/>
          </a:p>
        </p:txBody>
      </p:sp>
      <p:sp>
        <p:nvSpPr>
          <p:cNvPr id="3" name="コンテンツ プレースホルダー 2"/>
          <p:cNvSpPr>
            <a:spLocks noGrp="1"/>
          </p:cNvSpPr>
          <p:nvPr>
            <p:ph idx="1"/>
          </p:nvPr>
        </p:nvSpPr>
        <p:spPr>
          <a:xfrm>
            <a:off x="677334" y="1444752"/>
            <a:ext cx="8596668" cy="4596611"/>
          </a:xfrm>
        </p:spPr>
        <p:txBody>
          <a:bodyPr>
            <a:normAutofit/>
          </a:bodyPr>
          <a:lstStyle/>
          <a:p>
            <a:r>
              <a:rPr kumimoji="1" lang="en-US" altLang="ja-JP" sz="2000" dirty="0" smtClean="0"/>
              <a:t>2009</a:t>
            </a:r>
            <a:r>
              <a:rPr kumimoji="1" lang="ja-JP" altLang="en-US" sz="2000" dirty="0" smtClean="0"/>
              <a:t>年には、</a:t>
            </a:r>
            <a:r>
              <a:rPr kumimoji="1" lang="en-US" altLang="ja-JP" sz="2000" dirty="0" smtClean="0"/>
              <a:t>83</a:t>
            </a:r>
            <a:r>
              <a:rPr kumimoji="1" lang="ja-JP" altLang="en-US" sz="2000" dirty="0" smtClean="0"/>
              <a:t>本のファンドが</a:t>
            </a:r>
            <a:r>
              <a:rPr kumimoji="1" lang="en-US" altLang="ja-JP" sz="2000" dirty="0" smtClean="0"/>
              <a:t>SRI</a:t>
            </a:r>
            <a:r>
              <a:rPr kumimoji="1" lang="ja-JP" altLang="en-US" sz="2000" dirty="0" smtClean="0"/>
              <a:t>投資を行う。</a:t>
            </a:r>
            <a:endParaRPr kumimoji="1" lang="en-US" altLang="ja-JP" sz="2000" dirty="0" smtClean="0"/>
          </a:p>
          <a:p>
            <a:r>
              <a:rPr lang="en-US" altLang="ja-JP" sz="2000" dirty="0" smtClean="0"/>
              <a:t>SRI</a:t>
            </a:r>
            <a:r>
              <a:rPr lang="ja-JP" altLang="en-US" sz="2000" dirty="0" smtClean="0"/>
              <a:t>投資の純資産残高は、基本的に</a:t>
            </a:r>
            <a:r>
              <a:rPr lang="en-US" altLang="ja-JP" sz="2000" dirty="0" smtClean="0"/>
              <a:t>2003</a:t>
            </a:r>
            <a:r>
              <a:rPr lang="ja-JP" altLang="en-US" sz="2000" dirty="0" smtClean="0"/>
              <a:t>年以降増加傾向。</a:t>
            </a:r>
            <a:endParaRPr lang="en-US" altLang="ja-JP" sz="2000" dirty="0" smtClean="0"/>
          </a:p>
          <a:p>
            <a:endParaRPr kumimoji="1" lang="ja-JP" altLang="en-US" sz="2000" dirty="0"/>
          </a:p>
        </p:txBody>
      </p:sp>
      <p:pic>
        <p:nvPicPr>
          <p:cNvPr id="4" name="図 3"/>
          <p:cNvPicPr>
            <a:picLocks noChangeAspect="1"/>
          </p:cNvPicPr>
          <p:nvPr/>
        </p:nvPicPr>
        <p:blipFill>
          <a:blip r:embed="rId3"/>
          <a:stretch>
            <a:fillRect/>
          </a:stretch>
        </p:blipFill>
        <p:spPr>
          <a:xfrm>
            <a:off x="863589" y="2307199"/>
            <a:ext cx="8224157" cy="3476625"/>
          </a:xfrm>
          <a:prstGeom prst="rect">
            <a:avLst/>
          </a:prstGeom>
        </p:spPr>
      </p:pic>
      <p:sp>
        <p:nvSpPr>
          <p:cNvPr id="5" name="テキスト ボックス 4"/>
          <p:cNvSpPr txBox="1"/>
          <p:nvPr/>
        </p:nvSpPr>
        <p:spPr>
          <a:xfrm>
            <a:off x="863589" y="6041363"/>
            <a:ext cx="8224157" cy="523220"/>
          </a:xfrm>
          <a:prstGeom prst="rect">
            <a:avLst/>
          </a:prstGeom>
          <a:noFill/>
          <a:ln>
            <a:solidFill>
              <a:schemeClr val="tx1"/>
            </a:solidFill>
          </a:ln>
        </p:spPr>
        <p:txBody>
          <a:bodyPr wrap="square" rtlCol="0">
            <a:spAutoFit/>
          </a:bodyPr>
          <a:lstStyle/>
          <a:p>
            <a:r>
              <a:rPr kumimoji="1" lang="ja-JP" altLang="en-US" sz="1400" dirty="0" smtClean="0"/>
              <a:t>出所：環境白書　平成</a:t>
            </a:r>
            <a:r>
              <a:rPr kumimoji="1" lang="en-US" altLang="ja-JP" sz="1400" dirty="0" smtClean="0"/>
              <a:t>22</a:t>
            </a:r>
            <a:r>
              <a:rPr kumimoji="1" lang="ja-JP" altLang="en-US" sz="1400" dirty="0" smtClean="0"/>
              <a:t>年版</a:t>
            </a:r>
            <a:endParaRPr kumimoji="1" lang="en-US" altLang="ja-JP" sz="1400" dirty="0" smtClean="0"/>
          </a:p>
          <a:p>
            <a:r>
              <a:rPr lang="en-US" altLang="ja-JP" sz="1400" dirty="0"/>
              <a:t>https://www.env.go.jp/policy/hakusyo/zu/h22/html/hj10010503.html</a:t>
            </a:r>
            <a:endParaRPr kumimoji="1" lang="ja-JP" altLang="en-US" sz="1400" dirty="0"/>
          </a:p>
        </p:txBody>
      </p:sp>
      <p:sp>
        <p:nvSpPr>
          <p:cNvPr id="6" name="円形吹き出し 5"/>
          <p:cNvSpPr/>
          <p:nvPr/>
        </p:nvSpPr>
        <p:spPr>
          <a:xfrm>
            <a:off x="9104669" y="824090"/>
            <a:ext cx="3087331" cy="2596444"/>
          </a:xfrm>
          <a:prstGeom prst="wedgeEllipseCallout">
            <a:avLst>
              <a:gd name="adj1" fmla="val -89576"/>
              <a:gd name="adj2" fmla="val 5206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2400" dirty="0" smtClean="0"/>
              <a:t>ただし投資規模は欧米諸国に</a:t>
            </a:r>
            <a:r>
              <a:rPr lang="ja-JP" altLang="en-US" sz="2400" dirty="0" smtClean="0"/>
              <a:t>比べれば大きく劣っている。</a:t>
            </a:r>
            <a:endParaRPr kumimoji="1" lang="ja-JP" altLang="en-US" sz="2400" dirty="0"/>
          </a:p>
        </p:txBody>
      </p:sp>
    </p:spTree>
    <p:extLst>
      <p:ext uri="{BB962C8B-B14F-4D97-AF65-F5344CB8AC3E}">
        <p14:creationId xmlns:p14="http://schemas.microsoft.com/office/powerpoint/2010/main" val="425740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796119"/>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solidFill>
                  <a:schemeClr val="bg1"/>
                </a:solidFill>
              </a:rPr>
              <a:t>目次</a:t>
            </a:r>
            <a:endParaRPr kumimoji="1" lang="ja-JP" altLang="en-US" dirty="0">
              <a:solidFill>
                <a:schemeClr val="bg1"/>
              </a:solidFill>
            </a:endParaRPr>
          </a:p>
        </p:txBody>
      </p:sp>
      <p:sp>
        <p:nvSpPr>
          <p:cNvPr id="3" name="コンテンツ プレースホルダー 2"/>
          <p:cNvSpPr>
            <a:spLocks noGrp="1"/>
          </p:cNvSpPr>
          <p:nvPr>
            <p:ph idx="1"/>
          </p:nvPr>
        </p:nvSpPr>
        <p:spPr>
          <a:xfrm>
            <a:off x="677334" y="1656523"/>
            <a:ext cx="8596668" cy="5015210"/>
          </a:xfrm>
        </p:spPr>
        <p:txBody>
          <a:bodyPr>
            <a:normAutofit/>
          </a:bodyPr>
          <a:lstStyle/>
          <a:p>
            <a:pPr>
              <a:buFont typeface="Wingdings" panose="05000000000000000000" pitchFamily="2" charset="2"/>
              <a:buChar char="Ø"/>
            </a:pPr>
            <a:r>
              <a:rPr kumimoji="1" lang="ja-JP" altLang="en-US" sz="3200" dirty="0" smtClean="0"/>
              <a:t>本研究の目的</a:t>
            </a:r>
            <a:endParaRPr kumimoji="1" lang="en-US" altLang="ja-JP" sz="3200" dirty="0" smtClean="0"/>
          </a:p>
          <a:p>
            <a:pPr>
              <a:buFont typeface="Wingdings" panose="05000000000000000000" pitchFamily="2" charset="2"/>
              <a:buChar char="Ø"/>
            </a:pPr>
            <a:r>
              <a:rPr lang="ja-JP" altLang="en-US" sz="3200" dirty="0" smtClean="0"/>
              <a:t>第一章　エコファンドの背景と目的</a:t>
            </a:r>
            <a:endParaRPr lang="en-US" altLang="ja-JP" sz="3200" dirty="0" smtClean="0"/>
          </a:p>
          <a:p>
            <a:pPr>
              <a:buFont typeface="Wingdings" panose="05000000000000000000" pitchFamily="2" charset="2"/>
              <a:buChar char="Ø"/>
            </a:pPr>
            <a:r>
              <a:rPr lang="ja-JP" altLang="en-US" sz="3200" dirty="0" smtClean="0"/>
              <a:t>第二章　社会的責任投資の成果と課題</a:t>
            </a:r>
            <a:endParaRPr lang="en-US" altLang="ja-JP" sz="3200" dirty="0" smtClean="0"/>
          </a:p>
          <a:p>
            <a:pPr>
              <a:buFont typeface="Wingdings" panose="05000000000000000000" pitchFamily="2" charset="2"/>
              <a:buChar char="Ø"/>
            </a:pPr>
            <a:r>
              <a:rPr kumimoji="1" lang="ja-JP" altLang="en-US" sz="3200" dirty="0" smtClean="0"/>
              <a:t>第三章　</a:t>
            </a:r>
            <a:r>
              <a:rPr lang="en-US" altLang="ja-JP" sz="3200" dirty="0" smtClean="0"/>
              <a:t>ESG</a:t>
            </a:r>
            <a:r>
              <a:rPr lang="ja-JP" altLang="en-US" sz="3200" dirty="0"/>
              <a:t>投資</a:t>
            </a:r>
            <a:endParaRPr kumimoji="1" lang="en-US" altLang="ja-JP" sz="3200" dirty="0" smtClean="0"/>
          </a:p>
          <a:p>
            <a:pPr>
              <a:buFont typeface="Wingdings" panose="05000000000000000000" pitchFamily="2" charset="2"/>
              <a:buChar char="Ø"/>
            </a:pPr>
            <a:r>
              <a:rPr lang="ja-JP" altLang="en-US" sz="3200" dirty="0" smtClean="0"/>
              <a:t>第四章　</a:t>
            </a:r>
            <a:r>
              <a:rPr lang="ja-JP" altLang="en-US" sz="3200" dirty="0"/>
              <a:t>ヒアリング</a:t>
            </a:r>
            <a:endParaRPr lang="en-US" altLang="ja-JP" sz="3200" dirty="0" smtClean="0"/>
          </a:p>
          <a:p>
            <a:pPr>
              <a:buFont typeface="Wingdings" panose="05000000000000000000" pitchFamily="2" charset="2"/>
              <a:buChar char="Ø"/>
            </a:pPr>
            <a:r>
              <a:rPr lang="ja-JP" altLang="en-US" sz="3200" dirty="0" smtClean="0"/>
              <a:t>第五章　要約と結論</a:t>
            </a:r>
            <a:endParaRPr lang="en-US" altLang="ja-JP" sz="3200" dirty="0"/>
          </a:p>
          <a:p>
            <a:pPr marL="0" indent="0">
              <a:buNone/>
            </a:pPr>
            <a:endParaRPr lang="en-US" altLang="ja-JP" sz="2400" dirty="0"/>
          </a:p>
          <a:p>
            <a:pPr marL="457200" lvl="1" indent="0">
              <a:buNone/>
            </a:pPr>
            <a:endParaRPr lang="en-US" altLang="ja-JP" sz="2000" dirty="0" smtClean="0"/>
          </a:p>
          <a:p>
            <a:pPr indent="-285750">
              <a:buFont typeface="Arial" panose="020B0604020202020204" pitchFamily="34" charset="0"/>
              <a:buChar char="•"/>
            </a:pPr>
            <a:endParaRPr kumimoji="1" lang="en-US" altLang="ja-JP" sz="2400" dirty="0" smtClean="0"/>
          </a:p>
          <a:p>
            <a:pPr marL="57150" indent="0">
              <a:buNone/>
            </a:pPr>
            <a:endParaRPr kumimoji="1" lang="en-US" altLang="ja-JP" sz="2400" dirty="0" smtClean="0"/>
          </a:p>
          <a:p>
            <a:pPr lvl="1">
              <a:buFont typeface="Wingdings" panose="05000000000000000000" pitchFamily="2" charset="2"/>
              <a:buChar char="ü"/>
            </a:pPr>
            <a:endParaRPr kumimoji="1" lang="en-US" altLang="ja-JP" sz="2000" dirty="0" smtClean="0"/>
          </a:p>
        </p:txBody>
      </p:sp>
    </p:spTree>
    <p:extLst>
      <p:ext uri="{BB962C8B-B14F-4D97-AF65-F5344CB8AC3E}">
        <p14:creationId xmlns:p14="http://schemas.microsoft.com/office/powerpoint/2010/main" val="31665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90016"/>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SRI</a:t>
            </a:r>
            <a:r>
              <a:rPr kumimoji="1" lang="ja-JP" altLang="en-US" dirty="0" smtClean="0"/>
              <a:t>投資成果</a:t>
            </a:r>
            <a:r>
              <a:rPr lang="ja-JP" altLang="en-US" dirty="0"/>
              <a:t>（</a:t>
            </a:r>
            <a:r>
              <a:rPr kumimoji="1" lang="ja-JP" altLang="en-US" dirty="0" smtClean="0"/>
              <a:t>アメリカ）</a:t>
            </a:r>
            <a:endParaRPr kumimoji="1" lang="ja-JP" altLang="en-US" dirty="0"/>
          </a:p>
        </p:txBody>
      </p:sp>
      <p:sp>
        <p:nvSpPr>
          <p:cNvPr id="3" name="コンテンツ プレースホルダー 2"/>
          <p:cNvSpPr>
            <a:spLocks noGrp="1"/>
          </p:cNvSpPr>
          <p:nvPr>
            <p:ph idx="1"/>
          </p:nvPr>
        </p:nvSpPr>
        <p:spPr>
          <a:xfrm>
            <a:off x="677334" y="1585173"/>
            <a:ext cx="8596668" cy="4456190"/>
          </a:xfrm>
        </p:spPr>
        <p:txBody>
          <a:bodyPr>
            <a:normAutofit/>
          </a:bodyPr>
          <a:lstStyle/>
          <a:p>
            <a:r>
              <a:rPr kumimoji="1" lang="en-US" altLang="ja-JP" sz="2000" dirty="0" smtClean="0"/>
              <a:t>SRI</a:t>
            </a:r>
            <a:r>
              <a:rPr kumimoji="1" lang="ja-JP" altLang="en-US" sz="2000" dirty="0" smtClean="0"/>
              <a:t>型当市運尿資産残高は、年々増加。</a:t>
            </a:r>
            <a:endParaRPr kumimoji="1" lang="en-US" altLang="ja-JP" sz="2000" dirty="0" smtClean="0"/>
          </a:p>
          <a:p>
            <a:r>
              <a:rPr kumimoji="1" lang="en-US" altLang="ja-JP" sz="2000" dirty="0" smtClean="0"/>
              <a:t>2007</a:t>
            </a:r>
            <a:r>
              <a:rPr kumimoji="1" lang="ja-JP" altLang="en-US" sz="2000" dirty="0" smtClean="0"/>
              <a:t>年には</a:t>
            </a:r>
            <a:r>
              <a:rPr kumimoji="1" lang="en-US" altLang="ja-JP" sz="2000" dirty="0" smtClean="0"/>
              <a:t>1995</a:t>
            </a:r>
            <a:r>
              <a:rPr kumimoji="1" lang="ja-JP" altLang="en-US" sz="2000" dirty="0" smtClean="0"/>
              <a:t>年と比べ、</a:t>
            </a:r>
            <a:r>
              <a:rPr kumimoji="1" lang="en-US" altLang="ja-JP" sz="2000" dirty="0" smtClean="0"/>
              <a:t>4</a:t>
            </a:r>
            <a:r>
              <a:rPr kumimoji="1" lang="ja-JP" altLang="en-US" sz="2000" dirty="0" smtClean="0"/>
              <a:t>倍強となる。</a:t>
            </a:r>
            <a:endParaRPr kumimoji="1" lang="en-US" altLang="ja-JP" sz="2000" dirty="0" smtClean="0"/>
          </a:p>
          <a:p>
            <a:endParaRPr kumimoji="1" lang="ja-JP" altLang="en-US" sz="2000" dirty="0"/>
          </a:p>
        </p:txBody>
      </p:sp>
      <p:pic>
        <p:nvPicPr>
          <p:cNvPr id="4" name="図 3"/>
          <p:cNvPicPr>
            <a:picLocks noChangeAspect="1"/>
          </p:cNvPicPr>
          <p:nvPr/>
        </p:nvPicPr>
        <p:blipFill>
          <a:blip r:embed="rId3"/>
          <a:stretch>
            <a:fillRect/>
          </a:stretch>
        </p:blipFill>
        <p:spPr>
          <a:xfrm>
            <a:off x="987553" y="2530068"/>
            <a:ext cx="8286449" cy="3657600"/>
          </a:xfrm>
          <a:prstGeom prst="rect">
            <a:avLst/>
          </a:prstGeom>
        </p:spPr>
      </p:pic>
      <p:sp>
        <p:nvSpPr>
          <p:cNvPr id="5" name="テキスト ボックス 4"/>
          <p:cNvSpPr txBox="1"/>
          <p:nvPr/>
        </p:nvSpPr>
        <p:spPr>
          <a:xfrm>
            <a:off x="677334" y="6273225"/>
            <a:ext cx="8596668" cy="523220"/>
          </a:xfrm>
          <a:prstGeom prst="rect">
            <a:avLst/>
          </a:prstGeom>
          <a:noFill/>
          <a:ln>
            <a:solidFill>
              <a:schemeClr val="tx1"/>
            </a:solidFill>
          </a:ln>
        </p:spPr>
        <p:txBody>
          <a:bodyPr wrap="square" rtlCol="0">
            <a:spAutoFit/>
          </a:bodyPr>
          <a:lstStyle/>
          <a:p>
            <a:r>
              <a:rPr kumimoji="1" lang="ja-JP" altLang="en-US" sz="1400" dirty="0" smtClean="0"/>
              <a:t>出所：環境白書平成</a:t>
            </a:r>
            <a:r>
              <a:rPr kumimoji="1" lang="en-US" altLang="ja-JP" sz="1400" dirty="0" smtClean="0"/>
              <a:t>22</a:t>
            </a:r>
            <a:r>
              <a:rPr kumimoji="1" lang="ja-JP" altLang="en-US" sz="1400" dirty="0" smtClean="0"/>
              <a:t>年版</a:t>
            </a:r>
            <a:endParaRPr kumimoji="1" lang="en-US" altLang="ja-JP" sz="1400" dirty="0" smtClean="0"/>
          </a:p>
          <a:p>
            <a:r>
              <a:rPr lang="en-US" altLang="ja-JP" sz="1400" dirty="0"/>
              <a:t>https://www.env.go.jp/policy/hakusyo/zu/h22/html/hj10010503.html</a:t>
            </a:r>
            <a:endParaRPr kumimoji="1" lang="ja-JP" altLang="en-US" sz="1400" dirty="0"/>
          </a:p>
        </p:txBody>
      </p:sp>
    </p:spTree>
    <p:extLst>
      <p:ext uri="{BB962C8B-B14F-4D97-AF65-F5344CB8AC3E}">
        <p14:creationId xmlns:p14="http://schemas.microsoft.com/office/powerpoint/2010/main" val="340259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ja-JP" altLang="en-US" sz="6600" dirty="0" smtClean="0"/>
              <a:t>第３章</a:t>
            </a:r>
            <a:r>
              <a:rPr kumimoji="1" lang="en-US" altLang="ja-JP" sz="6600" dirty="0" smtClean="0"/>
              <a:t/>
            </a:r>
            <a:br>
              <a:rPr kumimoji="1" lang="en-US" altLang="ja-JP" sz="6600" dirty="0" smtClean="0"/>
            </a:br>
            <a:r>
              <a:rPr kumimoji="1" lang="en-US" altLang="ja-JP" sz="6600" dirty="0" smtClean="0"/>
              <a:t>ESG</a:t>
            </a:r>
            <a:r>
              <a:rPr lang="ja-JP" altLang="en-US" sz="6600" dirty="0"/>
              <a:t>投資</a:t>
            </a:r>
            <a:endParaRPr kumimoji="1" lang="ja-JP" altLang="en-US" sz="6600"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0983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1065212"/>
            <a:ext cx="8596668" cy="831827"/>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ESG</a:t>
            </a:r>
            <a:r>
              <a:rPr kumimoji="1" lang="ja-JP" altLang="en-US" dirty="0" smtClean="0"/>
              <a:t>投資の登場</a:t>
            </a:r>
            <a:endParaRPr kumimoji="1" lang="ja-JP" altLang="en-US" dirty="0"/>
          </a:p>
        </p:txBody>
      </p:sp>
      <p:sp>
        <p:nvSpPr>
          <p:cNvPr id="3" name="コンテンツ プレースホルダー 2"/>
          <p:cNvSpPr>
            <a:spLocks noGrp="1"/>
          </p:cNvSpPr>
          <p:nvPr>
            <p:ph idx="1"/>
          </p:nvPr>
        </p:nvSpPr>
        <p:spPr>
          <a:xfrm>
            <a:off x="677334" y="2028708"/>
            <a:ext cx="8596668" cy="3880773"/>
          </a:xfrm>
        </p:spPr>
        <p:txBody>
          <a:bodyPr>
            <a:normAutofit/>
          </a:bodyPr>
          <a:lstStyle/>
          <a:p>
            <a:endParaRPr kumimoji="1" lang="en-US" altLang="ja-JP" sz="2400" dirty="0" smtClean="0"/>
          </a:p>
          <a:p>
            <a:r>
              <a:rPr kumimoji="1" lang="en-US" altLang="ja-JP" sz="2400" dirty="0" smtClean="0"/>
              <a:t>2006</a:t>
            </a:r>
            <a:r>
              <a:rPr kumimoji="1" lang="ja-JP" altLang="en-US" sz="2400" dirty="0" smtClean="0"/>
              <a:t>年　国際連合が投資価値を測る評価方法として</a:t>
            </a:r>
            <a:endParaRPr kumimoji="1" lang="en-US" altLang="ja-JP" sz="2400" dirty="0" smtClean="0"/>
          </a:p>
          <a:p>
            <a:pPr marL="0" indent="0">
              <a:buNone/>
            </a:pPr>
            <a:r>
              <a:rPr lang="ja-JP" altLang="en-US" sz="2400" b="1" dirty="0">
                <a:solidFill>
                  <a:srgbClr val="00B050"/>
                </a:solidFill>
              </a:rPr>
              <a:t>　</a:t>
            </a:r>
            <a:r>
              <a:rPr kumimoji="1" lang="ja-JP" altLang="en-US" sz="3200" b="1" u="sng" dirty="0" smtClean="0">
                <a:solidFill>
                  <a:srgbClr val="00B050"/>
                </a:solidFill>
              </a:rPr>
              <a:t>ＥＳＧ</a:t>
            </a:r>
            <a:r>
              <a:rPr kumimoji="1" lang="ja-JP" altLang="en-US" sz="2400" dirty="0" smtClean="0"/>
              <a:t>を提唱</a:t>
            </a:r>
            <a:endParaRPr kumimoji="1" lang="en-US" altLang="ja-JP" sz="2400" dirty="0" smtClean="0"/>
          </a:p>
          <a:p>
            <a:pPr marL="0" indent="0">
              <a:buNone/>
            </a:pPr>
            <a:r>
              <a:rPr lang="ja-JP" altLang="en-US" sz="2400" dirty="0" smtClean="0"/>
              <a:t>→エコファンドや社会的責任投資が、環境など社会的貢献を重視したならば、</a:t>
            </a:r>
            <a:r>
              <a:rPr lang="en-US" altLang="ja-JP" sz="2400" dirty="0" smtClean="0"/>
              <a:t>ESG</a:t>
            </a:r>
            <a:r>
              <a:rPr lang="ja-JP" altLang="en-US" sz="2400" dirty="0" smtClean="0"/>
              <a:t>はこれらに加え、</a:t>
            </a:r>
            <a:r>
              <a:rPr lang="ja-JP" altLang="en-US" sz="2400" b="1" dirty="0" smtClean="0">
                <a:solidFill>
                  <a:srgbClr val="FF0000"/>
                </a:solidFill>
              </a:rPr>
              <a:t>企業の内部統治</a:t>
            </a:r>
            <a:r>
              <a:rPr lang="ja-JP" altLang="en-US" sz="2400" dirty="0" smtClean="0"/>
              <a:t>（経営の透明性、自己管理）をも重視いている</a:t>
            </a:r>
            <a:endParaRPr kumimoji="1" lang="en-US" altLang="ja-JP" sz="2400" dirty="0" smtClean="0"/>
          </a:p>
          <a:p>
            <a:r>
              <a:rPr lang="ja-JP" altLang="en-US" sz="2400" dirty="0" smtClean="0"/>
              <a:t>ＥＳＧ</a:t>
            </a:r>
            <a:r>
              <a:rPr lang="ja-JP" altLang="en-US" sz="2400" dirty="0"/>
              <a:t>に</a:t>
            </a:r>
            <a:r>
              <a:rPr lang="ja-JP" altLang="en-US" sz="2400" dirty="0" smtClean="0"/>
              <a:t>対応</a:t>
            </a:r>
            <a:r>
              <a:rPr lang="ja-JP" altLang="en-US" sz="2400" dirty="0"/>
              <a:t>している企業</a:t>
            </a:r>
            <a:r>
              <a:rPr lang="ja-JP" altLang="en-US" sz="2400" dirty="0" smtClean="0"/>
              <a:t>は</a:t>
            </a:r>
            <a:r>
              <a:rPr lang="ja-JP" altLang="en-US" sz="2400" dirty="0"/>
              <a:t>長期的</a:t>
            </a:r>
            <a:r>
              <a:rPr lang="ja-JP" altLang="en-US" sz="2400" dirty="0" smtClean="0"/>
              <a:t>に成長、</a:t>
            </a:r>
            <a:endParaRPr lang="en-US" altLang="ja-JP" sz="2400" dirty="0" smtClean="0"/>
          </a:p>
          <a:p>
            <a:pPr marL="0" indent="0">
              <a:buNone/>
            </a:pPr>
            <a:r>
              <a:rPr lang="ja-JP" altLang="en-US" sz="2400" b="1" dirty="0">
                <a:solidFill>
                  <a:srgbClr val="FF0000"/>
                </a:solidFill>
              </a:rPr>
              <a:t>　</a:t>
            </a:r>
            <a:r>
              <a:rPr lang="ja-JP" altLang="en-US" sz="2400" b="1" dirty="0" smtClean="0">
                <a:solidFill>
                  <a:srgbClr val="FF0000"/>
                </a:solidFill>
              </a:rPr>
              <a:t>持続可能な社会</a:t>
            </a:r>
            <a:r>
              <a:rPr lang="ja-JP" altLang="en-US" sz="2400" dirty="0" smtClean="0"/>
              <a:t>への実現につながる。</a:t>
            </a:r>
            <a:endParaRPr kumimoji="1" lang="ja-JP" altLang="en-US"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0484" y="4278488"/>
            <a:ext cx="2981516" cy="2279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9063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1"/>
            <a:ext cx="8596668" cy="782472"/>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ESG</a:t>
            </a:r>
            <a:r>
              <a:rPr kumimoji="1" lang="ja-JP" altLang="en-US" dirty="0" smtClean="0"/>
              <a:t>投資とは</a:t>
            </a:r>
            <a:endParaRPr kumimoji="1" lang="ja-JP" altLang="en-US" dirty="0"/>
          </a:p>
        </p:txBody>
      </p:sp>
      <p:pic>
        <p:nvPicPr>
          <p:cNvPr id="4" name="コンテンツ プレースホルダー 3"/>
          <p:cNvPicPr>
            <a:picLocks noGrp="1" noChangeAspect="1"/>
          </p:cNvPicPr>
          <p:nvPr>
            <p:ph idx="1"/>
          </p:nvPr>
        </p:nvPicPr>
        <p:blipFill>
          <a:blip r:embed="rId3"/>
          <a:stretch>
            <a:fillRect/>
          </a:stretch>
        </p:blipFill>
        <p:spPr>
          <a:xfrm>
            <a:off x="1808872" y="1705969"/>
            <a:ext cx="7643323" cy="4090171"/>
          </a:xfrm>
          <a:prstGeom prst="rect">
            <a:avLst/>
          </a:prstGeom>
        </p:spPr>
      </p:pic>
      <p:sp>
        <p:nvSpPr>
          <p:cNvPr id="3" name="円形吹き出し 2"/>
          <p:cNvSpPr/>
          <p:nvPr/>
        </p:nvSpPr>
        <p:spPr>
          <a:xfrm>
            <a:off x="0" y="1941689"/>
            <a:ext cx="3849511" cy="2506133"/>
          </a:xfrm>
          <a:prstGeom prst="wedgeEllipseCallout">
            <a:avLst>
              <a:gd name="adj1" fmla="val 17290"/>
              <a:gd name="adj2" fmla="val 7215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t>特に近年東芝の会計の不正処理や神戸製鋼のデータ改ざんなどの例から見るように企業内の正しいガバナンス（企業統治）構築はきわめて重要となっている。</a:t>
            </a:r>
            <a:endParaRPr kumimoji="1" lang="ja-JP" altLang="en-US" dirty="0"/>
          </a:p>
        </p:txBody>
      </p:sp>
    </p:spTree>
    <p:extLst>
      <p:ext uri="{BB962C8B-B14F-4D97-AF65-F5344CB8AC3E}">
        <p14:creationId xmlns:p14="http://schemas.microsoft.com/office/powerpoint/2010/main" val="276766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755176"/>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ESG</a:t>
            </a:r>
            <a:r>
              <a:rPr kumimoji="1" lang="ja-JP" altLang="en-US" dirty="0" smtClean="0"/>
              <a:t>投資と</a:t>
            </a:r>
            <a:r>
              <a:rPr kumimoji="1" lang="en-US" altLang="ja-JP" dirty="0" smtClean="0"/>
              <a:t>SRI</a:t>
            </a:r>
            <a:r>
              <a:rPr kumimoji="1" lang="ja-JP" altLang="en-US" dirty="0" smtClean="0"/>
              <a:t>との比較</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604998585"/>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25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37063"/>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ESG</a:t>
            </a:r>
            <a:r>
              <a:rPr kumimoji="1" lang="ja-JP" altLang="en-US" dirty="0" smtClean="0"/>
              <a:t>投資の銘柄選び</a:t>
            </a:r>
            <a:r>
              <a:rPr kumimoji="1" lang="en-US" altLang="ja-JP" dirty="0" smtClean="0"/>
              <a:t>(</a:t>
            </a:r>
            <a:r>
              <a:rPr kumimoji="1" lang="ja-JP" altLang="en-US" dirty="0" smtClean="0"/>
              <a:t>日興エコファンド</a:t>
            </a:r>
            <a:r>
              <a:rPr kumimoji="1" lang="en-US" altLang="ja-JP"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883986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テキスト ボックス 2"/>
          <p:cNvSpPr txBox="1"/>
          <p:nvPr/>
        </p:nvSpPr>
        <p:spPr>
          <a:xfrm>
            <a:off x="3610878" y="5902881"/>
            <a:ext cx="5144509" cy="738664"/>
          </a:xfrm>
          <a:prstGeom prst="rect">
            <a:avLst/>
          </a:prstGeom>
          <a:noFill/>
          <a:ln>
            <a:solidFill>
              <a:schemeClr val="tx1"/>
            </a:solidFill>
          </a:ln>
        </p:spPr>
        <p:txBody>
          <a:bodyPr wrap="square" rtlCol="0">
            <a:spAutoFit/>
          </a:bodyPr>
          <a:lstStyle/>
          <a:p>
            <a:r>
              <a:rPr kumimoji="1" lang="ja-JP" altLang="en-US" sz="1400" dirty="0" smtClean="0"/>
              <a:t>出所：投資信託</a:t>
            </a:r>
            <a:r>
              <a:rPr kumimoji="1" lang="en-US" altLang="ja-JP" sz="1400" dirty="0" smtClean="0"/>
              <a:t>[</a:t>
            </a:r>
            <a:r>
              <a:rPr kumimoji="1" lang="ja-JP" altLang="en-US" sz="1400" dirty="0" smtClean="0"/>
              <a:t>ファンドマネージャーインタビュー</a:t>
            </a:r>
            <a:r>
              <a:rPr kumimoji="1" lang="en-US" altLang="ja-JP" sz="1400" dirty="0" smtClean="0"/>
              <a:t>]</a:t>
            </a:r>
          </a:p>
          <a:p>
            <a:r>
              <a:rPr lang="en-US" altLang="ja-JP" sz="1400" dirty="0"/>
              <a:t>https://www.k-zone.co.jp/study/interview/fund/fm/09.html</a:t>
            </a:r>
          </a:p>
          <a:p>
            <a:endParaRPr kumimoji="1" lang="ja-JP" altLang="en-US" sz="1400" dirty="0"/>
          </a:p>
        </p:txBody>
      </p:sp>
    </p:spTree>
    <p:extLst>
      <p:ext uri="{BB962C8B-B14F-4D97-AF65-F5344CB8AC3E}">
        <p14:creationId xmlns:p14="http://schemas.microsoft.com/office/powerpoint/2010/main" val="5047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09767"/>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日本の状況</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endParaRPr lang="en-US" altLang="ja-JP" dirty="0" smtClean="0"/>
          </a:p>
        </p:txBody>
      </p:sp>
      <p:graphicFrame>
        <p:nvGraphicFramePr>
          <p:cNvPr id="6" name="図表 5"/>
          <p:cNvGraphicFramePr/>
          <p:nvPr>
            <p:extLst>
              <p:ext uri="{D42A27DB-BD31-4B8C-83A1-F6EECF244321}">
                <p14:modId xmlns:p14="http://schemas.microsoft.com/office/powerpoint/2010/main" val="3618397337"/>
              </p:ext>
            </p:extLst>
          </p:nvPr>
        </p:nvGraphicFramePr>
        <p:xfrm>
          <a:off x="911668" y="139164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086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755176"/>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GPIF</a:t>
            </a:r>
            <a:r>
              <a:rPr kumimoji="1" lang="ja-JP" altLang="en-US" dirty="0" smtClean="0"/>
              <a:t>による調査</a:t>
            </a:r>
            <a:endParaRPr kumimoji="1" lang="ja-JP" altLang="en-US" dirty="0"/>
          </a:p>
        </p:txBody>
      </p:sp>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val="3574833139"/>
              </p:ext>
            </p:extLst>
          </p:nvPr>
        </p:nvGraphicFramePr>
        <p:xfrm>
          <a:off x="677334" y="1464552"/>
          <a:ext cx="4183062" cy="42874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コンテンツ プレースホルダー 11"/>
          <p:cNvGraphicFramePr>
            <a:graphicFrameLocks noGrp="1"/>
          </p:cNvGraphicFramePr>
          <p:nvPr>
            <p:ph sz="half" idx="2"/>
            <p:extLst>
              <p:ext uri="{D42A27DB-BD31-4B8C-83A1-F6EECF244321}">
                <p14:modId xmlns:p14="http://schemas.microsoft.com/office/powerpoint/2010/main" val="2435770575"/>
              </p:ext>
            </p:extLst>
          </p:nvPr>
        </p:nvGraphicFramePr>
        <p:xfrm>
          <a:off x="5089352" y="1464552"/>
          <a:ext cx="4518672" cy="4287419"/>
        </p:xfrm>
        <a:graphic>
          <a:graphicData uri="http://schemas.openxmlformats.org/drawingml/2006/chart">
            <c:chart xmlns:c="http://schemas.openxmlformats.org/drawingml/2006/chart" xmlns:r="http://schemas.openxmlformats.org/officeDocument/2006/relationships" r:id="rId4"/>
          </a:graphicData>
        </a:graphic>
      </p:graphicFrame>
      <p:sp>
        <p:nvSpPr>
          <p:cNvPr id="3" name="正方形/長方形 2"/>
          <p:cNvSpPr/>
          <p:nvPr/>
        </p:nvSpPr>
        <p:spPr>
          <a:xfrm>
            <a:off x="924266" y="5968511"/>
            <a:ext cx="8683758" cy="7601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出所：</a:t>
            </a:r>
            <a:r>
              <a:rPr kumimoji="1" lang="en-US" altLang="ja-JP" sz="1400" dirty="0" smtClean="0"/>
              <a:t>GPIF(</a:t>
            </a:r>
            <a:r>
              <a:rPr kumimoji="1" lang="ja-JP" altLang="en-US" sz="1400" dirty="0" smtClean="0"/>
              <a:t>年金積立金管理運用独立行政法人</a:t>
            </a:r>
            <a:r>
              <a:rPr lang="en-US" altLang="ja-JP" sz="1400" dirty="0" smtClean="0"/>
              <a:t>)</a:t>
            </a:r>
            <a:r>
              <a:rPr lang="ja-JP" altLang="en-US" sz="1400" dirty="0" smtClean="0"/>
              <a:t>　</a:t>
            </a:r>
            <a:endParaRPr lang="en-US" altLang="ja-JP" sz="1400" dirty="0" smtClean="0"/>
          </a:p>
          <a:p>
            <a:pPr algn="ctr"/>
            <a:r>
              <a:rPr lang="en-US" altLang="ja-JP" sz="1400" dirty="0"/>
              <a:t>http://www.gpif.go.jp/operation/pdf/stewardship_questionnaire.pdf</a:t>
            </a:r>
            <a:r>
              <a:rPr lang="ja-JP" altLang="en-US" sz="1400" dirty="0"/>
              <a:t>　</a:t>
            </a:r>
            <a:r>
              <a:rPr lang="en-US" altLang="ja-JP" sz="1400" dirty="0" smtClean="0"/>
              <a:t>2017/10/31</a:t>
            </a:r>
            <a:endParaRPr kumimoji="1" lang="ja-JP" altLang="en-US" sz="1400" dirty="0"/>
          </a:p>
        </p:txBody>
      </p:sp>
    </p:spTree>
    <p:extLst>
      <p:ext uri="{BB962C8B-B14F-4D97-AF65-F5344CB8AC3E}">
        <p14:creationId xmlns:p14="http://schemas.microsoft.com/office/powerpoint/2010/main" val="207835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1"/>
            <a:ext cx="8596668" cy="864358"/>
          </a:xfrm>
        </p:spPr>
        <p:style>
          <a:lnRef idx="1">
            <a:schemeClr val="accent1"/>
          </a:lnRef>
          <a:fillRef idx="3">
            <a:schemeClr val="accent1"/>
          </a:fillRef>
          <a:effectRef idx="2">
            <a:schemeClr val="accent1"/>
          </a:effectRef>
          <a:fontRef idx="minor">
            <a:schemeClr val="lt1"/>
          </a:fontRef>
        </p:style>
        <p:txBody>
          <a:bodyPr/>
          <a:lstStyle/>
          <a:p>
            <a:r>
              <a:rPr kumimoji="1" lang="en-US" altLang="ja-JP" dirty="0" smtClean="0"/>
              <a:t>ESG</a:t>
            </a:r>
            <a:r>
              <a:rPr kumimoji="1" lang="ja-JP" altLang="en-US" dirty="0" smtClean="0"/>
              <a:t>投資成果</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745393783"/>
              </p:ext>
            </p:extLst>
          </p:nvPr>
        </p:nvGraphicFramePr>
        <p:xfrm>
          <a:off x="677334" y="1930400"/>
          <a:ext cx="10390315" cy="4110963"/>
        </p:xfrm>
        <a:graphic>
          <a:graphicData uri="http://schemas.openxmlformats.org/drawingml/2006/table">
            <a:tbl>
              <a:tblPr firstRow="1" bandRow="1">
                <a:tableStyleId>{5C22544A-7EE6-4342-B048-85BDC9FD1C3A}</a:tableStyleId>
              </a:tblPr>
              <a:tblGrid>
                <a:gridCol w="1100012"/>
                <a:gridCol w="1005840"/>
                <a:gridCol w="1572768"/>
                <a:gridCol w="2267712"/>
                <a:gridCol w="2286000"/>
                <a:gridCol w="2157983"/>
              </a:tblGrid>
              <a:tr h="777267">
                <a:tc rowSpan="2">
                  <a:txBody>
                    <a:bodyPr/>
                    <a:lstStyle/>
                    <a:p>
                      <a:endParaRPr kumimoji="1" lang="ja-JP" altLang="en-US" dirty="0"/>
                    </a:p>
                  </a:txBody>
                  <a:tcPr/>
                </a:tc>
                <a:tc gridSpan="2">
                  <a:txBody>
                    <a:bodyPr/>
                    <a:lstStyle/>
                    <a:p>
                      <a:r>
                        <a:rPr kumimoji="1" lang="ja-JP" altLang="en-US" dirty="0" smtClean="0"/>
                        <a:t>運用資産に占める</a:t>
                      </a:r>
                      <a:r>
                        <a:rPr kumimoji="1" lang="en-US" altLang="ja-JP" dirty="0" smtClean="0"/>
                        <a:t>ESG</a:t>
                      </a:r>
                      <a:r>
                        <a:rPr kumimoji="1" lang="ja-JP" altLang="en-US" dirty="0" smtClean="0"/>
                        <a:t>投資の比率（％）</a:t>
                      </a:r>
                      <a:endParaRPr kumimoji="1" lang="ja-JP" altLang="en-US" dirty="0"/>
                    </a:p>
                  </a:txBody>
                  <a:tcPr/>
                </a:tc>
                <a:tc hMerge="1">
                  <a:txBody>
                    <a:bodyPr/>
                    <a:lstStyle/>
                    <a:p>
                      <a:endParaRPr kumimoji="1" lang="ja-JP" altLang="en-US" dirty="0"/>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ESG</a:t>
                      </a:r>
                      <a:r>
                        <a:rPr kumimoji="1" lang="ja-JP" altLang="en-US" dirty="0" smtClean="0"/>
                        <a:t>投資残高・地域比率</a:t>
                      </a:r>
                      <a:r>
                        <a:rPr kumimoji="1" lang="en-US" altLang="ja-JP" dirty="0" smtClean="0"/>
                        <a:t>(</a:t>
                      </a:r>
                      <a:r>
                        <a:rPr kumimoji="1" lang="ja-JP" altLang="en-US" dirty="0" smtClean="0"/>
                        <a:t>億ドル、％）</a:t>
                      </a:r>
                    </a:p>
                    <a:p>
                      <a:endParaRPr kumimoji="1" lang="ja-JP" altLang="en-US" dirty="0"/>
                    </a:p>
                  </a:txBody>
                  <a:tcPr/>
                </a:tc>
                <a:tc hMerge="1">
                  <a:txBody>
                    <a:bodyPr/>
                    <a:lstStyle/>
                    <a:p>
                      <a:endParaRPr kumimoji="1" lang="ja-JP" altLang="en-US" dirty="0"/>
                    </a:p>
                  </a:txBody>
                  <a:tcPr/>
                </a:tc>
                <a:tc>
                  <a:txBody>
                    <a:bodyPr/>
                    <a:lstStyle/>
                    <a:p>
                      <a:r>
                        <a:rPr kumimoji="1" lang="en-US" altLang="ja-JP" dirty="0" smtClean="0"/>
                        <a:t>ESG</a:t>
                      </a:r>
                      <a:r>
                        <a:rPr kumimoji="1" lang="ja-JP" altLang="en-US" dirty="0" smtClean="0"/>
                        <a:t>投資残高成長率（％）</a:t>
                      </a:r>
                      <a:endParaRPr kumimoji="1" lang="ja-JP" altLang="en-US" dirty="0"/>
                    </a:p>
                  </a:txBody>
                  <a:tcPr/>
                </a:tc>
              </a:tr>
              <a:tr h="444153">
                <a:tc vMerge="1">
                  <a:txBody>
                    <a:bodyPr/>
                    <a:lstStyle/>
                    <a:p>
                      <a:endParaRPr kumimoji="1" lang="ja-JP" altLang="en-US" dirty="0"/>
                    </a:p>
                  </a:txBody>
                  <a:tcPr/>
                </a:tc>
                <a:tc>
                  <a:txBody>
                    <a:bodyPr/>
                    <a:lstStyle/>
                    <a:p>
                      <a:pPr algn="ctr"/>
                      <a:r>
                        <a:rPr kumimoji="1" lang="en-US" altLang="ja-JP" dirty="0" smtClean="0"/>
                        <a:t>2012</a:t>
                      </a:r>
                      <a:r>
                        <a:rPr kumimoji="1" lang="ja-JP" altLang="en-US" dirty="0" smtClean="0"/>
                        <a:t>年</a:t>
                      </a:r>
                      <a:endParaRPr kumimoji="1" lang="ja-JP" altLang="en-US" dirty="0"/>
                    </a:p>
                  </a:txBody>
                  <a:tcPr anchor="ctr"/>
                </a:tc>
                <a:tc>
                  <a:txBody>
                    <a:bodyPr/>
                    <a:lstStyle/>
                    <a:p>
                      <a:pPr algn="ctr"/>
                      <a:r>
                        <a:rPr kumimoji="1" lang="en-US" altLang="ja-JP" dirty="0" smtClean="0"/>
                        <a:t>2014</a:t>
                      </a:r>
                      <a:r>
                        <a:rPr kumimoji="1" lang="ja-JP" altLang="en-US" dirty="0" smtClean="0"/>
                        <a:t>年</a:t>
                      </a:r>
                      <a:endParaRPr kumimoji="1" lang="ja-JP" altLang="en-US" dirty="0"/>
                    </a:p>
                  </a:txBody>
                  <a:tcPr anchor="ctr"/>
                </a:tc>
                <a:tc>
                  <a:txBody>
                    <a:bodyPr/>
                    <a:lstStyle/>
                    <a:p>
                      <a:pPr algn="ctr"/>
                      <a:r>
                        <a:rPr kumimoji="1" lang="en-US" altLang="ja-JP" dirty="0" smtClean="0"/>
                        <a:t>2012</a:t>
                      </a:r>
                      <a:r>
                        <a:rPr kumimoji="1" lang="ja-JP" altLang="en-US" dirty="0" smtClean="0"/>
                        <a:t>年</a:t>
                      </a:r>
                      <a:endParaRPr kumimoji="1" lang="ja-JP" altLang="en-US" dirty="0"/>
                    </a:p>
                  </a:txBody>
                  <a:tcPr anchor="ctr"/>
                </a:tc>
                <a:tc>
                  <a:txBody>
                    <a:bodyPr/>
                    <a:lstStyle/>
                    <a:p>
                      <a:pPr algn="ctr"/>
                      <a:r>
                        <a:rPr kumimoji="1" lang="en-US" altLang="ja-JP" dirty="0" smtClean="0"/>
                        <a:t>2014</a:t>
                      </a:r>
                      <a:r>
                        <a:rPr kumimoji="1" lang="ja-JP" altLang="en-US" dirty="0" smtClean="0"/>
                        <a:t>年</a:t>
                      </a:r>
                      <a:endParaRPr kumimoji="1" lang="ja-JP" altLang="en-US" dirty="0"/>
                    </a:p>
                  </a:txBody>
                  <a:tcPr anchor="ctr"/>
                </a:tc>
                <a:tc>
                  <a:txBody>
                    <a:bodyPr/>
                    <a:lstStyle/>
                    <a:p>
                      <a:pPr algn="ctr"/>
                      <a:r>
                        <a:rPr kumimoji="1" lang="en-US" altLang="ja-JP" dirty="0" smtClean="0"/>
                        <a:t>2012</a:t>
                      </a:r>
                      <a:r>
                        <a:rPr kumimoji="1" lang="ja-JP" altLang="en-US" dirty="0" smtClean="0"/>
                        <a:t>－</a:t>
                      </a:r>
                      <a:r>
                        <a:rPr kumimoji="1" lang="en-US" altLang="ja-JP" dirty="0" smtClean="0"/>
                        <a:t>2014</a:t>
                      </a:r>
                      <a:r>
                        <a:rPr kumimoji="1" lang="ja-JP" altLang="en-US" dirty="0" smtClean="0"/>
                        <a:t>年</a:t>
                      </a:r>
                      <a:endParaRPr kumimoji="1" lang="ja-JP" altLang="en-US" dirty="0"/>
                    </a:p>
                  </a:txBody>
                  <a:tcPr anchor="ctr"/>
                </a:tc>
              </a:tr>
              <a:tr h="668778">
                <a:tc>
                  <a:txBody>
                    <a:bodyPr/>
                    <a:lstStyle/>
                    <a:p>
                      <a:pPr algn="ctr"/>
                      <a:r>
                        <a:rPr kumimoji="1" lang="ja-JP" altLang="en-US" dirty="0" smtClean="0"/>
                        <a:t>欧州</a:t>
                      </a:r>
                      <a:endParaRPr kumimoji="1" lang="en-US" altLang="ja-JP" dirty="0" smtClean="0"/>
                    </a:p>
                  </a:txBody>
                  <a:tcPr anchor="ctr"/>
                </a:tc>
                <a:tc>
                  <a:txBody>
                    <a:bodyPr/>
                    <a:lstStyle/>
                    <a:p>
                      <a:pPr algn="r"/>
                      <a:r>
                        <a:rPr kumimoji="1" lang="en-US" altLang="ja-JP" dirty="0" smtClean="0"/>
                        <a:t>49.0</a:t>
                      </a:r>
                      <a:endParaRPr kumimoji="1" lang="ja-JP" altLang="en-US" dirty="0"/>
                    </a:p>
                  </a:txBody>
                  <a:tcPr anchor="ctr"/>
                </a:tc>
                <a:tc>
                  <a:txBody>
                    <a:bodyPr/>
                    <a:lstStyle/>
                    <a:p>
                      <a:pPr algn="r"/>
                      <a:r>
                        <a:rPr kumimoji="1" lang="en-US" altLang="ja-JP" dirty="0" smtClean="0"/>
                        <a:t>58.8</a:t>
                      </a:r>
                      <a:endParaRPr kumimoji="1" lang="ja-JP" altLang="en-US" dirty="0"/>
                    </a:p>
                  </a:txBody>
                  <a:tcPr anchor="ctr"/>
                </a:tc>
                <a:tc>
                  <a:txBody>
                    <a:bodyPr/>
                    <a:lstStyle/>
                    <a:p>
                      <a:pPr algn="r"/>
                      <a:r>
                        <a:rPr kumimoji="1" lang="en-US" altLang="ja-JP" dirty="0" smtClean="0"/>
                        <a:t>87,575</a:t>
                      </a:r>
                      <a:r>
                        <a:rPr kumimoji="1" lang="ja-JP" altLang="en-US" dirty="0" smtClean="0"/>
                        <a:t>（</a:t>
                      </a:r>
                      <a:r>
                        <a:rPr kumimoji="1" lang="en-US" altLang="ja-JP" dirty="0" smtClean="0"/>
                        <a:t>66.0</a:t>
                      </a:r>
                      <a:r>
                        <a:rPr kumimoji="1" lang="ja-JP" altLang="en-US" dirty="0" smtClean="0"/>
                        <a:t>）</a:t>
                      </a:r>
                      <a:endParaRPr kumimoji="1" lang="ja-JP" altLang="en-US" dirty="0"/>
                    </a:p>
                  </a:txBody>
                  <a:tcPr anchor="ctr"/>
                </a:tc>
                <a:tc>
                  <a:txBody>
                    <a:bodyPr/>
                    <a:lstStyle/>
                    <a:p>
                      <a:pPr algn="r"/>
                      <a:r>
                        <a:rPr kumimoji="1" lang="en-US" altLang="ja-JP" dirty="0" smtClean="0"/>
                        <a:t>136,076</a:t>
                      </a:r>
                      <a:r>
                        <a:rPr kumimoji="1" lang="ja-JP" altLang="en-US" dirty="0" smtClean="0"/>
                        <a:t>（</a:t>
                      </a:r>
                      <a:r>
                        <a:rPr kumimoji="1" lang="en-US" altLang="ja-JP" dirty="0" smtClean="0"/>
                        <a:t>63.7</a:t>
                      </a:r>
                      <a:r>
                        <a:rPr kumimoji="1" lang="ja-JP" altLang="en-US" dirty="0" smtClean="0"/>
                        <a:t>）</a:t>
                      </a:r>
                      <a:endParaRPr kumimoji="1" lang="ja-JP" altLang="en-US" dirty="0"/>
                    </a:p>
                  </a:txBody>
                  <a:tcPr anchor="ctr"/>
                </a:tc>
                <a:tc>
                  <a:txBody>
                    <a:bodyPr/>
                    <a:lstStyle/>
                    <a:p>
                      <a:pPr algn="r"/>
                      <a:r>
                        <a:rPr kumimoji="1" lang="en-US" altLang="ja-JP" dirty="0" smtClean="0"/>
                        <a:t>+55.4</a:t>
                      </a:r>
                      <a:endParaRPr kumimoji="1" lang="ja-JP" altLang="en-US" dirty="0"/>
                    </a:p>
                  </a:txBody>
                  <a:tcPr anchor="ctr"/>
                </a:tc>
              </a:tr>
              <a:tr h="444153">
                <a:tc>
                  <a:txBody>
                    <a:bodyPr/>
                    <a:lstStyle/>
                    <a:p>
                      <a:pPr algn="ctr"/>
                      <a:r>
                        <a:rPr kumimoji="1" lang="ja-JP" altLang="en-US" dirty="0" smtClean="0"/>
                        <a:t>米国</a:t>
                      </a:r>
                      <a:endParaRPr kumimoji="1" lang="ja-JP" altLang="en-US" dirty="0"/>
                    </a:p>
                  </a:txBody>
                  <a:tcPr anchor="ctr"/>
                </a:tc>
                <a:tc>
                  <a:txBody>
                    <a:bodyPr/>
                    <a:lstStyle/>
                    <a:p>
                      <a:pPr algn="r"/>
                      <a:r>
                        <a:rPr kumimoji="1" lang="en-US" altLang="ja-JP" dirty="0" smtClean="0"/>
                        <a:t>11.2</a:t>
                      </a:r>
                      <a:endParaRPr kumimoji="1" lang="ja-JP" altLang="en-US" dirty="0"/>
                    </a:p>
                  </a:txBody>
                  <a:tcPr anchor="ctr"/>
                </a:tc>
                <a:tc>
                  <a:txBody>
                    <a:bodyPr/>
                    <a:lstStyle/>
                    <a:p>
                      <a:pPr algn="r"/>
                      <a:r>
                        <a:rPr kumimoji="1" lang="en-US" altLang="ja-JP" dirty="0" smtClean="0"/>
                        <a:t>17.9</a:t>
                      </a:r>
                      <a:endParaRPr kumimoji="1" lang="ja-JP" altLang="en-US" dirty="0"/>
                    </a:p>
                  </a:txBody>
                  <a:tcPr anchor="ctr"/>
                </a:tc>
                <a:tc>
                  <a:txBody>
                    <a:bodyPr/>
                    <a:lstStyle/>
                    <a:p>
                      <a:pPr algn="r"/>
                      <a:r>
                        <a:rPr kumimoji="1" lang="en-US" altLang="ja-JP" dirty="0" smtClean="0"/>
                        <a:t>37,400</a:t>
                      </a:r>
                      <a:r>
                        <a:rPr kumimoji="1" lang="ja-JP" altLang="en-US" dirty="0" smtClean="0"/>
                        <a:t>（</a:t>
                      </a:r>
                      <a:r>
                        <a:rPr kumimoji="1" lang="en-US" altLang="ja-JP" dirty="0" smtClean="0"/>
                        <a:t>28.2</a:t>
                      </a:r>
                      <a:r>
                        <a:rPr kumimoji="1" lang="ja-JP" altLang="en-US" dirty="0" smtClean="0"/>
                        <a:t>）</a:t>
                      </a:r>
                      <a:endParaRPr kumimoji="1" lang="ja-JP" altLang="en-US" dirty="0"/>
                    </a:p>
                  </a:txBody>
                  <a:tcPr anchor="ctr"/>
                </a:tc>
                <a:tc>
                  <a:txBody>
                    <a:bodyPr/>
                    <a:lstStyle/>
                    <a:p>
                      <a:pPr algn="r"/>
                      <a:r>
                        <a:rPr kumimoji="1" lang="en-US" altLang="ja-JP" dirty="0" smtClean="0"/>
                        <a:t>65,720</a:t>
                      </a:r>
                      <a:r>
                        <a:rPr kumimoji="1" lang="ja-JP" altLang="en-US" dirty="0" smtClean="0"/>
                        <a:t>（</a:t>
                      </a:r>
                      <a:r>
                        <a:rPr kumimoji="1" lang="en-US" altLang="ja-JP" dirty="0" smtClean="0"/>
                        <a:t>30.8</a:t>
                      </a:r>
                      <a:r>
                        <a:rPr kumimoji="1" lang="ja-JP" altLang="en-US" dirty="0" smtClean="0"/>
                        <a:t>）</a:t>
                      </a:r>
                      <a:endParaRPr kumimoji="1" lang="ja-JP" altLang="en-US" dirty="0"/>
                    </a:p>
                  </a:txBody>
                  <a:tcPr anchor="ctr"/>
                </a:tc>
                <a:tc>
                  <a:txBody>
                    <a:bodyPr/>
                    <a:lstStyle/>
                    <a:p>
                      <a:pPr algn="r"/>
                      <a:r>
                        <a:rPr kumimoji="1" lang="en-US" altLang="ja-JP" dirty="0" smtClean="0"/>
                        <a:t>+75.7</a:t>
                      </a:r>
                      <a:endParaRPr kumimoji="1" lang="ja-JP" altLang="en-US" dirty="0"/>
                    </a:p>
                  </a:txBody>
                  <a:tcPr anchor="ctr"/>
                </a:tc>
              </a:tr>
              <a:tr h="444153">
                <a:tc>
                  <a:txBody>
                    <a:bodyPr/>
                    <a:lstStyle/>
                    <a:p>
                      <a:pPr algn="ctr"/>
                      <a:r>
                        <a:rPr kumimoji="1" lang="ja-JP" altLang="en-US" dirty="0" smtClean="0"/>
                        <a:t>カナダ</a:t>
                      </a:r>
                      <a:endParaRPr kumimoji="1" lang="ja-JP" altLang="en-US" dirty="0"/>
                    </a:p>
                  </a:txBody>
                  <a:tcPr anchor="ctr"/>
                </a:tc>
                <a:tc>
                  <a:txBody>
                    <a:bodyPr/>
                    <a:lstStyle/>
                    <a:p>
                      <a:pPr algn="r"/>
                      <a:r>
                        <a:rPr kumimoji="1" lang="en-US" altLang="ja-JP" dirty="0" smtClean="0"/>
                        <a:t>20.2</a:t>
                      </a:r>
                      <a:endParaRPr kumimoji="1" lang="ja-JP" altLang="en-US" dirty="0"/>
                    </a:p>
                  </a:txBody>
                  <a:tcPr anchor="ctr"/>
                </a:tc>
                <a:tc>
                  <a:txBody>
                    <a:bodyPr/>
                    <a:lstStyle/>
                    <a:p>
                      <a:pPr algn="r"/>
                      <a:r>
                        <a:rPr kumimoji="1" lang="en-US" altLang="ja-JP" dirty="0" smtClean="0"/>
                        <a:t>31.3</a:t>
                      </a:r>
                      <a:endParaRPr kumimoji="1" lang="ja-JP" altLang="en-US" dirty="0"/>
                    </a:p>
                  </a:txBody>
                  <a:tcPr anchor="ctr"/>
                </a:tc>
                <a:tc>
                  <a:txBody>
                    <a:bodyPr/>
                    <a:lstStyle/>
                    <a:p>
                      <a:pPr algn="r"/>
                      <a:r>
                        <a:rPr kumimoji="1" lang="en-US" altLang="ja-JP" dirty="0" smtClean="0"/>
                        <a:t>5,891</a:t>
                      </a:r>
                      <a:r>
                        <a:rPr kumimoji="1" lang="ja-JP" altLang="en-US" dirty="0" smtClean="0"/>
                        <a:t>（</a:t>
                      </a:r>
                      <a:r>
                        <a:rPr kumimoji="1" lang="en-US" altLang="ja-JP" dirty="0" smtClean="0"/>
                        <a:t>4.4</a:t>
                      </a:r>
                      <a:r>
                        <a:rPr kumimoji="1" lang="ja-JP" altLang="en-US" dirty="0" smtClean="0"/>
                        <a:t>）</a:t>
                      </a:r>
                      <a:endParaRPr kumimoji="1" lang="ja-JP" altLang="en-US" dirty="0"/>
                    </a:p>
                  </a:txBody>
                  <a:tcPr anchor="ctr"/>
                </a:tc>
                <a:tc>
                  <a:txBody>
                    <a:bodyPr/>
                    <a:lstStyle/>
                    <a:p>
                      <a:pPr algn="r"/>
                      <a:r>
                        <a:rPr kumimoji="1" lang="en-US" altLang="ja-JP" dirty="0" smtClean="0"/>
                        <a:t>9,449</a:t>
                      </a:r>
                      <a:r>
                        <a:rPr kumimoji="1" lang="ja-JP" altLang="en-US" dirty="0" smtClean="0"/>
                        <a:t>（</a:t>
                      </a:r>
                      <a:r>
                        <a:rPr kumimoji="1" lang="en-US" altLang="ja-JP" dirty="0" smtClean="0"/>
                        <a:t>4.4</a:t>
                      </a:r>
                      <a:r>
                        <a:rPr kumimoji="1" lang="ja-JP" altLang="en-US" dirty="0" smtClean="0"/>
                        <a:t>）</a:t>
                      </a:r>
                      <a:endParaRPr kumimoji="1" lang="ja-JP" altLang="en-US" dirty="0"/>
                    </a:p>
                  </a:txBody>
                  <a:tcPr anchor="ctr"/>
                </a:tc>
                <a:tc>
                  <a:txBody>
                    <a:bodyPr/>
                    <a:lstStyle/>
                    <a:p>
                      <a:pPr algn="r"/>
                      <a:r>
                        <a:rPr kumimoji="1" lang="en-US" altLang="ja-JP" dirty="0" smtClean="0"/>
                        <a:t>+60.4</a:t>
                      </a:r>
                      <a:endParaRPr kumimoji="1" lang="ja-JP" altLang="en-US" dirty="0"/>
                    </a:p>
                  </a:txBody>
                  <a:tcPr anchor="ctr"/>
                </a:tc>
              </a:tr>
              <a:tr h="444153">
                <a:tc>
                  <a:txBody>
                    <a:bodyPr/>
                    <a:lstStyle/>
                    <a:p>
                      <a:pPr algn="ctr"/>
                      <a:r>
                        <a:rPr kumimoji="1" lang="ja-JP" altLang="en-US" dirty="0" smtClean="0"/>
                        <a:t>豪州</a:t>
                      </a:r>
                      <a:endParaRPr kumimoji="1" lang="ja-JP" altLang="en-US" dirty="0"/>
                    </a:p>
                  </a:txBody>
                  <a:tcPr anchor="ctr"/>
                </a:tc>
                <a:tc>
                  <a:txBody>
                    <a:bodyPr/>
                    <a:lstStyle/>
                    <a:p>
                      <a:pPr algn="r"/>
                      <a:r>
                        <a:rPr kumimoji="1" lang="en-US" altLang="ja-JP" dirty="0" smtClean="0"/>
                        <a:t>12.5</a:t>
                      </a:r>
                      <a:endParaRPr kumimoji="1" lang="ja-JP" altLang="en-US" dirty="0"/>
                    </a:p>
                  </a:txBody>
                  <a:tcPr anchor="ctr"/>
                </a:tc>
                <a:tc>
                  <a:txBody>
                    <a:bodyPr/>
                    <a:lstStyle/>
                    <a:p>
                      <a:pPr algn="r"/>
                      <a:r>
                        <a:rPr kumimoji="1" lang="en-US" altLang="ja-JP" dirty="0" smtClean="0"/>
                        <a:t>16.6</a:t>
                      </a:r>
                      <a:endParaRPr kumimoji="1" lang="ja-JP" altLang="en-US" dirty="0"/>
                    </a:p>
                  </a:txBody>
                  <a:tcPr anchor="ctr"/>
                </a:tc>
                <a:tc>
                  <a:txBody>
                    <a:bodyPr/>
                    <a:lstStyle/>
                    <a:p>
                      <a:pPr algn="r"/>
                      <a:r>
                        <a:rPr kumimoji="1" lang="en-US" altLang="ja-JP" dirty="0" smtClean="0"/>
                        <a:t>1,341</a:t>
                      </a:r>
                      <a:r>
                        <a:rPr kumimoji="1" lang="ja-JP" altLang="en-US" dirty="0" smtClean="0"/>
                        <a:t>（</a:t>
                      </a:r>
                      <a:r>
                        <a:rPr kumimoji="1" lang="en-US" altLang="ja-JP" dirty="0" smtClean="0"/>
                        <a:t>1.0</a:t>
                      </a:r>
                      <a:r>
                        <a:rPr kumimoji="1" lang="ja-JP" altLang="en-US" dirty="0" smtClean="0"/>
                        <a:t>）</a:t>
                      </a:r>
                      <a:endParaRPr kumimoji="1" lang="ja-JP" altLang="en-US" dirty="0"/>
                    </a:p>
                  </a:txBody>
                  <a:tcPr anchor="ctr"/>
                </a:tc>
                <a:tc>
                  <a:txBody>
                    <a:bodyPr/>
                    <a:lstStyle/>
                    <a:p>
                      <a:pPr algn="r"/>
                      <a:r>
                        <a:rPr kumimoji="1" lang="en-US" altLang="ja-JP" dirty="0" smtClean="0"/>
                        <a:t>1800</a:t>
                      </a:r>
                      <a:r>
                        <a:rPr kumimoji="1" lang="ja-JP" altLang="en-US" dirty="0" smtClean="0"/>
                        <a:t>（</a:t>
                      </a:r>
                      <a:r>
                        <a:rPr kumimoji="1" lang="en-US" altLang="ja-JP" dirty="0" smtClean="0"/>
                        <a:t>0.8</a:t>
                      </a:r>
                      <a:r>
                        <a:rPr kumimoji="1" lang="ja-JP" altLang="en-US" dirty="0" smtClean="0"/>
                        <a:t>）</a:t>
                      </a:r>
                      <a:endParaRPr kumimoji="1" lang="ja-JP" altLang="en-US" dirty="0"/>
                    </a:p>
                  </a:txBody>
                  <a:tcPr anchor="ctr"/>
                </a:tc>
                <a:tc>
                  <a:txBody>
                    <a:bodyPr/>
                    <a:lstStyle/>
                    <a:p>
                      <a:pPr algn="r"/>
                      <a:r>
                        <a:rPr kumimoji="1" lang="en-US" altLang="ja-JP" dirty="0" smtClean="0"/>
                        <a:t>+34.2</a:t>
                      </a:r>
                      <a:endParaRPr kumimoji="1" lang="ja-JP" altLang="en-US" dirty="0"/>
                    </a:p>
                  </a:txBody>
                  <a:tcPr anchor="ctr"/>
                </a:tc>
              </a:tr>
              <a:tr h="444153">
                <a:tc>
                  <a:txBody>
                    <a:bodyPr/>
                    <a:lstStyle/>
                    <a:p>
                      <a:pPr algn="ctr"/>
                      <a:r>
                        <a:rPr kumimoji="1" lang="ja-JP" altLang="en-US" dirty="0" smtClean="0"/>
                        <a:t>アジア</a:t>
                      </a:r>
                      <a:endParaRPr kumimoji="1" lang="ja-JP" altLang="en-US" dirty="0"/>
                    </a:p>
                  </a:txBody>
                  <a:tcPr anchor="ctr"/>
                </a:tc>
                <a:tc>
                  <a:txBody>
                    <a:bodyPr/>
                    <a:lstStyle/>
                    <a:p>
                      <a:pPr algn="r"/>
                      <a:r>
                        <a:rPr kumimoji="1" lang="en-US" altLang="ja-JP" dirty="0" smtClean="0"/>
                        <a:t>0.6</a:t>
                      </a:r>
                      <a:endParaRPr kumimoji="1" lang="ja-JP" altLang="en-US" dirty="0"/>
                    </a:p>
                  </a:txBody>
                  <a:tcPr anchor="ctr"/>
                </a:tc>
                <a:tc>
                  <a:txBody>
                    <a:bodyPr/>
                    <a:lstStyle/>
                    <a:p>
                      <a:pPr algn="r"/>
                      <a:r>
                        <a:rPr kumimoji="1" lang="en-US" altLang="ja-JP" dirty="0" smtClean="0"/>
                        <a:t>0.8</a:t>
                      </a:r>
                      <a:endParaRPr kumimoji="1" lang="ja-JP" altLang="en-US" dirty="0"/>
                    </a:p>
                  </a:txBody>
                  <a:tcPr anchor="ctr"/>
                </a:tc>
                <a:tc>
                  <a:txBody>
                    <a:bodyPr/>
                    <a:lstStyle/>
                    <a:p>
                      <a:pPr algn="r"/>
                      <a:r>
                        <a:rPr kumimoji="1" lang="en-US" altLang="ja-JP" dirty="0" smtClean="0"/>
                        <a:t>402</a:t>
                      </a:r>
                      <a:r>
                        <a:rPr kumimoji="1" lang="ja-JP" altLang="en-US" dirty="0" smtClean="0"/>
                        <a:t>（</a:t>
                      </a:r>
                      <a:r>
                        <a:rPr kumimoji="1" lang="en-US" altLang="ja-JP" dirty="0" smtClean="0"/>
                        <a:t>0.3</a:t>
                      </a:r>
                      <a:r>
                        <a:rPr kumimoji="1" lang="ja-JP" altLang="en-US" dirty="0" smtClean="0"/>
                        <a:t>）</a:t>
                      </a:r>
                      <a:endParaRPr kumimoji="1" lang="ja-JP" altLang="en-US" dirty="0"/>
                    </a:p>
                  </a:txBody>
                  <a:tcPr anchor="ctr"/>
                </a:tc>
                <a:tc>
                  <a:txBody>
                    <a:bodyPr/>
                    <a:lstStyle/>
                    <a:p>
                      <a:pPr algn="r"/>
                      <a:r>
                        <a:rPr kumimoji="1" lang="en-US" altLang="ja-JP" dirty="0" smtClean="0"/>
                        <a:t>529</a:t>
                      </a:r>
                      <a:r>
                        <a:rPr kumimoji="1" lang="ja-JP" altLang="en-US" dirty="0" smtClean="0"/>
                        <a:t>（</a:t>
                      </a:r>
                      <a:r>
                        <a:rPr kumimoji="1" lang="en-US" altLang="ja-JP" dirty="0" smtClean="0"/>
                        <a:t>0.2</a:t>
                      </a:r>
                      <a:r>
                        <a:rPr kumimoji="1" lang="ja-JP" altLang="en-US" dirty="0" smtClean="0"/>
                        <a:t>）</a:t>
                      </a:r>
                      <a:endParaRPr kumimoji="1" lang="ja-JP" altLang="en-US" dirty="0"/>
                    </a:p>
                  </a:txBody>
                  <a:tcPr anchor="ctr"/>
                </a:tc>
                <a:tc>
                  <a:txBody>
                    <a:bodyPr/>
                    <a:lstStyle/>
                    <a:p>
                      <a:pPr algn="r"/>
                      <a:r>
                        <a:rPr kumimoji="1" lang="en-US" altLang="ja-JP" dirty="0" smtClean="0"/>
                        <a:t>+31.7</a:t>
                      </a:r>
                      <a:endParaRPr kumimoji="1" lang="ja-JP" altLang="en-US" dirty="0"/>
                    </a:p>
                  </a:txBody>
                  <a:tcPr anchor="ctr"/>
                </a:tc>
              </a:tr>
              <a:tr h="444153">
                <a:tc>
                  <a:txBody>
                    <a:bodyPr/>
                    <a:lstStyle/>
                    <a:p>
                      <a:pPr algn="ctr"/>
                      <a:r>
                        <a:rPr kumimoji="1" lang="ja-JP" altLang="en-US" dirty="0" smtClean="0"/>
                        <a:t>合計</a:t>
                      </a:r>
                      <a:endParaRPr kumimoji="1" lang="ja-JP" altLang="en-US" dirty="0"/>
                    </a:p>
                  </a:txBody>
                  <a:tcPr anchor="ctr"/>
                </a:tc>
                <a:tc>
                  <a:txBody>
                    <a:bodyPr/>
                    <a:lstStyle/>
                    <a:p>
                      <a:pPr algn="r"/>
                      <a:r>
                        <a:rPr kumimoji="1" lang="en-US" altLang="ja-JP" dirty="0" smtClean="0"/>
                        <a:t>21.5</a:t>
                      </a:r>
                      <a:endParaRPr kumimoji="1" lang="ja-JP" altLang="en-US" dirty="0"/>
                    </a:p>
                  </a:txBody>
                  <a:tcPr anchor="ctr"/>
                </a:tc>
                <a:tc>
                  <a:txBody>
                    <a:bodyPr/>
                    <a:lstStyle/>
                    <a:p>
                      <a:pPr algn="r"/>
                      <a:r>
                        <a:rPr kumimoji="1" lang="en-US" altLang="ja-JP" sz="2000" b="1" dirty="0" smtClean="0"/>
                        <a:t>30.2</a:t>
                      </a:r>
                      <a:endParaRPr kumimoji="1" lang="ja-JP" altLang="en-US" sz="2000" b="1" dirty="0"/>
                    </a:p>
                  </a:txBody>
                  <a:tcPr anchor="ctr"/>
                </a:tc>
                <a:tc>
                  <a:txBody>
                    <a:bodyPr/>
                    <a:lstStyle/>
                    <a:p>
                      <a:pPr algn="r"/>
                      <a:r>
                        <a:rPr kumimoji="1" lang="en-US" altLang="ja-JP" dirty="0" smtClean="0"/>
                        <a:t>132,609</a:t>
                      </a:r>
                      <a:r>
                        <a:rPr kumimoji="1" lang="ja-JP" altLang="en-US" dirty="0" smtClean="0"/>
                        <a:t>（</a:t>
                      </a:r>
                      <a:r>
                        <a:rPr kumimoji="1" lang="en-US" altLang="ja-JP" dirty="0" smtClean="0"/>
                        <a:t>100</a:t>
                      </a:r>
                      <a:r>
                        <a:rPr kumimoji="1" lang="ja-JP" altLang="en-US" dirty="0" smtClean="0"/>
                        <a:t>）</a:t>
                      </a:r>
                      <a:endParaRPr kumimoji="1" lang="ja-JP" altLang="en-US" dirty="0"/>
                    </a:p>
                  </a:txBody>
                  <a:tcPr anchor="ctr"/>
                </a:tc>
                <a:tc>
                  <a:txBody>
                    <a:bodyPr/>
                    <a:lstStyle/>
                    <a:p>
                      <a:pPr algn="r"/>
                      <a:r>
                        <a:rPr kumimoji="1" lang="en-US" altLang="ja-JP" dirty="0" smtClean="0"/>
                        <a:t>213,575</a:t>
                      </a:r>
                      <a:r>
                        <a:rPr kumimoji="1" lang="ja-JP" altLang="en-US" dirty="0" smtClean="0"/>
                        <a:t>（</a:t>
                      </a:r>
                      <a:r>
                        <a:rPr kumimoji="1" lang="en-US" altLang="ja-JP" dirty="0" smtClean="0"/>
                        <a:t>100</a:t>
                      </a:r>
                      <a:r>
                        <a:rPr kumimoji="1" lang="ja-JP" altLang="en-US" dirty="0" smtClean="0"/>
                        <a:t>）</a:t>
                      </a:r>
                      <a:endParaRPr kumimoji="1" lang="ja-JP" altLang="en-US" dirty="0"/>
                    </a:p>
                  </a:txBody>
                  <a:tcPr anchor="ctr"/>
                </a:tc>
                <a:tc>
                  <a:txBody>
                    <a:bodyPr/>
                    <a:lstStyle/>
                    <a:p>
                      <a:pPr algn="r"/>
                      <a:r>
                        <a:rPr kumimoji="1" lang="en-US" altLang="ja-JP" sz="2000" b="1" dirty="0" smtClean="0"/>
                        <a:t>+61.1</a:t>
                      </a:r>
                      <a:endParaRPr kumimoji="1" lang="ja-JP" altLang="en-US" sz="2000" b="1" dirty="0"/>
                    </a:p>
                  </a:txBody>
                  <a:tcPr anchor="ctr"/>
                </a:tc>
              </a:tr>
            </a:tbl>
          </a:graphicData>
        </a:graphic>
      </p:graphicFrame>
      <p:sp>
        <p:nvSpPr>
          <p:cNvPr id="5" name="テキスト ボックス 4"/>
          <p:cNvSpPr txBox="1"/>
          <p:nvPr/>
        </p:nvSpPr>
        <p:spPr>
          <a:xfrm>
            <a:off x="900752" y="6211669"/>
            <a:ext cx="10166897" cy="523220"/>
          </a:xfrm>
          <a:prstGeom prst="rect">
            <a:avLst/>
          </a:prstGeom>
          <a:noFill/>
          <a:ln>
            <a:solidFill>
              <a:schemeClr val="tx1"/>
            </a:solidFill>
          </a:ln>
        </p:spPr>
        <p:txBody>
          <a:bodyPr wrap="square" rtlCol="0">
            <a:spAutoFit/>
          </a:bodyPr>
          <a:lstStyle/>
          <a:p>
            <a:r>
              <a:rPr kumimoji="1" lang="ja-JP" altLang="en-US" sz="1400" dirty="0" smtClean="0"/>
              <a:t>出所：三菱</a:t>
            </a:r>
            <a:r>
              <a:rPr kumimoji="1" lang="en-US" altLang="ja-JP" sz="1400" dirty="0" smtClean="0"/>
              <a:t>UFJ</a:t>
            </a:r>
            <a:r>
              <a:rPr kumimoji="1" lang="ja-JP" altLang="en-US" sz="1400" dirty="0" smtClean="0"/>
              <a:t>信託銀行</a:t>
            </a:r>
            <a:endParaRPr kumimoji="1" lang="en-US" altLang="ja-JP" sz="1400" dirty="0" smtClean="0"/>
          </a:p>
          <a:p>
            <a:r>
              <a:rPr lang="en-US" altLang="ja-JP" sz="1400" dirty="0"/>
              <a:t>http://www.tr.mufg.jp/houjin/jutaku/pdf/u201601_1.pdf</a:t>
            </a:r>
            <a:endParaRPr kumimoji="1" lang="ja-JP" altLang="en-US" sz="1400" dirty="0"/>
          </a:p>
        </p:txBody>
      </p:sp>
    </p:spTree>
    <p:extLst>
      <p:ext uri="{BB962C8B-B14F-4D97-AF65-F5344CB8AC3E}">
        <p14:creationId xmlns:p14="http://schemas.microsoft.com/office/powerpoint/2010/main" val="396563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dirty="0" smtClean="0"/>
              <a:t>第</a:t>
            </a:r>
            <a:r>
              <a:rPr lang="ja-JP" altLang="en-US" dirty="0"/>
              <a:t>４</a:t>
            </a:r>
            <a:r>
              <a:rPr kumimoji="1" lang="ja-JP" altLang="en-US" dirty="0" smtClean="0"/>
              <a:t>章</a:t>
            </a:r>
            <a:r>
              <a:rPr kumimoji="1" lang="en-US" altLang="ja-JP" dirty="0" smtClean="0"/>
              <a:t/>
            </a:r>
            <a:br>
              <a:rPr kumimoji="1" lang="en-US" altLang="ja-JP" dirty="0" smtClean="0"/>
            </a:br>
            <a:r>
              <a:rPr lang="ja-JP" altLang="en-US" dirty="0"/>
              <a:t>ヒアリング</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73895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1930" y="1653962"/>
            <a:ext cx="9256469" cy="4746838"/>
          </a:xfrm>
        </p:spPr>
        <p:txBody>
          <a:bodyPr>
            <a:normAutofit lnSpcReduction="10000"/>
          </a:bodyPr>
          <a:lstStyle/>
          <a:p>
            <a:r>
              <a:rPr kumimoji="1" lang="ja-JP" altLang="en-US" sz="3200" dirty="0" smtClean="0"/>
              <a:t>　</a:t>
            </a:r>
            <a:r>
              <a:rPr kumimoji="1" lang="ja-JP" altLang="en-US" sz="3600" dirty="0" smtClean="0"/>
              <a:t>本レポートでは、環境配慮や環境実績に優れた実績を持つ企業に投資をする環境配慮型の投資信託、いわゆる</a:t>
            </a:r>
            <a:r>
              <a:rPr kumimoji="1" lang="ja-JP" altLang="en-US" sz="3600" dirty="0" smtClean="0">
                <a:solidFill>
                  <a:srgbClr val="FF0000"/>
                </a:solidFill>
              </a:rPr>
              <a:t>エコファンド</a:t>
            </a:r>
            <a:r>
              <a:rPr kumimoji="1" lang="ja-JP" altLang="en-US" sz="3600" dirty="0" smtClean="0"/>
              <a:t>、</a:t>
            </a:r>
            <a:r>
              <a:rPr kumimoji="1" lang="ja-JP" altLang="en-US" sz="3600" dirty="0" smtClean="0">
                <a:solidFill>
                  <a:srgbClr val="FF0000"/>
                </a:solidFill>
              </a:rPr>
              <a:t>社会的責任投資</a:t>
            </a:r>
            <a:r>
              <a:rPr lang="ja-JP" altLang="en-US" sz="3600" dirty="0" smtClean="0">
                <a:solidFill>
                  <a:srgbClr val="FF0000"/>
                </a:solidFill>
              </a:rPr>
              <a:t>の</a:t>
            </a:r>
            <a:r>
              <a:rPr lang="ja-JP" altLang="en-US" sz="3600" dirty="0">
                <a:solidFill>
                  <a:srgbClr val="FF0000"/>
                </a:solidFill>
              </a:rPr>
              <a:t>成果</a:t>
            </a:r>
            <a:r>
              <a:rPr lang="ja-JP" altLang="en-US" sz="3600" dirty="0" smtClean="0">
                <a:solidFill>
                  <a:srgbClr val="FF0000"/>
                </a:solidFill>
              </a:rPr>
              <a:t>と課題</a:t>
            </a:r>
            <a:r>
              <a:rPr lang="ja-JP" altLang="en-US" sz="3600" dirty="0" smtClean="0"/>
              <a:t>について資料やヒアリング調査を参考にかんがえていきながら、</a:t>
            </a:r>
            <a:endParaRPr lang="en-US" altLang="ja-JP" sz="3600" dirty="0" smtClean="0"/>
          </a:p>
          <a:p>
            <a:r>
              <a:rPr lang="ja-JP" altLang="en-US" sz="3600" dirty="0" smtClean="0"/>
              <a:t>このような</a:t>
            </a:r>
            <a:r>
              <a:rPr lang="ja-JP" altLang="en-US" sz="3600" dirty="0" smtClean="0">
                <a:solidFill>
                  <a:srgbClr val="00B0F0"/>
                </a:solidFill>
              </a:rPr>
              <a:t>投資を通して社会を改善</a:t>
            </a:r>
            <a:r>
              <a:rPr lang="ja-JP" altLang="en-US" sz="3600" dirty="0" smtClean="0"/>
              <a:t>するには</a:t>
            </a:r>
            <a:r>
              <a:rPr kumimoji="1" lang="ja-JP" altLang="en-US" sz="3600" dirty="0" smtClean="0"/>
              <a:t>どのような投資</a:t>
            </a:r>
            <a:r>
              <a:rPr lang="ja-JP" altLang="en-US" sz="3600" dirty="0"/>
              <a:t>基準</a:t>
            </a:r>
            <a:r>
              <a:rPr lang="ja-JP" altLang="en-US" sz="3600" dirty="0" smtClean="0"/>
              <a:t>が望ましいか模索していく。</a:t>
            </a:r>
            <a:endParaRPr kumimoji="1" lang="ja-JP" altLang="en-US" sz="3600" dirty="0"/>
          </a:p>
        </p:txBody>
      </p:sp>
      <p:sp>
        <p:nvSpPr>
          <p:cNvPr id="7" name="タイトル 1"/>
          <p:cNvSpPr>
            <a:spLocks noGrp="1"/>
          </p:cNvSpPr>
          <p:nvPr>
            <p:ph type="title"/>
          </p:nvPr>
        </p:nvSpPr>
        <p:spPr>
          <a:xfrm>
            <a:off x="677334" y="609600"/>
            <a:ext cx="8596668" cy="932597"/>
          </a:xfrm>
        </p:spPr>
        <p:style>
          <a:lnRef idx="1">
            <a:schemeClr val="accent1"/>
          </a:lnRef>
          <a:fillRef idx="3">
            <a:schemeClr val="accent1"/>
          </a:fillRef>
          <a:effectRef idx="2">
            <a:schemeClr val="accent1"/>
          </a:effectRef>
          <a:fontRef idx="minor">
            <a:schemeClr val="lt1"/>
          </a:fontRef>
        </p:style>
        <p:txBody>
          <a:bodyPr/>
          <a:lstStyle/>
          <a:p>
            <a:r>
              <a:rPr lang="ja-JP" altLang="en-US" dirty="0" smtClean="0">
                <a:solidFill>
                  <a:schemeClr val="bg1"/>
                </a:solidFill>
              </a:rPr>
              <a:t>本</a:t>
            </a:r>
            <a:r>
              <a:rPr lang="ja-JP" altLang="en-US" dirty="0">
                <a:solidFill>
                  <a:schemeClr val="bg1"/>
                </a:solidFill>
              </a:rPr>
              <a:t>研究</a:t>
            </a:r>
            <a:r>
              <a:rPr lang="ja-JP" altLang="en-US" dirty="0" smtClean="0">
                <a:solidFill>
                  <a:schemeClr val="bg1"/>
                </a:solidFill>
              </a:rPr>
              <a:t>の</a:t>
            </a:r>
            <a:r>
              <a:rPr lang="ja-JP" altLang="en-US" dirty="0">
                <a:solidFill>
                  <a:schemeClr val="bg1"/>
                </a:solidFill>
              </a:rPr>
              <a:t>目的</a:t>
            </a:r>
            <a:endParaRPr kumimoji="1" lang="ja-JP" altLang="en-US" dirty="0">
              <a:solidFill>
                <a:schemeClr val="bg1"/>
              </a:solidFill>
            </a:endParaRPr>
          </a:p>
        </p:txBody>
      </p:sp>
    </p:spTree>
    <p:extLst>
      <p:ext uri="{BB962C8B-B14F-4D97-AF65-F5344CB8AC3E}">
        <p14:creationId xmlns:p14="http://schemas.microsoft.com/office/powerpoint/2010/main" val="116704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905301"/>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ヒアリング対象</a:t>
            </a:r>
            <a:endParaRPr kumimoji="1" lang="ja-JP" altLang="en-US" dirty="0"/>
          </a:p>
        </p:txBody>
      </p:sp>
      <p:sp>
        <p:nvSpPr>
          <p:cNvPr id="3" name="コンテンツ プレースホルダー 2"/>
          <p:cNvSpPr>
            <a:spLocks noGrp="1"/>
          </p:cNvSpPr>
          <p:nvPr>
            <p:ph idx="1"/>
          </p:nvPr>
        </p:nvSpPr>
        <p:spPr>
          <a:xfrm>
            <a:off x="677334" y="2047165"/>
            <a:ext cx="8596668" cy="3994198"/>
          </a:xfrm>
        </p:spPr>
        <p:txBody>
          <a:bodyPr>
            <a:normAutofit/>
          </a:bodyPr>
          <a:lstStyle/>
          <a:p>
            <a:pPr marL="0" indent="0">
              <a:buNone/>
            </a:pPr>
            <a:endParaRPr lang="en-US" altLang="ja-JP" sz="4800" dirty="0"/>
          </a:p>
          <a:p>
            <a:pPr marL="0" indent="0">
              <a:buNone/>
            </a:pPr>
            <a:endParaRPr lang="en-US" altLang="ja-JP" sz="4800" dirty="0"/>
          </a:p>
          <a:p>
            <a:r>
              <a:rPr kumimoji="1" lang="ja-JP" altLang="en-US" sz="4800" dirty="0" smtClean="0">
                <a:solidFill>
                  <a:schemeClr val="accent2"/>
                </a:solidFill>
              </a:rPr>
              <a:t>ＳＭＢＣ日興証券</a:t>
            </a:r>
            <a:endParaRPr kumimoji="1" lang="ja-JP" altLang="en-US" sz="4800" dirty="0">
              <a:solidFill>
                <a:schemeClr val="accent2"/>
              </a:solidFill>
            </a:endParaRPr>
          </a:p>
        </p:txBody>
      </p:sp>
    </p:spTree>
    <p:extLst>
      <p:ext uri="{BB962C8B-B14F-4D97-AF65-F5344CB8AC3E}">
        <p14:creationId xmlns:p14="http://schemas.microsoft.com/office/powerpoint/2010/main" val="366349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37063"/>
          </a:xfrm>
        </p:spPr>
        <p:style>
          <a:lnRef idx="1">
            <a:schemeClr val="accent1"/>
          </a:lnRef>
          <a:fillRef idx="3">
            <a:schemeClr val="accent1"/>
          </a:fillRef>
          <a:effectRef idx="2">
            <a:schemeClr val="accent1"/>
          </a:effectRef>
          <a:fontRef idx="minor">
            <a:schemeClr val="lt1"/>
          </a:fontRef>
        </p:style>
        <p:txBody>
          <a:bodyPr/>
          <a:lstStyle/>
          <a:p>
            <a:r>
              <a:rPr lang="ja-JP" altLang="en-US" dirty="0"/>
              <a:t>ヒアリング</a:t>
            </a:r>
            <a:endParaRPr kumimoji="1" lang="ja-JP" altLang="en-US" dirty="0"/>
          </a:p>
        </p:txBody>
      </p:sp>
      <p:sp>
        <p:nvSpPr>
          <p:cNvPr id="3" name="コンテンツ プレースホルダー 2"/>
          <p:cNvSpPr>
            <a:spLocks noGrp="1"/>
          </p:cNvSpPr>
          <p:nvPr>
            <p:ph idx="1"/>
          </p:nvPr>
        </p:nvSpPr>
        <p:spPr>
          <a:xfrm>
            <a:off x="677334" y="1937983"/>
            <a:ext cx="8596668" cy="4103380"/>
          </a:xfrm>
        </p:spPr>
        <p:txBody>
          <a:bodyPr>
            <a:normAutofit/>
          </a:bodyPr>
          <a:lstStyle/>
          <a:p>
            <a:endParaRPr lang="en-US" altLang="ja-JP" sz="2400" dirty="0"/>
          </a:p>
          <a:p>
            <a:endParaRPr kumimoji="1" lang="ja-JP" altLang="en-US" sz="2400" dirty="0"/>
          </a:p>
        </p:txBody>
      </p:sp>
      <p:sp>
        <p:nvSpPr>
          <p:cNvPr id="4" name="テキスト ボックス 3"/>
          <p:cNvSpPr txBox="1"/>
          <p:nvPr/>
        </p:nvSpPr>
        <p:spPr>
          <a:xfrm>
            <a:off x="677334" y="2060812"/>
            <a:ext cx="8596668" cy="461665"/>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a:t>質問</a:t>
            </a:r>
            <a:r>
              <a:rPr lang="en-US" altLang="ja-JP" sz="2400"/>
              <a:t>1</a:t>
            </a:r>
            <a:r>
              <a:rPr lang="ja-JP" altLang="en-US" sz="2400"/>
              <a:t>：社会的責任投資をいつから行ったか？</a:t>
            </a:r>
            <a:endParaRPr lang="en-US" altLang="ja-JP" sz="2400" dirty="0"/>
          </a:p>
        </p:txBody>
      </p:sp>
      <p:sp>
        <p:nvSpPr>
          <p:cNvPr id="5" name="テキスト ボックス 4"/>
          <p:cNvSpPr txBox="1"/>
          <p:nvPr/>
        </p:nvSpPr>
        <p:spPr>
          <a:xfrm>
            <a:off x="677334" y="3346964"/>
            <a:ext cx="8596668" cy="1569660"/>
          </a:xfrm>
          <a:prstGeom prst="rect">
            <a:avLst/>
          </a:prstGeom>
          <a:ln w="28575"/>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3200" dirty="0"/>
              <a:t>回答：　　　</a:t>
            </a:r>
            <a:endParaRPr lang="en-US" altLang="ja-JP" sz="3200" dirty="0"/>
          </a:p>
          <a:p>
            <a:r>
              <a:rPr lang="en-US" altLang="ja-JP" sz="3200" dirty="0"/>
              <a:t>1</a:t>
            </a:r>
            <a:r>
              <a:rPr lang="ja-JP" altLang="en-US" sz="3200" dirty="0"/>
              <a:t>番最初に始めたのが</a:t>
            </a:r>
            <a:r>
              <a:rPr lang="en-US" altLang="ja-JP" sz="3200" dirty="0"/>
              <a:t>2000</a:t>
            </a:r>
            <a:r>
              <a:rPr lang="ja-JP" altLang="en-US" sz="3200" dirty="0"/>
              <a:t>年</a:t>
            </a:r>
            <a:r>
              <a:rPr lang="en-US" altLang="ja-JP" sz="3200" dirty="0"/>
              <a:t>9</a:t>
            </a:r>
            <a:r>
              <a:rPr lang="ja-JP" altLang="en-US" sz="3200" dirty="0"/>
              <a:t>月</a:t>
            </a:r>
            <a:r>
              <a:rPr lang="en-US" altLang="ja-JP" sz="3200" dirty="0"/>
              <a:t>28</a:t>
            </a:r>
            <a:r>
              <a:rPr lang="ja-JP" altLang="en-US" sz="3200" dirty="0"/>
              <a:t>日</a:t>
            </a:r>
            <a:endParaRPr lang="en-US" altLang="ja-JP" sz="3200" dirty="0"/>
          </a:p>
          <a:p>
            <a:r>
              <a:rPr lang="en-US" altLang="ja-JP" sz="3200" dirty="0"/>
              <a:t>2005</a:t>
            </a:r>
            <a:r>
              <a:rPr lang="ja-JP" altLang="en-US" sz="3200" dirty="0"/>
              <a:t>年ごろからＳＲＩ投資が増加</a:t>
            </a:r>
            <a:endParaRPr lang="en-US" altLang="ja-JP" sz="3200" dirty="0"/>
          </a:p>
        </p:txBody>
      </p:sp>
    </p:spTree>
    <p:extLst>
      <p:ext uri="{BB962C8B-B14F-4D97-AF65-F5344CB8AC3E}">
        <p14:creationId xmlns:p14="http://schemas.microsoft.com/office/powerpoint/2010/main" val="31055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37063"/>
          </a:xfrm>
        </p:spPr>
        <p:style>
          <a:lnRef idx="1">
            <a:schemeClr val="accent1"/>
          </a:lnRef>
          <a:fillRef idx="3">
            <a:schemeClr val="accent1"/>
          </a:fillRef>
          <a:effectRef idx="2">
            <a:schemeClr val="accent1"/>
          </a:effectRef>
          <a:fontRef idx="minor">
            <a:schemeClr val="lt1"/>
          </a:fontRef>
        </p:style>
        <p:txBody>
          <a:bodyPr/>
          <a:lstStyle/>
          <a:p>
            <a:r>
              <a:rPr lang="ja-JP" altLang="en-US" dirty="0"/>
              <a:t>ヒアリング</a:t>
            </a:r>
            <a:endParaRPr kumimoji="1" lang="ja-JP" altLang="en-US" dirty="0"/>
          </a:p>
        </p:txBody>
      </p:sp>
      <p:sp>
        <p:nvSpPr>
          <p:cNvPr id="3" name="コンテンツ プレースホルダー 2"/>
          <p:cNvSpPr>
            <a:spLocks noGrp="1"/>
          </p:cNvSpPr>
          <p:nvPr>
            <p:ph idx="1"/>
          </p:nvPr>
        </p:nvSpPr>
        <p:spPr>
          <a:xfrm>
            <a:off x="677334" y="1937983"/>
            <a:ext cx="8596668" cy="4103380"/>
          </a:xfrm>
        </p:spPr>
        <p:txBody>
          <a:bodyPr>
            <a:normAutofit/>
          </a:bodyPr>
          <a:lstStyle/>
          <a:p>
            <a:endParaRPr lang="en-US" altLang="ja-JP" sz="2400" dirty="0"/>
          </a:p>
          <a:p>
            <a:endParaRPr kumimoji="1" lang="ja-JP" altLang="en-US" sz="2400" dirty="0"/>
          </a:p>
        </p:txBody>
      </p:sp>
      <p:sp>
        <p:nvSpPr>
          <p:cNvPr id="4" name="テキスト ボックス 3"/>
          <p:cNvSpPr txBox="1"/>
          <p:nvPr/>
        </p:nvSpPr>
        <p:spPr>
          <a:xfrm>
            <a:off x="677334" y="2060812"/>
            <a:ext cx="8596668" cy="461665"/>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a:t>質問</a:t>
            </a:r>
            <a:r>
              <a:rPr lang="en-US" altLang="ja-JP" sz="2400" dirty="0"/>
              <a:t>2</a:t>
            </a:r>
            <a:r>
              <a:rPr lang="ja-JP" altLang="en-US" sz="2400" dirty="0"/>
              <a:t>：社会的責任投資から</a:t>
            </a:r>
            <a:r>
              <a:rPr lang="en-US" altLang="ja-JP" sz="2400" dirty="0"/>
              <a:t>ESG</a:t>
            </a:r>
            <a:r>
              <a:rPr lang="ja-JP" altLang="en-US" sz="2400" dirty="0"/>
              <a:t>へ移行したのはいつからか？</a:t>
            </a:r>
            <a:endParaRPr lang="en-US" altLang="ja-JP" sz="2400" dirty="0"/>
          </a:p>
        </p:txBody>
      </p:sp>
      <p:sp>
        <p:nvSpPr>
          <p:cNvPr id="5" name="テキスト ボックス 4"/>
          <p:cNvSpPr txBox="1"/>
          <p:nvPr/>
        </p:nvSpPr>
        <p:spPr>
          <a:xfrm>
            <a:off x="677334" y="3398292"/>
            <a:ext cx="8596668" cy="2062103"/>
          </a:xfrm>
          <a:prstGeom prst="rect">
            <a:avLst/>
          </a:prstGeom>
          <a:ln w="28575"/>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3200" dirty="0" smtClean="0"/>
              <a:t>回答：</a:t>
            </a:r>
            <a:endParaRPr lang="en-US" altLang="ja-JP" sz="3200" dirty="0" smtClean="0"/>
          </a:p>
          <a:p>
            <a:r>
              <a:rPr lang="ja-JP" altLang="en-US" sz="3200" dirty="0" smtClean="0"/>
              <a:t>「</a:t>
            </a:r>
            <a:r>
              <a:rPr lang="ja-JP" altLang="en-US" sz="3200" dirty="0"/>
              <a:t>シュローダー・アジアパシフィック</a:t>
            </a:r>
            <a:r>
              <a:rPr lang="ja-JP" altLang="en-US" sz="3200" dirty="0" smtClean="0"/>
              <a:t>・</a:t>
            </a:r>
            <a:endParaRPr lang="en-US" altLang="ja-JP" sz="3200" dirty="0" smtClean="0"/>
          </a:p>
          <a:p>
            <a:r>
              <a:rPr lang="ja-JP" altLang="en-US" sz="3200" dirty="0"/>
              <a:t>　</a:t>
            </a:r>
            <a:r>
              <a:rPr lang="ja-JP" altLang="en-US" sz="3200" dirty="0" smtClean="0"/>
              <a:t>エクセレント・カンパニーズ</a:t>
            </a:r>
            <a:r>
              <a:rPr lang="ja-JP" altLang="en-US" sz="3200" dirty="0"/>
              <a:t>」</a:t>
            </a:r>
            <a:endParaRPr lang="en-US" altLang="ja-JP" sz="3200" dirty="0"/>
          </a:p>
          <a:p>
            <a:r>
              <a:rPr lang="ja-JP" altLang="en-US" sz="3200" dirty="0"/>
              <a:t>　設定日　</a:t>
            </a:r>
            <a:r>
              <a:rPr lang="en-US" altLang="ja-JP" sz="3200" dirty="0"/>
              <a:t>2016</a:t>
            </a:r>
            <a:r>
              <a:rPr lang="ja-JP" altLang="en-US" sz="3200" dirty="0"/>
              <a:t>年　</a:t>
            </a:r>
            <a:r>
              <a:rPr lang="en-US" altLang="ja-JP" sz="3200" dirty="0"/>
              <a:t>6</a:t>
            </a:r>
            <a:r>
              <a:rPr lang="ja-JP" altLang="en-US" sz="3200" dirty="0"/>
              <a:t>月</a:t>
            </a:r>
            <a:r>
              <a:rPr lang="en-US" altLang="ja-JP" sz="3200" dirty="0"/>
              <a:t>30</a:t>
            </a:r>
            <a:r>
              <a:rPr lang="ja-JP" altLang="en-US" sz="3200" dirty="0"/>
              <a:t>日</a:t>
            </a:r>
          </a:p>
        </p:txBody>
      </p:sp>
    </p:spTree>
    <p:extLst>
      <p:ext uri="{BB962C8B-B14F-4D97-AF65-F5344CB8AC3E}">
        <p14:creationId xmlns:p14="http://schemas.microsoft.com/office/powerpoint/2010/main" val="129855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37063"/>
          </a:xfrm>
        </p:spPr>
        <p:style>
          <a:lnRef idx="1">
            <a:schemeClr val="accent1"/>
          </a:lnRef>
          <a:fillRef idx="3">
            <a:schemeClr val="accent1"/>
          </a:fillRef>
          <a:effectRef idx="2">
            <a:schemeClr val="accent1"/>
          </a:effectRef>
          <a:fontRef idx="minor">
            <a:schemeClr val="lt1"/>
          </a:fontRef>
        </p:style>
        <p:txBody>
          <a:bodyPr/>
          <a:lstStyle/>
          <a:p>
            <a:r>
              <a:rPr lang="ja-JP" altLang="en-US" dirty="0"/>
              <a:t>ヒアリング</a:t>
            </a:r>
            <a:endParaRPr kumimoji="1" lang="ja-JP" altLang="en-US" dirty="0"/>
          </a:p>
        </p:txBody>
      </p:sp>
      <p:sp>
        <p:nvSpPr>
          <p:cNvPr id="3" name="コンテンツ プレースホルダー 2"/>
          <p:cNvSpPr>
            <a:spLocks noGrp="1"/>
          </p:cNvSpPr>
          <p:nvPr>
            <p:ph idx="1"/>
          </p:nvPr>
        </p:nvSpPr>
        <p:spPr>
          <a:xfrm>
            <a:off x="677334" y="1937983"/>
            <a:ext cx="8596668" cy="4103380"/>
          </a:xfrm>
        </p:spPr>
        <p:txBody>
          <a:bodyPr>
            <a:normAutofit/>
          </a:bodyPr>
          <a:lstStyle/>
          <a:p>
            <a:endParaRPr lang="en-US" altLang="ja-JP" sz="2000" dirty="0"/>
          </a:p>
          <a:p>
            <a:endParaRPr kumimoji="1" lang="ja-JP" altLang="en-US" sz="2000" dirty="0"/>
          </a:p>
        </p:txBody>
      </p:sp>
      <p:sp>
        <p:nvSpPr>
          <p:cNvPr id="4" name="テキスト ボックス 3"/>
          <p:cNvSpPr txBox="1"/>
          <p:nvPr/>
        </p:nvSpPr>
        <p:spPr>
          <a:xfrm>
            <a:off x="677334" y="2060812"/>
            <a:ext cx="8596668" cy="830997"/>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a:t>質問</a:t>
            </a:r>
            <a:r>
              <a:rPr lang="en-US" altLang="ja-JP" sz="2400" dirty="0"/>
              <a:t>3</a:t>
            </a:r>
            <a:r>
              <a:rPr lang="ja-JP" altLang="en-US" sz="2400" dirty="0"/>
              <a:t>：</a:t>
            </a:r>
            <a:r>
              <a:rPr lang="en-US" altLang="ja-JP" sz="2400" dirty="0"/>
              <a:t>ESG</a:t>
            </a:r>
            <a:r>
              <a:rPr lang="ja-JP" altLang="en-US" sz="2400" dirty="0"/>
              <a:t>選定基準で、最も重視する基準は何か？</a:t>
            </a:r>
            <a:endParaRPr lang="en-US" altLang="ja-JP" sz="2400" dirty="0"/>
          </a:p>
          <a:p>
            <a:r>
              <a:rPr lang="ja-JP" altLang="en-US" sz="2400" dirty="0"/>
              <a:t>　①環境　②社会　③ガバナンス　④ほぼ同じ　⑤その他</a:t>
            </a:r>
            <a:endParaRPr lang="en-US" altLang="ja-JP" sz="2400" dirty="0"/>
          </a:p>
        </p:txBody>
      </p:sp>
      <p:sp>
        <p:nvSpPr>
          <p:cNvPr id="5" name="テキスト ボックス 4"/>
          <p:cNvSpPr txBox="1"/>
          <p:nvPr/>
        </p:nvSpPr>
        <p:spPr>
          <a:xfrm>
            <a:off x="677334" y="3383129"/>
            <a:ext cx="8596668" cy="2062103"/>
          </a:xfrm>
          <a:prstGeom prst="rect">
            <a:avLst/>
          </a:prstGeom>
          <a:ln w="28575"/>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3200" dirty="0" smtClean="0"/>
              <a:t>回答：</a:t>
            </a:r>
            <a:r>
              <a:rPr lang="ja-JP" altLang="en-US" sz="3200" dirty="0"/>
              <a:t>③</a:t>
            </a:r>
            <a:r>
              <a:rPr lang="ja-JP" altLang="en-US" sz="3200" dirty="0" smtClean="0"/>
              <a:t>ガバナンス</a:t>
            </a:r>
            <a:endParaRPr lang="en-US" altLang="ja-JP" sz="3200" dirty="0"/>
          </a:p>
          <a:p>
            <a:r>
              <a:rPr lang="ja-JP" altLang="en-US" sz="3200" dirty="0"/>
              <a:t>優れた経営がなされている企業は、「環境」、「社会」に関して抱える課題が相対的に少ないと考えられる</a:t>
            </a:r>
            <a:r>
              <a:rPr lang="ja-JP" altLang="en-US" sz="3200" dirty="0" smtClean="0"/>
              <a:t>。</a:t>
            </a:r>
            <a:endParaRPr lang="en-US" altLang="ja-JP" sz="3200" dirty="0"/>
          </a:p>
        </p:txBody>
      </p:sp>
    </p:spTree>
    <p:extLst>
      <p:ext uri="{BB962C8B-B14F-4D97-AF65-F5344CB8AC3E}">
        <p14:creationId xmlns:p14="http://schemas.microsoft.com/office/powerpoint/2010/main" val="185663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37063"/>
          </a:xfrm>
        </p:spPr>
        <p:style>
          <a:lnRef idx="1">
            <a:schemeClr val="accent1"/>
          </a:lnRef>
          <a:fillRef idx="3">
            <a:schemeClr val="accent1"/>
          </a:fillRef>
          <a:effectRef idx="2">
            <a:schemeClr val="accent1"/>
          </a:effectRef>
          <a:fontRef idx="minor">
            <a:schemeClr val="lt1"/>
          </a:fontRef>
        </p:style>
        <p:txBody>
          <a:bodyPr/>
          <a:lstStyle/>
          <a:p>
            <a:r>
              <a:rPr lang="ja-JP" altLang="en-US" dirty="0"/>
              <a:t>ヒアリング</a:t>
            </a:r>
            <a:endParaRPr kumimoji="1" lang="ja-JP" altLang="en-US" dirty="0"/>
          </a:p>
        </p:txBody>
      </p:sp>
      <p:sp>
        <p:nvSpPr>
          <p:cNvPr id="3" name="コンテンツ プレースホルダー 2"/>
          <p:cNvSpPr>
            <a:spLocks noGrp="1"/>
          </p:cNvSpPr>
          <p:nvPr>
            <p:ph idx="1"/>
          </p:nvPr>
        </p:nvSpPr>
        <p:spPr>
          <a:xfrm>
            <a:off x="677334" y="1937983"/>
            <a:ext cx="8596668" cy="4103380"/>
          </a:xfrm>
        </p:spPr>
        <p:txBody>
          <a:bodyPr>
            <a:normAutofit/>
          </a:bodyPr>
          <a:lstStyle/>
          <a:p>
            <a:endParaRPr lang="en-US" altLang="ja-JP" sz="2400" dirty="0"/>
          </a:p>
          <a:p>
            <a:endParaRPr kumimoji="1" lang="ja-JP" altLang="en-US" sz="2400" dirty="0"/>
          </a:p>
        </p:txBody>
      </p:sp>
      <p:sp>
        <p:nvSpPr>
          <p:cNvPr id="4" name="テキスト ボックス 3"/>
          <p:cNvSpPr txBox="1"/>
          <p:nvPr/>
        </p:nvSpPr>
        <p:spPr>
          <a:xfrm>
            <a:off x="677334" y="2060812"/>
            <a:ext cx="8596668" cy="461665"/>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400" dirty="0"/>
              <a:t>質問</a:t>
            </a:r>
            <a:r>
              <a:rPr lang="en-US" altLang="ja-JP" sz="2400" dirty="0"/>
              <a:t>4</a:t>
            </a:r>
            <a:r>
              <a:rPr lang="ja-JP" altLang="en-US" sz="2400" dirty="0"/>
              <a:t>：ファンドの中で</a:t>
            </a:r>
            <a:r>
              <a:rPr lang="en-US" altLang="ja-JP" sz="2400" dirty="0"/>
              <a:t>ESG</a:t>
            </a:r>
            <a:r>
              <a:rPr lang="ja-JP" altLang="en-US" sz="2400" dirty="0"/>
              <a:t>投資の割合はどれほどか</a:t>
            </a:r>
            <a:r>
              <a:rPr lang="ja-JP" altLang="en-US" sz="2400" dirty="0" smtClean="0"/>
              <a:t>？</a:t>
            </a:r>
            <a:endParaRPr lang="en-US" altLang="ja-JP" sz="2400" dirty="0"/>
          </a:p>
        </p:txBody>
      </p:sp>
      <p:sp>
        <p:nvSpPr>
          <p:cNvPr id="5" name="テキスト ボックス 4"/>
          <p:cNvSpPr txBox="1"/>
          <p:nvPr/>
        </p:nvSpPr>
        <p:spPr>
          <a:xfrm>
            <a:off x="677334" y="2994375"/>
            <a:ext cx="8596668" cy="3046988"/>
          </a:xfrm>
          <a:prstGeom prst="rect">
            <a:avLst/>
          </a:prstGeom>
          <a:ln w="28575"/>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3200" dirty="0" smtClean="0"/>
              <a:t>回答：</a:t>
            </a:r>
            <a:endParaRPr lang="en-US" altLang="ja-JP" sz="3200" dirty="0" smtClean="0"/>
          </a:p>
          <a:p>
            <a:r>
              <a:rPr lang="ja-JP" altLang="en-US" sz="3200" dirty="0"/>
              <a:t>純資産額総額　</a:t>
            </a:r>
            <a:r>
              <a:rPr lang="en-US" altLang="ja-JP" sz="3200" dirty="0"/>
              <a:t>41.98</a:t>
            </a:r>
            <a:r>
              <a:rPr lang="ja-JP" altLang="en-US" sz="3200" dirty="0"/>
              <a:t>億円</a:t>
            </a:r>
            <a:r>
              <a:rPr lang="en-US" altLang="ja-JP" sz="3200" dirty="0"/>
              <a:t>(2017</a:t>
            </a:r>
            <a:r>
              <a:rPr lang="ja-JP" altLang="en-US" sz="3200" dirty="0"/>
              <a:t>年</a:t>
            </a:r>
            <a:r>
              <a:rPr lang="en-US" altLang="ja-JP" sz="3200" dirty="0"/>
              <a:t>11</a:t>
            </a:r>
            <a:r>
              <a:rPr lang="ja-JP" altLang="en-US" sz="3200" dirty="0"/>
              <a:t>月</a:t>
            </a:r>
            <a:r>
              <a:rPr lang="en-US" altLang="ja-JP" sz="3200" dirty="0"/>
              <a:t>27</a:t>
            </a:r>
            <a:r>
              <a:rPr lang="ja-JP" altLang="en-US" sz="3200" dirty="0"/>
              <a:t>日</a:t>
            </a:r>
            <a:r>
              <a:rPr lang="en-US" altLang="ja-JP" sz="3200" dirty="0"/>
              <a:t>)</a:t>
            </a:r>
          </a:p>
          <a:p>
            <a:r>
              <a:rPr lang="ja-JP" altLang="en-US" sz="3200" dirty="0"/>
              <a:t>基準価額</a:t>
            </a:r>
            <a:r>
              <a:rPr lang="en-US" altLang="ja-JP" sz="3200" dirty="0"/>
              <a:t>9,977</a:t>
            </a:r>
            <a:r>
              <a:rPr lang="ja-JP" altLang="en-US" sz="3200" dirty="0"/>
              <a:t>円</a:t>
            </a:r>
            <a:r>
              <a:rPr lang="en-US" altLang="ja-JP" sz="3200" dirty="0"/>
              <a:t>(</a:t>
            </a:r>
            <a:r>
              <a:rPr lang="ja-JP" altLang="en-US" sz="3200" dirty="0"/>
              <a:t>設定当初）→</a:t>
            </a:r>
            <a:r>
              <a:rPr lang="en-US" altLang="ja-JP" sz="3200" dirty="0"/>
              <a:t>15,258</a:t>
            </a:r>
            <a:r>
              <a:rPr lang="ja-JP" altLang="en-US" sz="3200" dirty="0"/>
              <a:t>円</a:t>
            </a:r>
            <a:r>
              <a:rPr lang="en-US" altLang="ja-JP" sz="3200" dirty="0"/>
              <a:t>(2017</a:t>
            </a:r>
            <a:r>
              <a:rPr lang="ja-JP" altLang="en-US" sz="3200" dirty="0"/>
              <a:t>年</a:t>
            </a:r>
            <a:r>
              <a:rPr lang="en-US" altLang="ja-JP" sz="3200" dirty="0"/>
              <a:t>11</a:t>
            </a:r>
            <a:r>
              <a:rPr lang="ja-JP" altLang="en-US" sz="3200" dirty="0"/>
              <a:t>月</a:t>
            </a:r>
            <a:r>
              <a:rPr lang="en-US" altLang="ja-JP" sz="3200" dirty="0"/>
              <a:t>27</a:t>
            </a:r>
            <a:r>
              <a:rPr lang="ja-JP" altLang="en-US" sz="3200" dirty="0"/>
              <a:t>日</a:t>
            </a:r>
            <a:r>
              <a:rPr lang="en-US" altLang="ja-JP" sz="3200" dirty="0" smtClean="0"/>
              <a:t>)</a:t>
            </a:r>
            <a:endParaRPr lang="en-US" altLang="ja-JP" sz="3200" dirty="0"/>
          </a:p>
          <a:p>
            <a:r>
              <a:rPr lang="en-US" altLang="ja-JP" sz="3200" dirty="0"/>
              <a:t>(1</a:t>
            </a:r>
            <a:r>
              <a:rPr lang="ja-JP" altLang="en-US" sz="3200" dirty="0"/>
              <a:t>番大きいファンドの純資産額総額は</a:t>
            </a:r>
            <a:r>
              <a:rPr lang="en-US" altLang="ja-JP" sz="3200" dirty="0"/>
              <a:t>11,389.36</a:t>
            </a:r>
            <a:r>
              <a:rPr lang="ja-JP" altLang="en-US" sz="3200" dirty="0"/>
              <a:t>億円</a:t>
            </a:r>
            <a:r>
              <a:rPr lang="ja-JP" altLang="en-US" sz="3200" dirty="0" smtClean="0"/>
              <a:t>）</a:t>
            </a:r>
            <a:endParaRPr lang="en-US" altLang="ja-JP" sz="3200" dirty="0"/>
          </a:p>
        </p:txBody>
      </p:sp>
    </p:spTree>
    <p:extLst>
      <p:ext uri="{BB962C8B-B14F-4D97-AF65-F5344CB8AC3E}">
        <p14:creationId xmlns:p14="http://schemas.microsoft.com/office/powerpoint/2010/main" val="141786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dirty="0" smtClean="0"/>
              <a:t>第５章</a:t>
            </a:r>
            <a:r>
              <a:rPr lang="en-US" altLang="ja-JP" dirty="0"/>
              <a:t/>
            </a:r>
            <a:br>
              <a:rPr lang="en-US" altLang="ja-JP" dirty="0"/>
            </a:br>
            <a:r>
              <a:rPr lang="ja-JP" altLang="en-US" dirty="0" smtClean="0"/>
              <a:t>要約と結論</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99282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91654"/>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アンケートより</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038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599"/>
            <a:ext cx="8835156" cy="1014485"/>
          </a:xfrm>
        </p:spPr>
        <p:style>
          <a:lnRef idx="1">
            <a:schemeClr val="accent1"/>
          </a:lnRef>
          <a:fillRef idx="3">
            <a:schemeClr val="accent1"/>
          </a:fillRef>
          <a:effectRef idx="2">
            <a:schemeClr val="accent1"/>
          </a:effectRef>
          <a:fontRef idx="minor">
            <a:schemeClr val="lt1"/>
          </a:fontRef>
        </p:style>
        <p:txBody>
          <a:bodyPr>
            <a:noAutofit/>
          </a:bodyPr>
          <a:lstStyle/>
          <a:p>
            <a:r>
              <a:rPr lang="ja-JP" altLang="en-US" sz="4000" dirty="0" smtClean="0"/>
              <a:t>今後</a:t>
            </a:r>
            <a:r>
              <a:rPr lang="ja-JP" altLang="en-US" sz="4000" dirty="0"/>
              <a:t>、</a:t>
            </a:r>
            <a:r>
              <a:rPr kumimoji="1" lang="en-US" altLang="ja-JP" dirty="0" smtClean="0"/>
              <a:t>ESG</a:t>
            </a:r>
            <a:r>
              <a:rPr kumimoji="1" lang="ja-JP" altLang="en-US" dirty="0" smtClean="0"/>
              <a:t>投資はどうなっていくべきか</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849736194"/>
              </p:ext>
            </p:extLst>
          </p:nvPr>
        </p:nvGraphicFramePr>
        <p:xfrm>
          <a:off x="677334" y="2084933"/>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651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835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r>
              <a:rPr lang="ja-JP" altLang="en-US" dirty="0"/>
              <a:t>文献</a:t>
            </a:r>
            <a:endParaRPr kumimoji="1" lang="ja-JP" altLang="en-US" dirty="0"/>
          </a:p>
        </p:txBody>
      </p:sp>
      <p:sp>
        <p:nvSpPr>
          <p:cNvPr id="3" name="コンテンツ プレースホルダー 2"/>
          <p:cNvSpPr>
            <a:spLocks noGrp="1"/>
          </p:cNvSpPr>
          <p:nvPr>
            <p:ph idx="1"/>
          </p:nvPr>
        </p:nvSpPr>
        <p:spPr>
          <a:xfrm>
            <a:off x="677334" y="2160589"/>
            <a:ext cx="8596668" cy="4511144"/>
          </a:xfrm>
          <a:prstGeom prst="rect">
            <a:avLst/>
          </a:prstGeom>
        </p:spPr>
        <p:txBody>
          <a:bodyPr/>
          <a:lstStyle/>
          <a:p>
            <a:r>
              <a:rPr kumimoji="1" lang="ja-JP" altLang="en-US" dirty="0" smtClean="0"/>
              <a:t>環境省　　環境投融資情報　事例まとめ</a:t>
            </a:r>
            <a:r>
              <a:rPr lang="en-US" altLang="ja-JP" dirty="0" smtClean="0">
                <a:hlinkClick r:id="rId2"/>
              </a:rPr>
              <a:t>https</a:t>
            </a:r>
            <a:r>
              <a:rPr lang="en-US" altLang="ja-JP" dirty="0">
                <a:hlinkClick r:id="rId2"/>
              </a:rPr>
              <a:t>://</a:t>
            </a:r>
            <a:r>
              <a:rPr lang="en-US" altLang="ja-JP" dirty="0" smtClean="0">
                <a:hlinkClick r:id="rId2"/>
              </a:rPr>
              <a:t>www.env.go.jp/policy/keizai_portal/D_investment/index.html</a:t>
            </a:r>
            <a:endParaRPr lang="en-US" altLang="ja-JP" dirty="0" smtClean="0"/>
          </a:p>
          <a:p>
            <a:pPr marL="0" indent="0">
              <a:buNone/>
            </a:pPr>
            <a:r>
              <a:rPr kumimoji="1" lang="en-US" altLang="ja-JP" dirty="0" smtClean="0"/>
              <a:t>2017/06/13</a:t>
            </a:r>
            <a:r>
              <a:rPr kumimoji="1" lang="ja-JP" altLang="en-US" dirty="0" smtClean="0"/>
              <a:t>　</a:t>
            </a:r>
            <a:endParaRPr kumimoji="1" lang="en-US" altLang="ja-JP" dirty="0" smtClean="0"/>
          </a:p>
          <a:p>
            <a:r>
              <a:rPr lang="ja-JP" altLang="en-US" dirty="0" smtClean="0"/>
              <a:t>日興リサーチセンター　</a:t>
            </a:r>
            <a:r>
              <a:rPr lang="en-US" altLang="ja-JP" dirty="0">
                <a:hlinkClick r:id="rId3"/>
              </a:rPr>
              <a:t>http://</a:t>
            </a:r>
            <a:r>
              <a:rPr lang="en-US" altLang="ja-JP" dirty="0" smtClean="0">
                <a:hlinkClick r:id="rId3"/>
              </a:rPr>
              <a:t>www.nikko-research.co.jp/wp-content/uploads/2017/04/rc201704.pdf</a:t>
            </a:r>
            <a:r>
              <a:rPr lang="ja-JP" altLang="en-US" dirty="0" smtClean="0">
                <a:hlinkClick r:id="rId3"/>
              </a:rPr>
              <a:t>　</a:t>
            </a:r>
            <a:r>
              <a:rPr lang="en-US" altLang="ja-JP" dirty="0" smtClean="0">
                <a:hlinkClick r:id="rId3"/>
              </a:rPr>
              <a:t>2017/09/26</a:t>
            </a:r>
            <a:endParaRPr lang="en-US" altLang="ja-JP" dirty="0" smtClean="0"/>
          </a:p>
          <a:p>
            <a:r>
              <a:rPr lang="ja-JP" altLang="en-US" dirty="0"/>
              <a:t>日本経済新聞</a:t>
            </a:r>
            <a:r>
              <a:rPr lang="en-US" altLang="ja-JP" dirty="0"/>
              <a:t>10</a:t>
            </a:r>
            <a:r>
              <a:rPr lang="ja-JP" altLang="en-US" dirty="0"/>
              <a:t>月</a:t>
            </a:r>
            <a:r>
              <a:rPr lang="en-US" altLang="ja-JP" dirty="0"/>
              <a:t>18</a:t>
            </a:r>
            <a:r>
              <a:rPr lang="ja-JP" altLang="en-US" dirty="0"/>
              <a:t>日「</a:t>
            </a:r>
            <a:r>
              <a:rPr lang="en-US" altLang="ja-JP" dirty="0"/>
              <a:t>ESG</a:t>
            </a:r>
            <a:r>
              <a:rPr lang="ja-JP" altLang="en-US" dirty="0"/>
              <a:t>投資市場の３割に」</a:t>
            </a:r>
            <a:endParaRPr lang="en-US" altLang="ja-JP" dirty="0"/>
          </a:p>
          <a:p>
            <a:r>
              <a:rPr lang="en-US" altLang="ja-JP" dirty="0"/>
              <a:t>GPIF</a:t>
            </a:r>
            <a:r>
              <a:rPr lang="ja-JP" altLang="en-US" dirty="0"/>
              <a:t>　</a:t>
            </a:r>
            <a:r>
              <a:rPr lang="en-US" altLang="ja-JP" dirty="0">
                <a:hlinkClick r:id="rId4"/>
              </a:rPr>
              <a:t>http://www.gpif.go.jp/operation/esg.html</a:t>
            </a:r>
            <a:r>
              <a:rPr lang="ja-JP" altLang="en-US" dirty="0"/>
              <a:t>　</a:t>
            </a:r>
            <a:r>
              <a:rPr lang="en-US" altLang="ja-JP" dirty="0"/>
              <a:t>2017/10/31</a:t>
            </a:r>
            <a:endParaRPr lang="ja-JP" altLang="en-US" dirty="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46836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dirty="0" smtClean="0"/>
              <a:t>第</a:t>
            </a:r>
            <a:r>
              <a:rPr kumimoji="1" lang="en-US" altLang="ja-JP" dirty="0" smtClean="0"/>
              <a:t>1</a:t>
            </a:r>
            <a:r>
              <a:rPr kumimoji="1" lang="ja-JP" altLang="en-US" dirty="0" smtClean="0"/>
              <a:t>章</a:t>
            </a:r>
            <a:r>
              <a:rPr kumimoji="1" lang="en-US" altLang="ja-JP" dirty="0" smtClean="0"/>
              <a:t/>
            </a:r>
            <a:br>
              <a:rPr kumimoji="1" lang="en-US" altLang="ja-JP" dirty="0" smtClean="0"/>
            </a:br>
            <a:r>
              <a:rPr kumimoji="1" lang="ja-JP" altLang="en-US" dirty="0" smtClean="0"/>
              <a:t>エコファンドの</a:t>
            </a:r>
            <a:r>
              <a:rPr kumimoji="1" lang="en-US" altLang="ja-JP" dirty="0" smtClean="0"/>
              <a:t/>
            </a:r>
            <a:br>
              <a:rPr kumimoji="1" lang="en-US" altLang="ja-JP" dirty="0" smtClean="0"/>
            </a:br>
            <a:r>
              <a:rPr kumimoji="1" lang="ja-JP" altLang="en-US" dirty="0" smtClean="0"/>
              <a:t>背景と目的</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64677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583375"/>
            <a:ext cx="7415750" cy="654627"/>
          </a:xfrm>
        </p:spPr>
        <p:txBody>
          <a:bodyPr>
            <a:noAutofit/>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677334" y="1763487"/>
            <a:ext cx="8596668" cy="4277876"/>
          </a:xfrm>
          <a:prstGeom prst="rect">
            <a:avLst/>
          </a:prstGeom>
        </p:spPr>
        <p:txBody>
          <a:bodyPr>
            <a:normAutofit fontScale="92500" lnSpcReduction="20000"/>
          </a:bodyPr>
          <a:lstStyle/>
          <a:p>
            <a:pPr marL="0" lvl="0" indent="0" algn="ctr" defTabSz="914400">
              <a:spcBef>
                <a:spcPts val="0"/>
              </a:spcBef>
              <a:spcAft>
                <a:spcPts val="0"/>
              </a:spcAft>
              <a:buClrTx/>
              <a:buSzTx/>
              <a:buNone/>
            </a:pPr>
            <a:r>
              <a:rPr lang="ja-JP" altLang="en-US" sz="2400" dirty="0">
                <a:solidFill>
                  <a:prstClr val="black"/>
                </a:solidFill>
              </a:rPr>
              <a:t>環境経営</a:t>
            </a:r>
            <a:r>
              <a:rPr lang="ja-JP" altLang="en-US" sz="2400" dirty="0" smtClean="0">
                <a:solidFill>
                  <a:prstClr val="black"/>
                </a:solidFill>
              </a:rPr>
              <a:t>入門　</a:t>
            </a:r>
            <a:r>
              <a:rPr lang="ja-JP" altLang="en-US" sz="2400" dirty="0" err="1" smtClean="0">
                <a:solidFill>
                  <a:prstClr val="black"/>
                </a:solidFill>
              </a:rPr>
              <a:t>ー</a:t>
            </a:r>
            <a:r>
              <a:rPr lang="ja-JP" altLang="en-US" sz="2400" dirty="0" smtClean="0">
                <a:solidFill>
                  <a:prstClr val="black"/>
                </a:solidFill>
              </a:rPr>
              <a:t>理論と実践</a:t>
            </a:r>
            <a:r>
              <a:rPr lang="ja-JP" altLang="en-US" sz="2400" dirty="0" err="1" smtClean="0">
                <a:solidFill>
                  <a:prstClr val="black"/>
                </a:solidFill>
              </a:rPr>
              <a:t>ー</a:t>
            </a:r>
            <a:r>
              <a:rPr lang="ja-JP" altLang="en-US" sz="2400" dirty="0">
                <a:solidFill>
                  <a:prstClr val="black"/>
                </a:solidFill>
              </a:rPr>
              <a:t>　金原達夫</a:t>
            </a:r>
            <a:endParaRPr lang="en-US" altLang="ja-JP" sz="2400" dirty="0">
              <a:solidFill>
                <a:prstClr val="black"/>
              </a:solidFill>
            </a:endParaRPr>
          </a:p>
          <a:p>
            <a:pPr marL="0" lvl="0" indent="0" algn="ctr" defTabSz="914400">
              <a:spcBef>
                <a:spcPts val="0"/>
              </a:spcBef>
              <a:spcAft>
                <a:spcPts val="0"/>
              </a:spcAft>
              <a:buClrTx/>
              <a:buSzTx/>
              <a:buNone/>
            </a:pPr>
            <a:r>
              <a:rPr lang="en-US" altLang="ja-JP" sz="2400" dirty="0">
                <a:solidFill>
                  <a:prstClr val="black"/>
                </a:solidFill>
                <a:latin typeface="Century" panose="02040604050505020304" pitchFamily="18" charset="0"/>
              </a:rPr>
              <a:t>2017</a:t>
            </a:r>
            <a:r>
              <a:rPr lang="ja-JP" altLang="en-US" sz="2400" dirty="0">
                <a:solidFill>
                  <a:prstClr val="black"/>
                </a:solidFill>
                <a:latin typeface="Century" panose="02040604050505020304" pitchFamily="18" charset="0"/>
              </a:rPr>
              <a:t>年</a:t>
            </a:r>
            <a:r>
              <a:rPr lang="en-US" altLang="ja-JP" sz="2400" dirty="0">
                <a:solidFill>
                  <a:prstClr val="black"/>
                </a:solidFill>
                <a:latin typeface="Century" panose="02040604050505020304" pitchFamily="18" charset="0"/>
              </a:rPr>
              <a:t>3</a:t>
            </a:r>
            <a:r>
              <a:rPr lang="ja-JP" altLang="en-US" sz="2400" dirty="0">
                <a:solidFill>
                  <a:prstClr val="black"/>
                </a:solidFill>
                <a:latin typeface="Century" panose="02040604050505020304" pitchFamily="18" charset="0"/>
              </a:rPr>
              <a:t>月</a:t>
            </a:r>
            <a:r>
              <a:rPr lang="en-US" altLang="ja-JP" sz="2400" dirty="0">
                <a:solidFill>
                  <a:prstClr val="black"/>
                </a:solidFill>
                <a:latin typeface="Century" panose="02040604050505020304" pitchFamily="18" charset="0"/>
              </a:rPr>
              <a:t>20</a:t>
            </a:r>
            <a:r>
              <a:rPr lang="ja-JP" altLang="en-US" sz="2400" dirty="0" smtClean="0">
                <a:solidFill>
                  <a:prstClr val="black"/>
                </a:solidFill>
                <a:latin typeface="Century" panose="02040604050505020304" pitchFamily="18" charset="0"/>
              </a:rPr>
              <a:t>日　創成社</a:t>
            </a:r>
            <a:endParaRPr lang="en-US" altLang="ja-JP" sz="2400" dirty="0" smtClean="0">
              <a:solidFill>
                <a:prstClr val="black"/>
              </a:solidFill>
              <a:latin typeface="Century" panose="02040604050505020304" pitchFamily="18" charset="0"/>
            </a:endParaRPr>
          </a:p>
          <a:p>
            <a:pPr marL="0" lvl="0" indent="0" algn="ctr" defTabSz="914400">
              <a:spcBef>
                <a:spcPts val="0"/>
              </a:spcBef>
              <a:spcAft>
                <a:spcPts val="0"/>
              </a:spcAft>
              <a:buClrTx/>
              <a:buSzTx/>
              <a:buNone/>
            </a:pPr>
            <a:endParaRPr lang="en-US" altLang="ja-JP" sz="2400" dirty="0">
              <a:solidFill>
                <a:prstClr val="black"/>
              </a:solidFill>
              <a:latin typeface="Century" panose="02040604050505020304" pitchFamily="18" charset="0"/>
            </a:endParaRPr>
          </a:p>
          <a:p>
            <a:pPr algn="ctr"/>
            <a:r>
              <a:rPr lang="en-US" altLang="ja-JP" sz="2400" dirty="0">
                <a:latin typeface="ＭＳ 明朝" panose="02020609040205080304" pitchFamily="17" charset="-128"/>
                <a:ea typeface="ＭＳ 明朝" panose="02020609040205080304" pitchFamily="17" charset="-128"/>
              </a:rPr>
              <a:t>2008</a:t>
            </a:r>
            <a:r>
              <a:rPr lang="ja-JP" altLang="en-US" sz="2400" dirty="0">
                <a:latin typeface="ＭＳ 明朝" panose="02020609040205080304" pitchFamily="17" charset="-128"/>
                <a:ea typeface="ＭＳ 明朝" panose="02020609040205080304" pitchFamily="17" charset="-128"/>
              </a:rPr>
              <a:t>年投資信託</a:t>
            </a:r>
            <a:r>
              <a:rPr lang="en-US" altLang="ja-JP" sz="2400" dirty="0">
                <a:latin typeface="ＭＳ 明朝" panose="02020609040205080304" pitchFamily="17" charset="-128"/>
                <a:ea typeface="ＭＳ 明朝" panose="02020609040205080304" pitchFamily="17" charset="-128"/>
              </a:rPr>
              <a:t>/</a:t>
            </a:r>
            <a:r>
              <a:rPr lang="ja-JP" altLang="en-US" sz="2400" dirty="0">
                <a:latin typeface="ＭＳ 明朝" panose="02020609040205080304" pitchFamily="17" charset="-128"/>
                <a:ea typeface="ＭＳ 明朝" panose="02020609040205080304" pitchFamily="17" charset="-128"/>
              </a:rPr>
              <a:t>国内</a:t>
            </a:r>
            <a:r>
              <a:rPr lang="en-US" altLang="ja-JP" sz="2400" dirty="0">
                <a:latin typeface="ＭＳ 明朝" panose="02020609040205080304" pitchFamily="17" charset="-128"/>
                <a:ea typeface="ＭＳ 明朝" panose="02020609040205080304" pitchFamily="17" charset="-128"/>
              </a:rPr>
              <a:t>SRI</a:t>
            </a:r>
            <a:r>
              <a:rPr lang="ja-JP" altLang="en-US" sz="2400" dirty="0">
                <a:latin typeface="ＭＳ 明朝" panose="02020609040205080304" pitchFamily="17" charset="-128"/>
                <a:ea typeface="ＭＳ 明朝" panose="02020609040205080304" pitchFamily="17" charset="-128"/>
              </a:rPr>
              <a:t>ファンド部門　最優秀ファンド賞</a:t>
            </a:r>
            <a:r>
              <a:rPr lang="ja-JP" altLang="en-US" sz="2400" dirty="0" smtClean="0">
                <a:latin typeface="ＭＳ 明朝" panose="02020609040205080304" pitchFamily="17" charset="-128"/>
                <a:ea typeface="ＭＳ 明朝" panose="02020609040205080304" pitchFamily="17" charset="-128"/>
              </a:rPr>
              <a:t>受賞</a:t>
            </a:r>
            <a:endParaRPr lang="en-US" altLang="ja-JP" sz="2400" dirty="0" smtClean="0">
              <a:latin typeface="ＭＳ 明朝" panose="02020609040205080304" pitchFamily="17" charset="-128"/>
              <a:ea typeface="ＭＳ 明朝" panose="02020609040205080304" pitchFamily="17" charset="-128"/>
            </a:endParaRPr>
          </a:p>
          <a:p>
            <a:pPr algn="ctr"/>
            <a:r>
              <a:rPr lang="ja-JP" altLang="en-US" sz="2400" dirty="0" smtClean="0"/>
              <a:t>環境省</a:t>
            </a:r>
            <a:r>
              <a:rPr lang="ja-JP" altLang="en-US" sz="2400" dirty="0"/>
              <a:t>　環境投融資情報　</a:t>
            </a:r>
            <a:r>
              <a:rPr lang="en-US" altLang="ja-JP" sz="2400" dirty="0">
                <a:solidFill>
                  <a:schemeClr val="bg1"/>
                </a:solidFill>
                <a:hlinkClick r:id="rId2"/>
              </a:rPr>
              <a:t>http://www.env.go.jp/policy/keizai_portal/D_investment/index.html</a:t>
            </a:r>
            <a:r>
              <a:rPr lang="ja-JP" altLang="en-US" sz="2400" dirty="0">
                <a:hlinkClick r:id="rId2"/>
              </a:rPr>
              <a:t>　</a:t>
            </a:r>
            <a:r>
              <a:rPr lang="en-US" altLang="ja-JP" sz="2400" dirty="0" smtClean="0">
                <a:hlinkClick r:id="rId2"/>
              </a:rPr>
              <a:t>2017/5/23</a:t>
            </a:r>
            <a:endParaRPr lang="en-US" altLang="ja-JP" sz="2400" dirty="0" smtClean="0"/>
          </a:p>
          <a:p>
            <a:r>
              <a:rPr lang="ja-JP" altLang="en-US" sz="2400" dirty="0" smtClean="0"/>
              <a:t>キセノンテンター</a:t>
            </a:r>
            <a:r>
              <a:rPr lang="en-US" altLang="ja-JP" sz="2400" dirty="0" smtClean="0">
                <a:hlinkClick r:id="rId3"/>
              </a:rPr>
              <a:t>https</a:t>
            </a:r>
            <a:r>
              <a:rPr lang="en-US" altLang="ja-JP" sz="2400" dirty="0">
                <a:hlinkClick r:id="rId3"/>
              </a:rPr>
              <a:t>://xenontenter.com/environmental-damage/</a:t>
            </a:r>
            <a:r>
              <a:rPr lang="ja-JP" altLang="en-US" sz="2400" dirty="0"/>
              <a:t>　</a:t>
            </a:r>
            <a:r>
              <a:rPr lang="en-US" altLang="ja-JP" sz="2400" dirty="0" smtClean="0"/>
              <a:t>2017/05/23</a:t>
            </a:r>
          </a:p>
          <a:p>
            <a:r>
              <a:rPr lang="ja-JP" altLang="en-US" sz="2400" dirty="0">
                <a:solidFill>
                  <a:schemeClr val="tx2"/>
                </a:solidFill>
              </a:rPr>
              <a:t>参考文献：自然エネルギー世界白書</a:t>
            </a:r>
            <a:r>
              <a:rPr lang="en-US" altLang="ja-JP" sz="2400" dirty="0">
                <a:solidFill>
                  <a:schemeClr val="tx2"/>
                </a:solidFill>
              </a:rPr>
              <a:t>2016</a:t>
            </a:r>
            <a:r>
              <a:rPr lang="ja-JP" altLang="en-US" sz="2400" dirty="0">
                <a:solidFill>
                  <a:schemeClr val="tx2"/>
                </a:solidFill>
              </a:rPr>
              <a:t>　</a:t>
            </a:r>
            <a:r>
              <a:rPr lang="en-US" altLang="ja-JP" sz="2400" dirty="0" smtClean="0">
                <a:solidFill>
                  <a:schemeClr val="tx2"/>
                </a:solidFill>
              </a:rPr>
              <a:t>REN21</a:t>
            </a:r>
          </a:p>
          <a:p>
            <a:pPr marL="0" indent="0">
              <a:buNone/>
            </a:pPr>
            <a:r>
              <a:rPr lang="en-US" altLang="ja-JP" sz="2400" dirty="0" smtClean="0">
                <a:solidFill>
                  <a:schemeClr val="tx2"/>
                </a:solidFill>
              </a:rPr>
              <a:t>http</a:t>
            </a:r>
            <a:r>
              <a:rPr lang="en-US" altLang="ja-JP" sz="2400" dirty="0">
                <a:solidFill>
                  <a:schemeClr val="tx2"/>
                </a:solidFill>
              </a:rPr>
              <a:t>://www.ren21.net/wp-content/uploads/2016/11/GSR2016_key_Findings_JP.pdf  2017/06/06 </a:t>
            </a:r>
          </a:p>
          <a:p>
            <a:endParaRPr lang="ja-JP" altLang="en-US" sz="2400" dirty="0"/>
          </a:p>
          <a:p>
            <a:endParaRPr lang="en-US" altLang="ja-JP" sz="1800" dirty="0" smtClean="0"/>
          </a:p>
          <a:p>
            <a:endParaRPr lang="en-US" altLang="ja-JP" sz="1800" dirty="0"/>
          </a:p>
          <a:p>
            <a:endParaRPr lang="ja-JP" altLang="en-US" sz="1800" dirty="0"/>
          </a:p>
          <a:p>
            <a:pPr marL="0" lvl="0" indent="0" algn="ctr" defTabSz="914400">
              <a:spcBef>
                <a:spcPts val="0"/>
              </a:spcBef>
              <a:spcAft>
                <a:spcPts val="0"/>
              </a:spcAft>
              <a:buClrTx/>
              <a:buSzTx/>
              <a:buNone/>
            </a:pPr>
            <a:endParaRPr lang="en-US" altLang="ja-JP" sz="1800" dirty="0" smtClean="0">
              <a:solidFill>
                <a:prstClr val="black"/>
              </a:solidFill>
              <a:latin typeface="Century" panose="02040604050505020304" pitchFamily="18" charset="0"/>
            </a:endParaRPr>
          </a:p>
          <a:p>
            <a:pPr marL="0" lvl="0" indent="0" algn="ctr" defTabSz="914400">
              <a:spcBef>
                <a:spcPts val="0"/>
              </a:spcBef>
              <a:spcAft>
                <a:spcPts val="0"/>
              </a:spcAft>
              <a:buClrTx/>
              <a:buSzTx/>
              <a:buNone/>
            </a:pPr>
            <a:endParaRPr lang="en-US" altLang="ja-JP" sz="1800" dirty="0">
              <a:solidFill>
                <a:prstClr val="black"/>
              </a:solidFill>
              <a:latin typeface="Century" panose="02040604050505020304" pitchFamily="18" charset="0"/>
            </a:endParaRPr>
          </a:p>
          <a:p>
            <a:pPr marL="0" lvl="0" indent="0" algn="ctr" defTabSz="914400">
              <a:spcBef>
                <a:spcPts val="0"/>
              </a:spcBef>
              <a:spcAft>
                <a:spcPts val="0"/>
              </a:spcAft>
              <a:buClrTx/>
              <a:buSzTx/>
              <a:buNone/>
            </a:pPr>
            <a:endParaRPr lang="en-US" altLang="ja-JP" sz="1800" dirty="0" smtClean="0">
              <a:solidFill>
                <a:prstClr val="black"/>
              </a:solidFill>
              <a:latin typeface="Century" panose="02040604050505020304" pitchFamily="18" charset="0"/>
            </a:endParaRPr>
          </a:p>
          <a:p>
            <a:pPr marL="0" lvl="0" indent="0" algn="ctr" defTabSz="914400">
              <a:spcBef>
                <a:spcPts val="0"/>
              </a:spcBef>
              <a:spcAft>
                <a:spcPts val="0"/>
              </a:spcAft>
              <a:buClrTx/>
              <a:buSzTx/>
              <a:buNone/>
            </a:pPr>
            <a:endParaRPr lang="en-US" altLang="ja-JP" sz="1800" dirty="0">
              <a:solidFill>
                <a:prstClr val="black"/>
              </a:solidFill>
              <a:latin typeface="Century" panose="02040604050505020304" pitchFamily="18" charset="0"/>
            </a:endParaRPr>
          </a:p>
          <a:p>
            <a:pPr marL="0" lvl="0" indent="0" algn="ctr" defTabSz="914400">
              <a:spcBef>
                <a:spcPts val="0"/>
              </a:spcBef>
              <a:spcAft>
                <a:spcPts val="0"/>
              </a:spcAft>
              <a:buClrTx/>
              <a:buSzTx/>
              <a:buNone/>
            </a:pPr>
            <a:endParaRPr lang="en-US" altLang="ja-JP" sz="1800" dirty="0">
              <a:solidFill>
                <a:prstClr val="black"/>
              </a:solidFill>
              <a:latin typeface="Century" panose="02040604050505020304" pitchFamily="18" charset="0"/>
            </a:endParaRPr>
          </a:p>
          <a:p>
            <a:endParaRPr kumimoji="1" lang="ja-JP" altLang="en-US" dirty="0"/>
          </a:p>
        </p:txBody>
      </p:sp>
    </p:spTree>
    <p:extLst>
      <p:ext uri="{BB962C8B-B14F-4D97-AF65-F5344CB8AC3E}">
        <p14:creationId xmlns:p14="http://schemas.microsoft.com/office/powerpoint/2010/main" val="182305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677334" y="2160589"/>
            <a:ext cx="8596668" cy="3880773"/>
          </a:xfrm>
          <a:prstGeom prst="rect">
            <a:avLst/>
          </a:prstGeom>
        </p:spPr>
        <p:txBody>
          <a:bodyPr>
            <a:normAutofit fontScale="92500"/>
          </a:bodyPr>
          <a:lstStyle/>
          <a:p>
            <a:r>
              <a:rPr kumimoji="1" lang="en-US" altLang="ja-JP" dirty="0" smtClean="0"/>
              <a:t>JSIF</a:t>
            </a:r>
            <a:r>
              <a:rPr kumimoji="1" lang="ja-JP" altLang="en-US" dirty="0" smtClean="0"/>
              <a:t>　　サステナブル投資残高調査</a:t>
            </a:r>
            <a:r>
              <a:rPr kumimoji="1" lang="en-US" altLang="ja-JP" dirty="0" smtClean="0"/>
              <a:t>2016</a:t>
            </a:r>
          </a:p>
          <a:p>
            <a:pPr marL="0" indent="0">
              <a:buNone/>
            </a:pPr>
            <a:r>
              <a:rPr lang="en-US" altLang="ja-JP" dirty="0" smtClean="0">
                <a:hlinkClick r:id="rId2"/>
              </a:rPr>
              <a:t>http</a:t>
            </a:r>
            <a:r>
              <a:rPr lang="en-US" altLang="ja-JP" dirty="0">
                <a:hlinkClick r:id="rId2"/>
              </a:rPr>
              <a:t>://</a:t>
            </a:r>
            <a:r>
              <a:rPr lang="en-US" altLang="ja-JP" dirty="0" smtClean="0">
                <a:hlinkClick r:id="rId2"/>
              </a:rPr>
              <a:t>japansif.com/2016survey-jp.pdf</a:t>
            </a:r>
            <a:r>
              <a:rPr lang="ja-JP" altLang="en-US" dirty="0" smtClean="0">
                <a:hlinkClick r:id="rId2"/>
              </a:rPr>
              <a:t>　</a:t>
            </a:r>
            <a:r>
              <a:rPr lang="en-US" altLang="ja-JP" dirty="0" smtClean="0">
                <a:hlinkClick r:id="rId2"/>
              </a:rPr>
              <a:t>2017/06/13</a:t>
            </a:r>
            <a:endParaRPr lang="en-US" altLang="ja-JP" dirty="0" smtClean="0"/>
          </a:p>
          <a:p>
            <a:r>
              <a:rPr lang="ja-JP" altLang="en-US" dirty="0" smtClean="0"/>
              <a:t>内閣府　</a:t>
            </a:r>
            <a:r>
              <a:rPr lang="en-US" altLang="ja-JP" dirty="0">
                <a:hlinkClick r:id="rId3"/>
              </a:rPr>
              <a:t>http://</a:t>
            </a:r>
            <a:r>
              <a:rPr lang="en-US" altLang="ja-JP" dirty="0" smtClean="0">
                <a:hlinkClick r:id="rId3"/>
              </a:rPr>
              <a:t>www5.cao.go.jp/keizai3/2013/1225nk/n13_3_3.html</a:t>
            </a:r>
            <a:endParaRPr lang="en-US" altLang="ja-JP" dirty="0" smtClean="0"/>
          </a:p>
          <a:p>
            <a:pPr marL="0" indent="0">
              <a:buNone/>
            </a:pPr>
            <a:r>
              <a:rPr lang="ja-JP" altLang="en-US" dirty="0"/>
              <a:t>　</a:t>
            </a:r>
            <a:r>
              <a:rPr lang="ja-JP" altLang="en-US" dirty="0" smtClean="0"/>
              <a:t>　　　　</a:t>
            </a:r>
            <a:r>
              <a:rPr lang="en-US" altLang="ja-JP" dirty="0" smtClean="0"/>
              <a:t>http</a:t>
            </a:r>
            <a:r>
              <a:rPr lang="en-US" altLang="ja-JP" dirty="0"/>
              <a:t>://www5.cao.go.jp/keizai3/2013/1225nk/n13_3_3.html</a:t>
            </a:r>
          </a:p>
          <a:p>
            <a:pPr marL="0" indent="0">
              <a:buNone/>
            </a:pPr>
            <a:r>
              <a:rPr lang="en-US" altLang="ja-JP" dirty="0" smtClean="0"/>
              <a:t>2017/06/13</a:t>
            </a:r>
          </a:p>
          <a:p>
            <a:r>
              <a:rPr lang="en-US" altLang="ja-JP" dirty="0" smtClean="0"/>
              <a:t>TOWERS WATSON </a:t>
            </a:r>
            <a:r>
              <a:rPr lang="ja-JP" altLang="en-US" dirty="0" smtClean="0"/>
              <a:t>サステナブル投資　</a:t>
            </a:r>
            <a:r>
              <a:rPr lang="en-US" altLang="ja-JP" dirty="0"/>
              <a:t> </a:t>
            </a:r>
            <a:r>
              <a:rPr lang="en-US" altLang="ja-JP" dirty="0">
                <a:hlinkClick r:id="rId4"/>
              </a:rPr>
              <a:t>https://</a:t>
            </a:r>
            <a:r>
              <a:rPr lang="en-US" altLang="ja-JP" dirty="0" smtClean="0">
                <a:hlinkClick r:id="rId4"/>
              </a:rPr>
              <a:t>www.towerswatson.com/assets/pdf/japan/TW-Japan-Sustainable-Investing-Principle-and-Practices.pdf</a:t>
            </a:r>
            <a:r>
              <a:rPr lang="ja-JP" altLang="en-US" dirty="0" smtClean="0">
                <a:hlinkClick r:id="rId4"/>
              </a:rPr>
              <a:t>　</a:t>
            </a:r>
            <a:r>
              <a:rPr lang="en-US" altLang="ja-JP" dirty="0" smtClean="0">
                <a:hlinkClick r:id="rId4"/>
              </a:rPr>
              <a:t>2017/06/20</a:t>
            </a:r>
            <a:endParaRPr lang="en-US" altLang="ja-JP" dirty="0" smtClean="0"/>
          </a:p>
          <a:p>
            <a:r>
              <a:rPr lang="en-US" altLang="ja-JP" dirty="0" smtClean="0"/>
              <a:t>Sustainable Japan</a:t>
            </a:r>
            <a:r>
              <a:rPr lang="ja-JP" altLang="en-US" dirty="0" smtClean="0"/>
              <a:t>　世界と日本の</a:t>
            </a:r>
            <a:r>
              <a:rPr lang="en-US" altLang="ja-JP" dirty="0" smtClean="0"/>
              <a:t>ESG</a:t>
            </a:r>
            <a:r>
              <a:rPr lang="ja-JP" altLang="en-US" dirty="0" smtClean="0"/>
              <a:t>投資　</a:t>
            </a:r>
            <a:r>
              <a:rPr lang="en-US" altLang="ja-JP" dirty="0">
                <a:hlinkClick r:id="rId5"/>
              </a:rPr>
              <a:t>https://</a:t>
            </a:r>
            <a:r>
              <a:rPr lang="en-US" altLang="ja-JP" dirty="0" smtClean="0">
                <a:hlinkClick r:id="rId5"/>
              </a:rPr>
              <a:t>sustainablejapan.jp/2016/05/14/esg/18157</a:t>
            </a:r>
            <a:r>
              <a:rPr lang="ja-JP" altLang="en-US" dirty="0" smtClean="0">
                <a:hlinkClick r:id="rId5"/>
              </a:rPr>
              <a:t>　</a:t>
            </a:r>
            <a:r>
              <a:rPr lang="en-US" altLang="ja-JP" dirty="0" smtClean="0">
                <a:hlinkClick r:id="rId5"/>
              </a:rPr>
              <a:t>2017/09/26</a:t>
            </a:r>
            <a:endParaRPr lang="en-US" altLang="ja-JP" dirty="0" smtClean="0"/>
          </a:p>
          <a:p>
            <a:r>
              <a:rPr lang="ja-JP" altLang="en-US" dirty="0" smtClean="0"/>
              <a:t>図説ヨーロッパの証券市場　平成</a:t>
            </a:r>
            <a:r>
              <a:rPr lang="en-US" altLang="ja-JP" dirty="0" smtClean="0"/>
              <a:t>24</a:t>
            </a:r>
            <a:r>
              <a:rPr lang="ja-JP" altLang="en-US" dirty="0" smtClean="0"/>
              <a:t>年</a:t>
            </a:r>
            <a:r>
              <a:rPr lang="en-US" altLang="ja-JP" dirty="0" smtClean="0"/>
              <a:t>2</a:t>
            </a:r>
            <a:r>
              <a:rPr lang="ja-JP" altLang="en-US" dirty="0" smtClean="0"/>
              <a:t>月</a:t>
            </a:r>
            <a:r>
              <a:rPr lang="en-US" altLang="ja-JP" dirty="0" smtClean="0"/>
              <a:t>10</a:t>
            </a:r>
            <a:r>
              <a:rPr lang="ja-JP" altLang="en-US" dirty="0" smtClean="0"/>
              <a:t>日　公共財団法人日本証券経済研究</a:t>
            </a:r>
            <a:r>
              <a:rPr lang="ja-JP" altLang="en-US" dirty="0"/>
              <a:t>所</a:t>
            </a:r>
            <a:endParaRPr lang="en-US" altLang="ja-JP" dirty="0" smtClean="0"/>
          </a:p>
          <a:p>
            <a:endParaRPr lang="en-US" altLang="ja-JP" dirty="0" smtClean="0"/>
          </a:p>
          <a:p>
            <a:pPr marL="0" indent="0">
              <a:buNone/>
            </a:pPr>
            <a:endParaRPr lang="en-US" altLang="ja-JP" dirty="0" smtClean="0"/>
          </a:p>
          <a:p>
            <a:endParaRPr lang="en-US" altLang="ja-JP" dirty="0" smtClean="0"/>
          </a:p>
        </p:txBody>
      </p:sp>
    </p:spTree>
    <p:extLst>
      <p:ext uri="{BB962C8B-B14F-4D97-AF65-F5344CB8AC3E}">
        <p14:creationId xmlns:p14="http://schemas.microsoft.com/office/powerpoint/2010/main" val="109706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951951"/>
          </a:xfrm>
        </p:spPr>
        <p:style>
          <a:lnRef idx="1">
            <a:schemeClr val="accent1"/>
          </a:lnRef>
          <a:fillRef idx="3">
            <a:schemeClr val="accent1"/>
          </a:fillRef>
          <a:effectRef idx="2">
            <a:schemeClr val="accent1"/>
          </a:effectRef>
          <a:fontRef idx="minor">
            <a:schemeClr val="lt1"/>
          </a:fontRef>
        </p:style>
        <p:txBody>
          <a:bodyPr>
            <a:normAutofit/>
          </a:bodyPr>
          <a:lstStyle/>
          <a:p>
            <a:r>
              <a:rPr lang="ja-JP" altLang="en-US" dirty="0"/>
              <a:t>エコ</a:t>
            </a:r>
            <a:r>
              <a:rPr lang="ja-JP" altLang="en-US" dirty="0" smtClean="0"/>
              <a:t>ファンドの</a:t>
            </a:r>
            <a:r>
              <a:rPr lang="ja-JP" altLang="en-US" dirty="0"/>
              <a:t>起源</a:t>
            </a:r>
            <a:endParaRPr kumimoji="1" lang="ja-JP" altLang="en-US" dirty="0"/>
          </a:p>
        </p:txBody>
      </p:sp>
      <p:sp>
        <p:nvSpPr>
          <p:cNvPr id="3" name="コンテンツ プレースホルダー 2"/>
          <p:cNvSpPr>
            <a:spLocks noGrp="1"/>
          </p:cNvSpPr>
          <p:nvPr>
            <p:ph idx="1"/>
          </p:nvPr>
        </p:nvSpPr>
        <p:spPr>
          <a:xfrm>
            <a:off x="677334" y="1626319"/>
            <a:ext cx="10363826" cy="4114799"/>
          </a:xfrm>
        </p:spPr>
        <p:txBody>
          <a:bodyPr>
            <a:normAutofit/>
          </a:bodyPr>
          <a:lstStyle/>
          <a:p>
            <a:r>
              <a:rPr lang="en-US" altLang="ja-JP" sz="2800" dirty="0" smtClean="0"/>
              <a:t>1919</a:t>
            </a:r>
            <a:r>
              <a:rPr lang="ja-JP" altLang="en-US" sz="2800" dirty="0" smtClean="0"/>
              <a:t>年：米国で禁酒法が施行され、製造企業が投資対象外になる。</a:t>
            </a:r>
            <a:endParaRPr lang="en-US" altLang="ja-JP" sz="2800" dirty="0"/>
          </a:p>
          <a:p>
            <a:endParaRPr kumimoji="1" lang="en-US" altLang="ja-JP" sz="2800" dirty="0" smtClean="0"/>
          </a:p>
          <a:p>
            <a:endParaRPr lang="en-US" altLang="ja-JP" sz="2800" dirty="0" smtClean="0"/>
          </a:p>
          <a:p>
            <a:endParaRPr lang="en-US" altLang="ja-JP" sz="2800" dirty="0" smtClean="0"/>
          </a:p>
          <a:p>
            <a:endParaRPr lang="en-US" altLang="ja-JP" sz="2800" dirty="0" smtClean="0"/>
          </a:p>
          <a:p>
            <a:r>
              <a:rPr lang="en-US" altLang="ja-JP" sz="2800" dirty="0" smtClean="0"/>
              <a:t>1980</a:t>
            </a:r>
            <a:r>
              <a:rPr lang="ja-JP" altLang="en-US" sz="2800" dirty="0" smtClean="0"/>
              <a:t>年代：環境も社会的責任投資の</a:t>
            </a:r>
            <a:r>
              <a:rPr lang="ja-JP" altLang="en-US" sz="2800" dirty="0"/>
              <a:t>一</a:t>
            </a:r>
            <a:r>
              <a:rPr lang="ja-JP" altLang="en-US" sz="2800" dirty="0" smtClean="0"/>
              <a:t>部として考慮される。</a:t>
            </a:r>
            <a:endParaRPr lang="en-US" altLang="ja-JP" sz="2800" dirty="0"/>
          </a:p>
        </p:txBody>
      </p:sp>
      <p:sp>
        <p:nvSpPr>
          <p:cNvPr id="4" name="下矢印 3"/>
          <p:cNvSpPr/>
          <p:nvPr/>
        </p:nvSpPr>
        <p:spPr>
          <a:xfrm>
            <a:off x="3342010" y="3018636"/>
            <a:ext cx="1633658" cy="1519910"/>
          </a:xfrm>
          <a:prstGeom prst="downArrow">
            <a:avLst>
              <a:gd name="adj1" fmla="val 50000"/>
              <a:gd name="adj2" fmla="val 397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9247" y="2944301"/>
            <a:ext cx="1135505" cy="1475581"/>
          </a:xfrm>
          <a:prstGeom prst="rect">
            <a:avLst/>
          </a:prstGeom>
        </p:spPr>
      </p:pic>
      <p:sp>
        <p:nvSpPr>
          <p:cNvPr id="6" name="乗算記号 5"/>
          <p:cNvSpPr/>
          <p:nvPr/>
        </p:nvSpPr>
        <p:spPr>
          <a:xfrm>
            <a:off x="5387907" y="2792086"/>
            <a:ext cx="2078184" cy="1839190"/>
          </a:xfrm>
          <a:prstGeom prst="mathMultiply">
            <a:avLst>
              <a:gd name="adj1" fmla="val 9920"/>
            </a:avLst>
          </a:prstGeom>
          <a:solidFill>
            <a:srgbClr val="FF00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5925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wner\AppData\Local\Microsoft\Windows\INetCache\IE\G73D5SH6\lgi01a2013080719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2008" y="2310407"/>
            <a:ext cx="2864158" cy="1833486"/>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1144687" y="416298"/>
            <a:ext cx="8821264" cy="932445"/>
          </a:xfrm>
        </p:spPr>
        <p:style>
          <a:lnRef idx="1">
            <a:schemeClr val="accent1"/>
          </a:lnRef>
          <a:fillRef idx="3">
            <a:schemeClr val="accent1"/>
          </a:fillRef>
          <a:effectRef idx="2">
            <a:schemeClr val="accent1"/>
          </a:effectRef>
          <a:fontRef idx="minor">
            <a:schemeClr val="lt1"/>
          </a:fontRef>
        </p:style>
        <p:txBody>
          <a:bodyPr>
            <a:normAutofit/>
          </a:bodyPr>
          <a:lstStyle/>
          <a:p>
            <a:r>
              <a:rPr kumimoji="1" lang="ja-JP" altLang="en-US" sz="4400" dirty="0" smtClean="0"/>
              <a:t>背景</a:t>
            </a:r>
            <a:endParaRPr kumimoji="1" lang="ja-JP" altLang="en-US" sz="4400" dirty="0"/>
          </a:p>
        </p:txBody>
      </p:sp>
      <p:sp>
        <p:nvSpPr>
          <p:cNvPr id="3" name="コンテンツ プレースホルダー 2"/>
          <p:cNvSpPr>
            <a:spLocks noGrp="1"/>
          </p:cNvSpPr>
          <p:nvPr>
            <p:ph idx="1"/>
          </p:nvPr>
        </p:nvSpPr>
        <p:spPr>
          <a:xfrm>
            <a:off x="741342" y="1473200"/>
            <a:ext cx="9627954" cy="3873218"/>
          </a:xfrm>
        </p:spPr>
        <p:txBody>
          <a:bodyPr>
            <a:noAutofit/>
          </a:bodyPr>
          <a:lstStyle/>
          <a:p>
            <a:r>
              <a:rPr kumimoji="1" lang="en-US" altLang="ja-JP" sz="2400" dirty="0" smtClean="0"/>
              <a:t>1990</a:t>
            </a:r>
            <a:r>
              <a:rPr kumimoji="1" lang="ja-JP" altLang="en-US" sz="2400" dirty="0" smtClean="0"/>
              <a:t>年代より地球環境問題が国際的な課題となり、環境に対する企業の社会的責任が問われるようになる</a:t>
            </a:r>
            <a:endParaRPr lang="en-US" altLang="ja-JP" sz="2400" dirty="0"/>
          </a:p>
          <a:p>
            <a:endParaRPr kumimoji="1" lang="en-US" altLang="ja-JP" sz="2400" dirty="0" smtClean="0"/>
          </a:p>
          <a:p>
            <a:pPr marL="0" indent="0">
              <a:buNone/>
            </a:pPr>
            <a:endParaRPr kumimoji="1" lang="en-US" altLang="ja-JP" sz="2400" dirty="0" smtClean="0"/>
          </a:p>
          <a:p>
            <a:pPr marL="0" indent="0">
              <a:buNone/>
            </a:pPr>
            <a:endParaRPr kumimoji="1" lang="en-US" altLang="ja-JP" sz="2400" dirty="0" smtClean="0"/>
          </a:p>
          <a:p>
            <a:r>
              <a:rPr lang="ja-JP" altLang="en-US" sz="2400" dirty="0" smtClean="0"/>
              <a:t>金融商品として</a:t>
            </a:r>
            <a:r>
              <a:rPr lang="ja-JP" altLang="en-US" sz="2800" b="1" dirty="0" smtClean="0">
                <a:solidFill>
                  <a:srgbClr val="00B050"/>
                </a:solidFill>
              </a:rPr>
              <a:t>エコファンド</a:t>
            </a:r>
            <a:r>
              <a:rPr lang="ja-JP" altLang="en-US" sz="2400" dirty="0" smtClean="0"/>
              <a:t>が登場</a:t>
            </a:r>
            <a:endParaRPr lang="en-US" altLang="ja-JP" sz="2400" dirty="0" smtClean="0"/>
          </a:p>
          <a:p>
            <a:r>
              <a:rPr kumimoji="1" lang="ja-JP" altLang="en-US" sz="2400" dirty="0" smtClean="0"/>
              <a:t>投資家から資金を集めて、環境配慮や環境実績に優れた企業に投資を始めた</a:t>
            </a:r>
            <a:endParaRPr kumimoji="1" lang="en-US" altLang="ja-JP" sz="2400" dirty="0" smtClean="0"/>
          </a:p>
          <a:p>
            <a:r>
              <a:rPr lang="ja-JP" altLang="en-US" sz="2400" dirty="0" smtClean="0">
                <a:solidFill>
                  <a:srgbClr val="FF0000"/>
                </a:solidFill>
              </a:rPr>
              <a:t>日本では</a:t>
            </a:r>
            <a:r>
              <a:rPr lang="en-US" altLang="ja-JP" sz="2400" dirty="0" smtClean="0">
                <a:solidFill>
                  <a:srgbClr val="FF0000"/>
                </a:solidFill>
              </a:rPr>
              <a:t>1999</a:t>
            </a:r>
            <a:r>
              <a:rPr lang="ja-JP" altLang="en-US" sz="2400" dirty="0" smtClean="0">
                <a:solidFill>
                  <a:srgbClr val="FF0000"/>
                </a:solidFill>
              </a:rPr>
              <a:t>年</a:t>
            </a:r>
            <a:r>
              <a:rPr lang="en-US" altLang="ja-JP" sz="2400" dirty="0" smtClean="0">
                <a:solidFill>
                  <a:srgbClr val="FF0000"/>
                </a:solidFill>
              </a:rPr>
              <a:t>8</a:t>
            </a:r>
            <a:r>
              <a:rPr lang="ja-JP" altLang="en-US" sz="2400" dirty="0" smtClean="0">
                <a:solidFill>
                  <a:srgbClr val="FF0000"/>
                </a:solidFill>
              </a:rPr>
              <a:t>月、日興アセットマネジメントによる日興エコファンドからはじめ、近年は、社会的責任投資（</a:t>
            </a:r>
            <a:r>
              <a:rPr lang="en-US" altLang="ja-JP" sz="2400" dirty="0" smtClean="0">
                <a:solidFill>
                  <a:srgbClr val="FF0000"/>
                </a:solidFill>
              </a:rPr>
              <a:t>SRI</a:t>
            </a:r>
            <a:r>
              <a:rPr lang="ja-JP" altLang="en-US" sz="2400" dirty="0" smtClean="0">
                <a:solidFill>
                  <a:srgbClr val="FF0000"/>
                </a:solidFill>
              </a:rPr>
              <a:t>）、</a:t>
            </a:r>
            <a:r>
              <a:rPr lang="en-US" altLang="ja-JP" sz="2400" dirty="0" smtClean="0">
                <a:solidFill>
                  <a:srgbClr val="FF0000"/>
                </a:solidFill>
              </a:rPr>
              <a:t>ESG</a:t>
            </a:r>
            <a:r>
              <a:rPr lang="ja-JP" altLang="en-US" sz="2400" dirty="0" smtClean="0">
                <a:solidFill>
                  <a:srgbClr val="FF0000"/>
                </a:solidFill>
              </a:rPr>
              <a:t>へ進化している</a:t>
            </a:r>
            <a:endParaRPr lang="en-US" altLang="ja-JP" sz="2400" dirty="0">
              <a:solidFill>
                <a:srgbClr val="FF0000"/>
              </a:solidFill>
            </a:endParaRPr>
          </a:p>
        </p:txBody>
      </p:sp>
      <p:sp>
        <p:nvSpPr>
          <p:cNvPr id="4" name="下矢印 3"/>
          <p:cNvSpPr/>
          <p:nvPr/>
        </p:nvSpPr>
        <p:spPr>
          <a:xfrm>
            <a:off x="3016771" y="2359448"/>
            <a:ext cx="1589808" cy="12981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22360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4886" y="609600"/>
            <a:ext cx="8439115" cy="1320800"/>
          </a:xfrm>
        </p:spPr>
        <p:txBody>
          <a:bodyPr>
            <a:normAutofit/>
          </a:bodyPr>
          <a:lstStyle/>
          <a:p>
            <a:r>
              <a:rPr kumimoji="1" lang="ja-JP" altLang="en-US" sz="4400" dirty="0" smtClean="0">
                <a:solidFill>
                  <a:schemeClr val="tx2">
                    <a:lumMod val="50000"/>
                  </a:schemeClr>
                </a:solidFill>
              </a:rPr>
              <a:t>目的</a:t>
            </a:r>
            <a:endParaRPr kumimoji="1" lang="ja-JP" altLang="en-US" sz="4400" dirty="0">
              <a:solidFill>
                <a:schemeClr val="tx2">
                  <a:lumMod val="50000"/>
                </a:schemeClr>
              </a:solidFill>
            </a:endParaRPr>
          </a:p>
        </p:txBody>
      </p:sp>
      <p:sp>
        <p:nvSpPr>
          <p:cNvPr id="3" name="コンテンツ プレースホルダー 2"/>
          <p:cNvSpPr>
            <a:spLocks noGrp="1"/>
          </p:cNvSpPr>
          <p:nvPr>
            <p:ph idx="1"/>
          </p:nvPr>
        </p:nvSpPr>
        <p:spPr>
          <a:xfrm>
            <a:off x="677334" y="1790701"/>
            <a:ext cx="9165166" cy="4110962"/>
          </a:xfrm>
        </p:spPr>
        <p:txBody>
          <a:bodyPr>
            <a:noAutofit/>
          </a:bodyPr>
          <a:lstStyle/>
          <a:p>
            <a:pPr lvl="0"/>
            <a:r>
              <a:rPr lang="ja-JP" altLang="en-US" sz="2800" b="1" dirty="0" smtClean="0">
                <a:solidFill>
                  <a:prstClr val="black"/>
                </a:solidFill>
              </a:rPr>
              <a:t>環境に優れた企業の事業リスクを減らす・市場シェアをアップさせる</a:t>
            </a:r>
            <a:endParaRPr lang="en-US" altLang="ja-JP" sz="2800" b="1" dirty="0" smtClean="0">
              <a:solidFill>
                <a:prstClr val="black"/>
              </a:solidFill>
            </a:endParaRPr>
          </a:p>
          <a:p>
            <a:pPr marL="0" lvl="0" indent="0">
              <a:buNone/>
            </a:pPr>
            <a:endParaRPr lang="en-US" altLang="ja-JP" sz="1100" b="1" dirty="0" smtClean="0">
              <a:solidFill>
                <a:prstClr val="black"/>
              </a:solidFill>
            </a:endParaRPr>
          </a:p>
          <a:p>
            <a:pPr lvl="0"/>
            <a:r>
              <a:rPr lang="ja-JP" altLang="en-US" sz="2800" b="1" dirty="0" smtClean="0">
                <a:solidFill>
                  <a:prstClr val="black"/>
                </a:solidFill>
              </a:rPr>
              <a:t>環境</a:t>
            </a:r>
            <a:r>
              <a:rPr lang="ja-JP" altLang="en-US" sz="2800" b="1" dirty="0">
                <a:solidFill>
                  <a:prstClr val="black"/>
                </a:solidFill>
              </a:rPr>
              <a:t>への取り組みに優れた企業へ投資すること</a:t>
            </a:r>
            <a:r>
              <a:rPr lang="ja-JP" altLang="en-US" sz="2800" b="1" dirty="0" smtClean="0">
                <a:solidFill>
                  <a:prstClr val="black"/>
                </a:solidFill>
              </a:rPr>
              <a:t>で、</a:t>
            </a:r>
            <a:endParaRPr lang="en-US" altLang="ja-JP" sz="2800" b="1" dirty="0" smtClean="0">
              <a:solidFill>
                <a:prstClr val="black"/>
              </a:solidFill>
            </a:endParaRPr>
          </a:p>
          <a:p>
            <a:pPr marL="0" lvl="0" indent="0">
              <a:buNone/>
            </a:pPr>
            <a:r>
              <a:rPr lang="ja-JP" altLang="en-US" sz="2800" b="1" dirty="0">
                <a:solidFill>
                  <a:prstClr val="black"/>
                </a:solidFill>
              </a:rPr>
              <a:t>　</a:t>
            </a:r>
            <a:r>
              <a:rPr lang="ja-JP" altLang="en-US" sz="2800" b="1" dirty="0" smtClean="0">
                <a:solidFill>
                  <a:prstClr val="black"/>
                </a:solidFill>
              </a:rPr>
              <a:t>企業に金融</a:t>
            </a:r>
            <a:r>
              <a:rPr lang="ja-JP" altLang="en-US" sz="2800" b="1" dirty="0">
                <a:solidFill>
                  <a:prstClr val="black"/>
                </a:solidFill>
              </a:rPr>
              <a:t>市場で有利な立場を提供し、企業</a:t>
            </a:r>
            <a:r>
              <a:rPr lang="ja-JP" altLang="en-US" sz="2800" b="1" dirty="0" smtClean="0">
                <a:solidFill>
                  <a:prstClr val="black"/>
                </a:solidFill>
              </a:rPr>
              <a:t>及び</a:t>
            </a:r>
            <a:endParaRPr lang="en-US" altLang="ja-JP" sz="2800" b="1" dirty="0">
              <a:solidFill>
                <a:prstClr val="black"/>
              </a:solidFill>
            </a:endParaRPr>
          </a:p>
          <a:p>
            <a:pPr marL="0" lvl="0" indent="0">
              <a:buNone/>
            </a:pPr>
            <a:r>
              <a:rPr lang="ja-JP" altLang="en-US" sz="2800" b="1" dirty="0" smtClean="0">
                <a:solidFill>
                  <a:prstClr val="black"/>
                </a:solidFill>
              </a:rPr>
              <a:t>　経済を</a:t>
            </a:r>
            <a:r>
              <a:rPr lang="ja-JP" altLang="en-US" sz="2800" b="1" dirty="0" smtClean="0">
                <a:solidFill>
                  <a:srgbClr val="FF0000"/>
                </a:solidFill>
              </a:rPr>
              <a:t>環境</a:t>
            </a:r>
            <a:r>
              <a:rPr lang="ja-JP" altLang="en-US" sz="2800" b="1" dirty="0">
                <a:solidFill>
                  <a:srgbClr val="FF0000"/>
                </a:solidFill>
              </a:rPr>
              <a:t>配慮型</a:t>
            </a:r>
            <a:r>
              <a:rPr lang="ja-JP" altLang="en-US" sz="2800" b="1" dirty="0">
                <a:solidFill>
                  <a:prstClr val="black"/>
                </a:solidFill>
              </a:rPr>
              <a:t>に方向づける</a:t>
            </a:r>
            <a:endParaRPr lang="en-US" altLang="ja-JP" sz="2800" b="1" dirty="0">
              <a:solidFill>
                <a:prstClr val="black"/>
              </a:solidFill>
            </a:endParaRPr>
          </a:p>
          <a:p>
            <a:pPr marL="0" lvl="0" indent="0">
              <a:buNone/>
            </a:pPr>
            <a:endParaRPr lang="en-US" altLang="ja-JP" sz="1050" b="1" dirty="0">
              <a:solidFill>
                <a:prstClr val="black"/>
              </a:solidFill>
            </a:endParaRPr>
          </a:p>
          <a:p>
            <a:pPr lvl="0"/>
            <a:r>
              <a:rPr lang="ja-JP" altLang="en-US" sz="2800" b="1" dirty="0" smtClean="0">
                <a:solidFill>
                  <a:prstClr val="black"/>
                </a:solidFill>
              </a:rPr>
              <a:t>企業の環境に対する市場</a:t>
            </a:r>
            <a:r>
              <a:rPr lang="ja-JP" altLang="en-US" sz="2800" b="1" dirty="0">
                <a:solidFill>
                  <a:prstClr val="black"/>
                </a:solidFill>
              </a:rPr>
              <a:t>評価が高まること</a:t>
            </a:r>
            <a:r>
              <a:rPr lang="ja-JP" altLang="en-US" sz="2800" b="1" dirty="0" smtClean="0">
                <a:solidFill>
                  <a:prstClr val="black"/>
                </a:solidFill>
              </a:rPr>
              <a:t>で企業側も有望</a:t>
            </a:r>
            <a:r>
              <a:rPr lang="ja-JP" altLang="en-US" sz="2800" b="1" dirty="0">
                <a:solidFill>
                  <a:prstClr val="black"/>
                </a:solidFill>
              </a:rPr>
              <a:t>なファンドとして</a:t>
            </a:r>
            <a:r>
              <a:rPr lang="ja-JP" altLang="en-US" sz="2800" b="1" dirty="0" smtClean="0">
                <a:solidFill>
                  <a:prstClr val="black"/>
                </a:solidFill>
              </a:rPr>
              <a:t>組まれること</a:t>
            </a:r>
            <a:r>
              <a:rPr lang="ja-JP" altLang="en-US" sz="2800" b="1" dirty="0">
                <a:solidFill>
                  <a:prstClr val="black"/>
                </a:solidFill>
              </a:rPr>
              <a:t>が</a:t>
            </a:r>
            <a:r>
              <a:rPr lang="ja-JP" altLang="en-US" sz="2800" b="1" dirty="0" smtClean="0">
                <a:solidFill>
                  <a:prstClr val="black"/>
                </a:solidFill>
              </a:rPr>
              <a:t>できる</a:t>
            </a:r>
            <a:endParaRPr lang="en-US" altLang="ja-JP" sz="2800" b="1" dirty="0">
              <a:solidFill>
                <a:prstClr val="black"/>
              </a:solidFill>
            </a:endParaRPr>
          </a:p>
        </p:txBody>
      </p:sp>
    </p:spTree>
    <p:extLst>
      <p:ext uri="{BB962C8B-B14F-4D97-AF65-F5344CB8AC3E}">
        <p14:creationId xmlns:p14="http://schemas.microsoft.com/office/powerpoint/2010/main" val="416828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pPr algn="ctr"/>
            <a:r>
              <a:rPr kumimoji="1" lang="ja-JP" altLang="en-US" dirty="0" smtClean="0"/>
              <a:t>第</a:t>
            </a:r>
            <a:r>
              <a:rPr lang="en-US" altLang="ja-JP" dirty="0"/>
              <a:t>2</a:t>
            </a:r>
            <a:r>
              <a:rPr kumimoji="1" lang="ja-JP" altLang="en-US" dirty="0" smtClean="0"/>
              <a:t>章</a:t>
            </a:r>
            <a:r>
              <a:rPr kumimoji="1" lang="en-US" altLang="ja-JP" dirty="0" smtClean="0"/>
              <a:t/>
            </a:r>
            <a:br>
              <a:rPr kumimoji="1" lang="en-US" altLang="ja-JP" dirty="0" smtClean="0"/>
            </a:br>
            <a:r>
              <a:rPr kumimoji="1" lang="ja-JP" altLang="en-US" dirty="0" smtClean="0"/>
              <a:t>社会的責任投資の</a:t>
            </a:r>
            <a:r>
              <a:rPr kumimoji="1" lang="en-US" altLang="ja-JP" dirty="0" smtClean="0"/>
              <a:t/>
            </a:r>
            <a:br>
              <a:rPr kumimoji="1" lang="en-US" altLang="ja-JP" dirty="0" smtClean="0"/>
            </a:br>
            <a:r>
              <a:rPr kumimoji="1" lang="ja-JP" altLang="en-US" dirty="0" smtClean="0"/>
              <a:t>成果と課題</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65329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609600"/>
            <a:ext cx="8698679" cy="851210"/>
          </a:xfrm>
        </p:spPr>
        <p:style>
          <a:lnRef idx="1">
            <a:schemeClr val="accent1"/>
          </a:lnRef>
          <a:fillRef idx="3">
            <a:schemeClr val="accent1"/>
          </a:fillRef>
          <a:effectRef idx="2">
            <a:schemeClr val="accent1"/>
          </a:effectRef>
          <a:fontRef idx="minor">
            <a:schemeClr val="lt1"/>
          </a:fontRef>
        </p:style>
        <p:txBody>
          <a:bodyPr/>
          <a:lstStyle/>
          <a:p>
            <a:r>
              <a:rPr kumimoji="1" lang="ja-JP" altLang="en-US" dirty="0" smtClean="0"/>
              <a:t>社会的責任投資（ＳＲＩ）とは</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89525386"/>
              </p:ext>
            </p:extLst>
          </p:nvPr>
        </p:nvGraphicFramePr>
        <p:xfrm>
          <a:off x="758825" y="1460500"/>
          <a:ext cx="9967913" cy="4330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正方形/長方形 5"/>
          <p:cNvSpPr/>
          <p:nvPr/>
        </p:nvSpPr>
        <p:spPr>
          <a:xfrm>
            <a:off x="1072724" y="5877826"/>
            <a:ext cx="9967913" cy="7642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社会的責任投資とエコファンド　三木　</a:t>
            </a:r>
            <a:r>
              <a:rPr kumimoji="1" lang="ja-JP" altLang="en-US" dirty="0" err="1" smtClean="0"/>
              <a:t>まり</a:t>
            </a:r>
            <a:endParaRPr kumimoji="1" lang="en-US" altLang="ja-JP" dirty="0" smtClean="0"/>
          </a:p>
        </p:txBody>
      </p:sp>
    </p:spTree>
    <p:extLst>
      <p:ext uri="{BB962C8B-B14F-4D97-AF65-F5344CB8AC3E}">
        <p14:creationId xmlns:p14="http://schemas.microsoft.com/office/powerpoint/2010/main" val="298900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1121</TotalTime>
  <Words>2756</Words>
  <Application>Microsoft Office PowerPoint</Application>
  <PresentationFormat>ワイド画面</PresentationFormat>
  <Paragraphs>430</Paragraphs>
  <Slides>41</Slides>
  <Notes>28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41</vt:i4>
      </vt:variant>
    </vt:vector>
  </HeadingPairs>
  <TitlesOfParts>
    <vt:vector size="51" baseType="lpstr">
      <vt:lpstr>ＭＳ Ｐゴシック</vt:lpstr>
      <vt:lpstr>ＭＳ 明朝</vt:lpstr>
      <vt:lpstr>メイリオ</vt:lpstr>
      <vt:lpstr>Arial</vt:lpstr>
      <vt:lpstr>Calibri</vt:lpstr>
      <vt:lpstr>Century</vt:lpstr>
      <vt:lpstr>Trebuchet MS</vt:lpstr>
      <vt:lpstr>Wingdings</vt:lpstr>
      <vt:lpstr>Wingdings 3</vt:lpstr>
      <vt:lpstr>ファセット</vt:lpstr>
      <vt:lpstr>日本のエコファンドと 社会的責任ファンド、 そしてESGへの転換</vt:lpstr>
      <vt:lpstr>目次</vt:lpstr>
      <vt:lpstr>本研究の目的</vt:lpstr>
      <vt:lpstr>第1章 エコファンドの 背景と目的</vt:lpstr>
      <vt:lpstr>エコファンドの起源</vt:lpstr>
      <vt:lpstr>背景</vt:lpstr>
      <vt:lpstr>目的</vt:lpstr>
      <vt:lpstr>第2章 社会的責任投資の 成果と課題</vt:lpstr>
      <vt:lpstr>社会的責任投資（ＳＲＩ）とは</vt:lpstr>
      <vt:lpstr>成果と課題</vt:lpstr>
      <vt:lpstr>成果と課題</vt:lpstr>
      <vt:lpstr>SRIパフォーマンス</vt:lpstr>
      <vt:lpstr>SRIパフォーマンス</vt:lpstr>
      <vt:lpstr>社会的責任の促進</vt:lpstr>
      <vt:lpstr>銘柄の選別基準</vt:lpstr>
      <vt:lpstr>SRI投資スクリーン例</vt:lpstr>
      <vt:lpstr>投資スクリーン成果</vt:lpstr>
      <vt:lpstr>世界のSRI市場規模</vt:lpstr>
      <vt:lpstr>SRI投資成果（日本）</vt:lpstr>
      <vt:lpstr>SRI投資成果（アメリカ）</vt:lpstr>
      <vt:lpstr>第３章 ESG投資</vt:lpstr>
      <vt:lpstr>ESG投資の登場</vt:lpstr>
      <vt:lpstr>ESG投資とは</vt:lpstr>
      <vt:lpstr>ESG投資とSRIとの比較</vt:lpstr>
      <vt:lpstr>ESG投資の銘柄選び(日興エコファンド)</vt:lpstr>
      <vt:lpstr>日本の状況</vt:lpstr>
      <vt:lpstr>GPIFによる調査</vt:lpstr>
      <vt:lpstr>ESG投資成果</vt:lpstr>
      <vt:lpstr>第４章 ヒアリング</vt:lpstr>
      <vt:lpstr>ヒアリング対象</vt:lpstr>
      <vt:lpstr>ヒアリング</vt:lpstr>
      <vt:lpstr>ヒアリング</vt:lpstr>
      <vt:lpstr>ヒアリング</vt:lpstr>
      <vt:lpstr>ヒアリング</vt:lpstr>
      <vt:lpstr>第５章 要約と結論</vt:lpstr>
      <vt:lpstr>アンケートより</vt:lpstr>
      <vt:lpstr>今後、ESG投資はどうなっていくべきか</vt:lpstr>
      <vt:lpstr>PowerPoint プレゼンテーション</vt:lpstr>
      <vt:lpstr>参考文献</vt:lpstr>
      <vt:lpstr>参考文献</vt:lpstr>
      <vt:lpstr>参考文献</vt:lpstr>
    </vt:vector>
  </TitlesOfParts>
  <Company>名城大学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150321047</dc:creator>
  <cp:lastModifiedBy>李すぅちょる</cp:lastModifiedBy>
  <cp:revision>100</cp:revision>
  <dcterms:created xsi:type="dcterms:W3CDTF">2017-10-17T06:56:58Z</dcterms:created>
  <dcterms:modified xsi:type="dcterms:W3CDTF">2017-12-13T13:37:22Z</dcterms:modified>
</cp:coreProperties>
</file>