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 id="2147483831" r:id="rId2"/>
  </p:sldMasterIdLst>
  <p:notesMasterIdLst>
    <p:notesMasterId r:id="rId54"/>
  </p:notesMasterIdLst>
  <p:handoutMasterIdLst>
    <p:handoutMasterId r:id="rId55"/>
  </p:handoutMasterIdLst>
  <p:sldIdLst>
    <p:sldId id="256" r:id="rId3"/>
    <p:sldId id="257" r:id="rId4"/>
    <p:sldId id="354" r:id="rId5"/>
    <p:sldId id="306" r:id="rId6"/>
    <p:sldId id="322" r:id="rId7"/>
    <p:sldId id="323" r:id="rId8"/>
    <p:sldId id="324" r:id="rId9"/>
    <p:sldId id="283" r:id="rId10"/>
    <p:sldId id="350" r:id="rId11"/>
    <p:sldId id="325" r:id="rId12"/>
    <p:sldId id="326" r:id="rId13"/>
    <p:sldId id="327" r:id="rId14"/>
    <p:sldId id="328" r:id="rId15"/>
    <p:sldId id="329" r:id="rId16"/>
    <p:sldId id="348" r:id="rId17"/>
    <p:sldId id="330" r:id="rId18"/>
    <p:sldId id="331" r:id="rId19"/>
    <p:sldId id="332" r:id="rId20"/>
    <p:sldId id="295" r:id="rId21"/>
    <p:sldId id="355" r:id="rId22"/>
    <p:sldId id="333" r:id="rId23"/>
    <p:sldId id="334" r:id="rId24"/>
    <p:sldId id="349" r:id="rId25"/>
    <p:sldId id="356" r:id="rId26"/>
    <p:sldId id="347" r:id="rId27"/>
    <p:sldId id="335" r:id="rId28"/>
    <p:sldId id="336" r:id="rId29"/>
    <p:sldId id="337" r:id="rId30"/>
    <p:sldId id="338" r:id="rId31"/>
    <p:sldId id="339" r:id="rId32"/>
    <p:sldId id="275" r:id="rId33"/>
    <p:sldId id="341" r:id="rId34"/>
    <p:sldId id="277" r:id="rId35"/>
    <p:sldId id="340" r:id="rId36"/>
    <p:sldId id="342" r:id="rId37"/>
    <p:sldId id="343" r:id="rId38"/>
    <p:sldId id="344" r:id="rId39"/>
    <p:sldId id="345" r:id="rId40"/>
    <p:sldId id="351" r:id="rId41"/>
    <p:sldId id="278" r:id="rId42"/>
    <p:sldId id="317" r:id="rId43"/>
    <p:sldId id="319" r:id="rId44"/>
    <p:sldId id="318" r:id="rId45"/>
    <p:sldId id="320" r:id="rId46"/>
    <p:sldId id="321" r:id="rId47"/>
    <p:sldId id="352" r:id="rId48"/>
    <p:sldId id="280" r:id="rId49"/>
    <p:sldId id="353" r:id="rId50"/>
    <p:sldId id="281" r:id="rId51"/>
    <p:sldId id="289" r:id="rId52"/>
    <p:sldId id="316" r:id="rId53"/>
  </p:sldIdLst>
  <p:sldSz cx="12192000" cy="685800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FF00"/>
    <a:srgbClr val="9966FF"/>
    <a:srgbClr val="866FC1"/>
    <a:srgbClr val="33CC33"/>
    <a:srgbClr val="ABB7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17" autoAdjust="0"/>
    <p:restoredTop sz="94660"/>
  </p:normalViewPr>
  <p:slideViewPr>
    <p:cSldViewPr snapToGrid="0">
      <p:cViewPr varScale="1">
        <p:scale>
          <a:sx n="89" d="100"/>
          <a:sy n="89" d="100"/>
        </p:scale>
        <p:origin x="4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7046" cy="34154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2" y="1"/>
            <a:ext cx="4307046" cy="341542"/>
          </a:xfrm>
          <a:prstGeom prst="rect">
            <a:avLst/>
          </a:prstGeom>
        </p:spPr>
        <p:txBody>
          <a:bodyPr vert="horz" lIns="91440" tIns="45720" rIns="91440" bIns="45720" rtlCol="0"/>
          <a:lstStyle>
            <a:lvl1pPr algn="r">
              <a:defRPr sz="1200"/>
            </a:lvl1pPr>
          </a:lstStyle>
          <a:p>
            <a:fld id="{90362A31-7886-480A-B937-ED40F5301298}" type="datetimeFigureOut">
              <a:rPr kumimoji="1" lang="ja-JP" altLang="en-US" smtClean="0"/>
              <a:t>2017/12/21</a:t>
            </a:fld>
            <a:endParaRPr kumimoji="1" lang="ja-JP" altLang="en-US"/>
          </a:p>
        </p:txBody>
      </p:sp>
      <p:sp>
        <p:nvSpPr>
          <p:cNvPr id="4" name="フッター プレースホルダー 3"/>
          <p:cNvSpPr>
            <a:spLocks noGrp="1"/>
          </p:cNvSpPr>
          <p:nvPr>
            <p:ph type="ftr" sz="quarter" idx="2"/>
          </p:nvPr>
        </p:nvSpPr>
        <p:spPr>
          <a:xfrm>
            <a:off x="0" y="6465659"/>
            <a:ext cx="4307046" cy="34154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2" y="6465659"/>
            <a:ext cx="4307046" cy="341541"/>
          </a:xfrm>
          <a:prstGeom prst="rect">
            <a:avLst/>
          </a:prstGeom>
        </p:spPr>
        <p:txBody>
          <a:bodyPr vert="horz" lIns="91440" tIns="45720" rIns="91440" bIns="45720" rtlCol="0" anchor="b"/>
          <a:lstStyle>
            <a:lvl1pPr algn="r">
              <a:defRPr sz="1200"/>
            </a:lvl1pPr>
          </a:lstStyle>
          <a:p>
            <a:fld id="{A68097DF-F473-42CD-836E-F86AE12D976F}" type="slidenum">
              <a:rPr kumimoji="1" lang="ja-JP" altLang="en-US" smtClean="0"/>
              <a:t>‹#›</a:t>
            </a:fld>
            <a:endParaRPr kumimoji="1" lang="ja-JP" altLang="en-US"/>
          </a:p>
        </p:txBody>
      </p:sp>
    </p:spTree>
    <p:extLst>
      <p:ext uri="{BB962C8B-B14F-4D97-AF65-F5344CB8AC3E}">
        <p14:creationId xmlns:p14="http://schemas.microsoft.com/office/powerpoint/2010/main" val="47038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6888" cy="33972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5" y="0"/>
            <a:ext cx="4308475" cy="339725"/>
          </a:xfrm>
          <a:prstGeom prst="rect">
            <a:avLst/>
          </a:prstGeom>
        </p:spPr>
        <p:txBody>
          <a:bodyPr vert="horz" lIns="91440" tIns="45720" rIns="91440" bIns="45720" rtlCol="0"/>
          <a:lstStyle>
            <a:lvl1pPr algn="r">
              <a:defRPr sz="1200"/>
            </a:lvl1pPr>
          </a:lstStyle>
          <a:p>
            <a:fld id="{58213997-14EF-44A4-ACBA-935E00D3C902}" type="datetimeFigureOut">
              <a:rPr kumimoji="1" lang="ja-JP" altLang="en-US" smtClean="0"/>
              <a:t>2017/12/21</a:t>
            </a:fld>
            <a:endParaRPr kumimoji="1" lang="ja-JP" altLang="en-US"/>
          </a:p>
        </p:txBody>
      </p:sp>
      <p:sp>
        <p:nvSpPr>
          <p:cNvPr id="4" name="スライド イメージ プレースホルダー 3"/>
          <p:cNvSpPr>
            <a:spLocks noGrp="1" noRot="1" noChangeAspect="1"/>
          </p:cNvSpPr>
          <p:nvPr>
            <p:ph type="sldImg" idx="2"/>
          </p:nvPr>
        </p:nvSpPr>
        <p:spPr>
          <a:xfrm>
            <a:off x="2701925" y="511175"/>
            <a:ext cx="4537075" cy="25527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775" y="3233738"/>
            <a:ext cx="7951788" cy="30622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465888"/>
            <a:ext cx="4306888" cy="33972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5" y="6465888"/>
            <a:ext cx="4308475" cy="339725"/>
          </a:xfrm>
          <a:prstGeom prst="rect">
            <a:avLst/>
          </a:prstGeom>
        </p:spPr>
        <p:txBody>
          <a:bodyPr vert="horz" lIns="91440" tIns="45720" rIns="91440" bIns="45720" rtlCol="0" anchor="b"/>
          <a:lstStyle>
            <a:lvl1pPr algn="r">
              <a:defRPr sz="1200"/>
            </a:lvl1pPr>
          </a:lstStyle>
          <a:p>
            <a:fld id="{2C3ADB55-C218-4431-8D8E-B8B38FC66204}" type="slidenum">
              <a:rPr kumimoji="1" lang="ja-JP" altLang="en-US" smtClean="0"/>
              <a:t>‹#›</a:t>
            </a:fld>
            <a:endParaRPr kumimoji="1" lang="ja-JP" altLang="en-US"/>
          </a:p>
        </p:txBody>
      </p:sp>
    </p:spTree>
    <p:extLst>
      <p:ext uri="{BB962C8B-B14F-4D97-AF65-F5344CB8AC3E}">
        <p14:creationId xmlns:p14="http://schemas.microsoft.com/office/powerpoint/2010/main" val="6825705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DC2075-073B-472F-B634-6F0F85075B95}" type="slidenum">
              <a:rPr kumimoji="1" lang="ja-JP" altLang="en-US" smtClean="0"/>
              <a:pPr/>
              <a:t>24</a:t>
            </a:fld>
            <a:endParaRPr kumimoji="1" lang="ja-JP" altLang="en-US"/>
          </a:p>
        </p:txBody>
      </p:sp>
    </p:spTree>
    <p:extLst>
      <p:ext uri="{BB962C8B-B14F-4D97-AF65-F5344CB8AC3E}">
        <p14:creationId xmlns:p14="http://schemas.microsoft.com/office/powerpoint/2010/main" val="2190200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0131299-EB61-4B74-82E8-EF261BBE93BD}" type="datetime1">
              <a:rPr kumimoji="1" lang="ja-JP" altLang="en-US" smtClean="0"/>
              <a:t>2017/12/21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173241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5362CA-2877-4AE1-81BA-2E2A91C08E77}" type="datetime1">
              <a:rPr kumimoji="1" lang="ja-JP" altLang="en-US" smtClean="0"/>
              <a:t>2017/12/21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335444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546CA5-2730-4EE1-83CA-0AC8F2D7DB3E}" type="datetime1">
              <a:rPr kumimoji="1" lang="ja-JP" altLang="en-US" smtClean="0"/>
              <a:t>2017/12/21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ED1C59D-2E25-4915-B89D-DC2148ECFB16}" type="slidenum">
              <a:rPr kumimoji="1" lang="ja-JP" altLang="en-US" smtClean="0"/>
              <a:t>‹#›</a:t>
            </a:fld>
            <a:endParaRPr kumimoji="1" lang="ja-JP"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19225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5869274C-6F42-4747-BB5B-23CD8BA8D009}" type="datetime1">
              <a:rPr kumimoji="1" lang="ja-JP" altLang="en-US" smtClean="0"/>
              <a:t>2017/12/21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4267377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6F17F6D6-F34C-44F1-B6AF-0C46785941A2}" type="datetime1">
              <a:rPr kumimoji="1" lang="ja-JP" altLang="en-US" smtClean="0"/>
              <a:t>2017/12/21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ED1C59D-2E25-4915-B89D-DC2148ECFB16}" type="slidenum">
              <a:rPr kumimoji="1" lang="ja-JP" altLang="en-US" smtClean="0"/>
              <a:t>‹#›</a:t>
            </a:fld>
            <a:endParaRPr kumimoji="1" lang="ja-JP"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927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17EEB8DB-9000-44AF-AEC0-7B772973003A}" type="datetime1">
              <a:rPr kumimoji="1" lang="ja-JP" altLang="en-US" smtClean="0"/>
              <a:t>2017/12/21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2843486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97D6C1-E434-46BA-9127-8709E8CDF8D0}" type="datetime1">
              <a:rPr kumimoji="1" lang="ja-JP" altLang="en-US" smtClean="0"/>
              <a:t>2017/12/21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2491651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D75B20A-A8B0-49BC-B643-17062A599CB6}" type="datetime1">
              <a:rPr kumimoji="1" lang="ja-JP" altLang="en-US" smtClean="0"/>
              <a:t>2017/12/21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2175554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8E17B5D-336C-4935-A3B0-006CA02A932E}" type="datetime1">
              <a:rPr kumimoji="1" lang="ja-JP" altLang="en-US" smtClean="0"/>
              <a:t>2017/12/21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703516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D9EBBC-11E9-4EE9-A1B2-7E01433F5FCE}" type="datetime1">
              <a:rPr kumimoji="1" lang="ja-JP" altLang="en-US" smtClean="0"/>
              <a:t>2017/12/21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2213095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A00C43-975B-4260-B241-AB2E94CE0581}" type="datetime1">
              <a:rPr kumimoji="1" lang="ja-JP" altLang="en-US" smtClean="0"/>
              <a:t>2017/12/21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244121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2DB4CA-4F8C-40C7-A9B8-2CC7286B7865}" type="datetime1">
              <a:rPr kumimoji="1" lang="ja-JP" altLang="en-US" smtClean="0"/>
              <a:t>2017/12/21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649014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EAEA1DC-FF74-4EE9-A494-F32C3633CBC9}" type="datetime1">
              <a:rPr kumimoji="1" lang="ja-JP" altLang="en-US" smtClean="0"/>
              <a:t>2017/12/21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3382710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ED09E7E-69BC-40F0-9D0A-AB68DA584574}" type="datetime1">
              <a:rPr kumimoji="1" lang="ja-JP" altLang="en-US" smtClean="0"/>
              <a:t>2017/12/21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1205480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37516C1-1ACA-45A3-BA03-4ED7F8591700}" type="datetime1">
              <a:rPr kumimoji="1" lang="ja-JP" altLang="en-US" smtClean="0"/>
              <a:t>2017/12/21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4238787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89823-791C-418B-BAF9-85914150C0E1}" type="datetime1">
              <a:rPr kumimoji="1" lang="ja-JP" altLang="en-US" smtClean="0"/>
              <a:t>2017/12/21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512002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4864E1-FEA5-4EE3-AFE0-D1DA55401079}" type="datetime1">
              <a:rPr kumimoji="1" lang="ja-JP" altLang="en-US" smtClean="0"/>
              <a:t>2017/12/21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823979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DB8AC33-8708-4B9E-BC84-D95E0CF28BE9}" type="datetime1">
              <a:rPr kumimoji="1" lang="ja-JP" altLang="en-US" smtClean="0"/>
              <a:t>2017/12/21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3449773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0DF9D73-76D6-4056-BEB2-05B1B03D3796}" type="datetime1">
              <a:rPr kumimoji="1" lang="ja-JP" altLang="en-US" smtClean="0"/>
              <a:t>2017/12/21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1022558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E3E262-FE43-4B88-A3DD-8C9C1FBBFA23}" type="datetime1">
              <a:rPr kumimoji="1" lang="ja-JP" altLang="en-US" smtClean="0"/>
              <a:t>2017/12/21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18934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8A0EFC8-4336-4814-A482-004003DF2390}" type="datetime1">
              <a:rPr kumimoji="1" lang="ja-JP" altLang="en-US" smtClean="0"/>
              <a:t>2017/12/21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1451812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85471CA-E84A-4495-9C49-74B2FEACDE63}" type="datetime1">
              <a:rPr kumimoji="1" lang="ja-JP" altLang="en-US" smtClean="0"/>
              <a:t>2017/12/21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4035077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C73DF89-6F48-4506-9BA7-7D6D2FAECABD}" type="datetime1">
              <a:rPr kumimoji="1" lang="ja-JP" altLang="en-US" smtClean="0"/>
              <a:t>2017/12/21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294696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4F4831B-0B70-4454-A549-0789292E7001}" type="datetime1">
              <a:rPr kumimoji="1" lang="ja-JP" altLang="en-US" smtClean="0"/>
              <a:t>2017/12/21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434291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C5237-48C7-4D18-A4E7-72C74291E37D}" type="datetime1">
              <a:rPr kumimoji="1" lang="ja-JP" altLang="en-US" smtClean="0"/>
              <a:t>2017/12/21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106277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6FB20E-7994-4176-81B1-BE8B3ECFFD70}" type="datetime1">
              <a:rPr kumimoji="1" lang="ja-JP" altLang="en-US" smtClean="0"/>
              <a:t>2017/12/21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2355887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B405B53-816B-40C9-9DC0-1B8F34DA013F}" type="datetime1">
              <a:rPr kumimoji="1" lang="ja-JP" altLang="en-US" smtClean="0"/>
              <a:t>2017/12/21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2008231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FF12442-321A-44F0-9BF8-B9F7EAEE14C4}" type="datetime1">
              <a:rPr kumimoji="1" lang="ja-JP" altLang="en-US" smtClean="0"/>
              <a:t>2017/12/21</a:t>
            </a:fld>
            <a:endParaRPr kumimoji="1" lang="ja-JP"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282698187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hf hdr="0" ft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8589E-8E92-415C-963F-369768484D88}" type="datetime1">
              <a:rPr kumimoji="1" lang="ja-JP" altLang="en-US" smtClean="0"/>
              <a:t>2017/12/21</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1C59D-2E25-4915-B89D-DC2148ECFB16}" type="slidenum">
              <a:rPr kumimoji="1" lang="ja-JP" altLang="en-US" smtClean="0"/>
              <a:t>‹#›</a:t>
            </a:fld>
            <a:endParaRPr kumimoji="1" lang="ja-JP" altLang="en-US"/>
          </a:p>
        </p:txBody>
      </p:sp>
    </p:spTree>
    <p:extLst>
      <p:ext uri="{BB962C8B-B14F-4D97-AF65-F5344CB8AC3E}">
        <p14:creationId xmlns:p14="http://schemas.microsoft.com/office/powerpoint/2010/main" val="1244945065"/>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jp/url?sa=i&amp;rct=j&amp;q=&amp;esrc=s&amp;source=images&amp;cd=&amp;cad=rja&amp;uact=8&amp;ved=0ahUKEwjHlYf8jLrVAhUShbwKHa6TBvQQjRwIBw&amp;url=http://www.greenconvergence.com/blog/2015/june/what-is-grid-parity-/&amp;psig=AFQjCNERJfH2Hd-MnkujTiC4kmaKYhwzZw&amp;ust=1501816588514588"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hyperlink" Target="http://www.waseda.jp/prj-matsuoka311/material/2ndstudy-iida.pdf" TargetMode="Externa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hyperlink" Target="http://www.chuden.co.jp/energy/ene_energy/antei/kyokyu/index.html" TargetMode="External"/><Relationship Id="rId2" Type="http://schemas.openxmlformats.org/officeDocument/2006/relationships/hyperlink" Target="http://www.enecho.meti.go.jp/about/whitepaper/2017html/1-2-2.html"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89214" y="962526"/>
            <a:ext cx="8359523" cy="2262781"/>
          </a:xfrm>
        </p:spPr>
        <p:txBody>
          <a:bodyPr/>
          <a:lstStyle/>
          <a:p>
            <a:r>
              <a:rPr kumimoji="1" lang="ja-JP" altLang="en-US" b="1" dirty="0"/>
              <a:t>再生可能エネルギーと</a:t>
            </a:r>
            <a:r>
              <a:rPr kumimoji="1" lang="en-US" altLang="ja-JP" b="1" dirty="0"/>
              <a:t/>
            </a:r>
            <a:br>
              <a:rPr kumimoji="1" lang="en-US" altLang="ja-JP" b="1" dirty="0"/>
            </a:br>
            <a:r>
              <a:rPr lang="ja-JP" altLang="en-US" b="1" dirty="0"/>
              <a:t>エネルギー自治</a:t>
            </a:r>
            <a:endParaRPr kumimoji="1" lang="ja-JP" altLang="en-US" b="1" dirty="0"/>
          </a:p>
        </p:txBody>
      </p:sp>
      <p:sp>
        <p:nvSpPr>
          <p:cNvPr id="3" name="サブタイトル 2"/>
          <p:cNvSpPr>
            <a:spLocks noGrp="1"/>
          </p:cNvSpPr>
          <p:nvPr>
            <p:ph type="subTitle" idx="1"/>
          </p:nvPr>
        </p:nvSpPr>
        <p:spPr>
          <a:xfrm>
            <a:off x="2589214" y="3393748"/>
            <a:ext cx="8359524" cy="1126283"/>
          </a:xfrm>
        </p:spPr>
        <p:txBody>
          <a:bodyPr>
            <a:normAutofit/>
          </a:bodyPr>
          <a:lstStyle/>
          <a:p>
            <a:r>
              <a:rPr kumimoji="1" lang="ja-JP" altLang="en-US" sz="2800" b="1" dirty="0"/>
              <a:t>～飯田市</a:t>
            </a:r>
            <a:r>
              <a:rPr kumimoji="1" lang="ja-JP" altLang="en-US" sz="2800" b="1"/>
              <a:t>に見る地域</a:t>
            </a:r>
            <a:r>
              <a:rPr lang="ja-JP" altLang="en-US" sz="2800" b="1"/>
              <a:t>分散型</a:t>
            </a:r>
            <a:r>
              <a:rPr kumimoji="1" lang="ja-JP" altLang="en-US" sz="2800" b="1"/>
              <a:t>エネルギーシステム～</a:t>
            </a:r>
            <a:endParaRPr kumimoji="1" lang="ja-JP" altLang="en-US" sz="2800" b="1" dirty="0"/>
          </a:p>
        </p:txBody>
      </p:sp>
      <p:sp>
        <p:nvSpPr>
          <p:cNvPr id="4" name="テキスト ボックス 3"/>
          <p:cNvSpPr txBox="1"/>
          <p:nvPr/>
        </p:nvSpPr>
        <p:spPr>
          <a:xfrm>
            <a:off x="2589214" y="5061452"/>
            <a:ext cx="4632158" cy="646331"/>
          </a:xfrm>
          <a:prstGeom prst="rect">
            <a:avLst/>
          </a:prstGeom>
          <a:noFill/>
        </p:spPr>
        <p:txBody>
          <a:bodyPr wrap="square" rtlCol="0">
            <a:spAutoFit/>
          </a:bodyPr>
          <a:lstStyle/>
          <a:p>
            <a:r>
              <a:rPr kumimoji="1" lang="ja-JP" altLang="en-US" dirty="0"/>
              <a:t>経済学部</a:t>
            </a:r>
            <a:r>
              <a:rPr kumimoji="1" lang="en-US" altLang="ja-JP" dirty="0"/>
              <a:t>3</a:t>
            </a:r>
            <a:r>
              <a:rPr kumimoji="1" lang="ja-JP" altLang="en-US" dirty="0"/>
              <a:t>年　李ゼミ</a:t>
            </a:r>
            <a:endParaRPr kumimoji="1" lang="en-US" altLang="ja-JP" dirty="0"/>
          </a:p>
          <a:p>
            <a:r>
              <a:rPr lang="ja-JP" altLang="en-US" dirty="0"/>
              <a:t>杉山　賢也・鈴木　颯・山田　凌也</a:t>
            </a:r>
            <a:endParaRPr kumimoji="1" lang="ja-JP" altLang="en-US" dirty="0"/>
          </a:p>
        </p:txBody>
      </p:sp>
      <p:sp>
        <p:nvSpPr>
          <p:cNvPr id="5" name="スライド番号プレースホルダー 4"/>
          <p:cNvSpPr>
            <a:spLocks noGrp="1"/>
          </p:cNvSpPr>
          <p:nvPr>
            <p:ph type="sldNum" sz="quarter" idx="12"/>
          </p:nvPr>
        </p:nvSpPr>
        <p:spPr/>
        <p:txBody>
          <a:bodyPr/>
          <a:lstStyle/>
          <a:p>
            <a:fld id="{EED1C59D-2E25-4915-B89D-DC2148ECFB16}" type="slidenum">
              <a:rPr kumimoji="1" lang="ja-JP" altLang="en-US" smtClean="0"/>
              <a:t>1</a:t>
            </a:fld>
            <a:endParaRPr kumimoji="1" lang="ja-JP" altLang="en-US"/>
          </a:p>
        </p:txBody>
      </p:sp>
      <p:sp>
        <p:nvSpPr>
          <p:cNvPr id="6" name="テキスト ボックス 5"/>
          <p:cNvSpPr txBox="1"/>
          <p:nvPr/>
        </p:nvSpPr>
        <p:spPr>
          <a:xfrm>
            <a:off x="345056" y="231974"/>
            <a:ext cx="4108817" cy="646331"/>
          </a:xfrm>
          <a:prstGeom prst="rect">
            <a:avLst/>
          </a:prstGeom>
          <a:noFill/>
        </p:spPr>
        <p:txBody>
          <a:bodyPr wrap="none" rtlCol="0">
            <a:spAutoFit/>
          </a:bodyPr>
          <a:lstStyle/>
          <a:p>
            <a:r>
              <a:rPr lang="ja-JP" altLang="en-US" dirty="0" smtClean="0"/>
              <a:t>経済学部ゼミレポートフェスティバル</a:t>
            </a:r>
            <a:endParaRPr lang="en-US" altLang="ja-JP" dirty="0" smtClean="0"/>
          </a:p>
          <a:p>
            <a:r>
              <a:rPr kumimoji="1" lang="ja-JP" altLang="en-US" dirty="0" smtClean="0"/>
              <a:t>　　　　</a:t>
            </a:r>
            <a:r>
              <a:rPr kumimoji="1" lang="en-US" altLang="ja-JP" dirty="0" smtClean="0"/>
              <a:t>2017</a:t>
            </a:r>
            <a:r>
              <a:rPr lang="ja-JP" altLang="en-US" dirty="0" smtClean="0"/>
              <a:t>年</a:t>
            </a:r>
            <a:r>
              <a:rPr lang="en-US" altLang="ja-JP" dirty="0" smtClean="0"/>
              <a:t>12</a:t>
            </a:r>
            <a:r>
              <a:rPr lang="ja-JP" altLang="en-US" dirty="0" smtClean="0"/>
              <a:t>月</a:t>
            </a:r>
            <a:r>
              <a:rPr lang="en-US" altLang="ja-JP" dirty="0" smtClean="0"/>
              <a:t>16</a:t>
            </a:r>
            <a:r>
              <a:rPr lang="ja-JP" altLang="en-US" dirty="0" smtClean="0"/>
              <a:t>日</a:t>
            </a:r>
            <a:endParaRPr kumimoji="1" lang="ja-JP" altLang="en-US" dirty="0"/>
          </a:p>
        </p:txBody>
      </p:sp>
    </p:spTree>
    <p:extLst>
      <p:ext uri="{BB962C8B-B14F-4D97-AF65-F5344CB8AC3E}">
        <p14:creationId xmlns:p14="http://schemas.microsoft.com/office/powerpoint/2010/main" val="443120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smtClean="0">
                <a:solidFill>
                  <a:schemeClr val="bg1"/>
                </a:solidFill>
              </a:rPr>
              <a:t>経済的な問題</a:t>
            </a:r>
            <a:endParaRPr kumimoji="1" lang="ja-JP" altLang="en-US" b="1" dirty="0">
              <a:solidFill>
                <a:schemeClr val="bg1"/>
              </a:solidFill>
            </a:endParaRPr>
          </a:p>
        </p:txBody>
      </p:sp>
      <p:sp>
        <p:nvSpPr>
          <p:cNvPr id="3" name="コンテンツ プレースホルダー 2"/>
          <p:cNvSpPr>
            <a:spLocks noGrp="1"/>
          </p:cNvSpPr>
          <p:nvPr>
            <p:ph idx="1"/>
          </p:nvPr>
        </p:nvSpPr>
        <p:spPr>
          <a:xfrm>
            <a:off x="360217" y="1808018"/>
            <a:ext cx="11471563" cy="4368945"/>
          </a:xfrm>
        </p:spPr>
        <p:txBody>
          <a:bodyPr>
            <a:normAutofit/>
          </a:bodyPr>
          <a:lstStyle/>
          <a:p>
            <a:r>
              <a:rPr kumimoji="1" lang="ja-JP" altLang="en-US" sz="3000" b="1" dirty="0" smtClean="0"/>
              <a:t>独占的な市場</a:t>
            </a:r>
            <a:endParaRPr kumimoji="1" lang="en-US" altLang="ja-JP" sz="3000" dirty="0" smtClean="0"/>
          </a:p>
        </p:txBody>
      </p:sp>
      <p:pic>
        <p:nvPicPr>
          <p:cNvPr id="4" name="図 3"/>
          <p:cNvPicPr>
            <a:picLocks noChangeAspect="1"/>
          </p:cNvPicPr>
          <p:nvPr/>
        </p:nvPicPr>
        <p:blipFill rotWithShape="1">
          <a:blip r:embed="rId2"/>
          <a:srcRect l="1299" t="10785" r="2428"/>
          <a:stretch/>
        </p:blipFill>
        <p:spPr>
          <a:xfrm>
            <a:off x="2209798" y="2784771"/>
            <a:ext cx="7772400" cy="3425712"/>
          </a:xfrm>
          <a:prstGeom prst="rect">
            <a:avLst/>
          </a:prstGeom>
          <a:ln>
            <a:noFill/>
          </a:ln>
        </p:spPr>
      </p:pic>
      <p:sp>
        <p:nvSpPr>
          <p:cNvPr id="5" name="テキスト ボックス 4"/>
          <p:cNvSpPr txBox="1"/>
          <p:nvPr/>
        </p:nvSpPr>
        <p:spPr>
          <a:xfrm>
            <a:off x="3833507" y="2289046"/>
            <a:ext cx="4807726" cy="523220"/>
          </a:xfrm>
          <a:prstGeom prst="rect">
            <a:avLst/>
          </a:prstGeom>
          <a:noFill/>
        </p:spPr>
        <p:txBody>
          <a:bodyPr wrap="none" rtlCol="0">
            <a:spAutoFit/>
          </a:bodyPr>
          <a:lstStyle/>
          <a:p>
            <a:r>
              <a:rPr lang="ja-JP" altLang="en-US" sz="2800" dirty="0"/>
              <a:t>電力料金の内外</a:t>
            </a:r>
            <a:r>
              <a:rPr lang="ja-JP" altLang="en-US" sz="2800" dirty="0" smtClean="0"/>
              <a:t>価格差</a:t>
            </a:r>
            <a:r>
              <a:rPr lang="ja-JP" altLang="en-US" sz="2000" dirty="0" smtClean="0"/>
              <a:t>（</a:t>
            </a:r>
            <a:r>
              <a:rPr lang="en-US" altLang="ja-JP" sz="2000" dirty="0" smtClean="0"/>
              <a:t>2004</a:t>
            </a:r>
            <a:r>
              <a:rPr lang="ja-JP" altLang="en-US" sz="2000" dirty="0" smtClean="0"/>
              <a:t>年）</a:t>
            </a:r>
            <a:endParaRPr kumimoji="1" lang="ja-JP" altLang="en-US" sz="2000" dirty="0"/>
          </a:p>
        </p:txBody>
      </p:sp>
      <p:sp>
        <p:nvSpPr>
          <p:cNvPr id="6" name="テキスト ボックス 5"/>
          <p:cNvSpPr txBox="1"/>
          <p:nvPr/>
        </p:nvSpPr>
        <p:spPr>
          <a:xfrm>
            <a:off x="360217" y="6289221"/>
            <a:ext cx="9297738" cy="369332"/>
          </a:xfrm>
          <a:prstGeom prst="rect">
            <a:avLst/>
          </a:prstGeom>
          <a:noFill/>
        </p:spPr>
        <p:txBody>
          <a:bodyPr wrap="none" rtlCol="0">
            <a:spAutoFit/>
          </a:bodyPr>
          <a:lstStyle/>
          <a:p>
            <a:r>
              <a:rPr kumimoji="1" lang="ja-JP" altLang="en-US" dirty="0" smtClean="0"/>
              <a:t>内外価格差</a:t>
            </a:r>
            <a:r>
              <a:rPr kumimoji="1" lang="en-US" altLang="ja-JP" dirty="0" smtClean="0"/>
              <a:t>‥</a:t>
            </a:r>
            <a:r>
              <a:rPr kumimoji="1" lang="ja-JP" altLang="en-US" dirty="0" smtClean="0"/>
              <a:t>ある財（電力）の国内外での価格の違いのこと（日本の電力料金を</a:t>
            </a:r>
            <a:r>
              <a:rPr kumimoji="1" lang="en-US" altLang="ja-JP" dirty="0" smtClean="0"/>
              <a:t>1</a:t>
            </a:r>
            <a:r>
              <a:rPr kumimoji="1" lang="ja-JP" altLang="en-US" dirty="0" smtClean="0"/>
              <a:t>としている）。</a:t>
            </a:r>
            <a:endParaRPr kumimoji="1" lang="ja-JP" altLang="en-US" dirty="0"/>
          </a:p>
        </p:txBody>
      </p:sp>
      <p:sp>
        <p:nvSpPr>
          <p:cNvPr id="7" name="テキスト ボックス 6"/>
          <p:cNvSpPr txBox="1"/>
          <p:nvPr/>
        </p:nvSpPr>
        <p:spPr>
          <a:xfrm>
            <a:off x="936809" y="3356265"/>
            <a:ext cx="4072277" cy="1055608"/>
          </a:xfrm>
          <a:prstGeom prst="roundRect">
            <a:avLst/>
          </a:prstGeom>
          <a:solidFill>
            <a:schemeClr val="accent6">
              <a:lumMod val="50000"/>
            </a:schemeClr>
          </a:solidFill>
        </p:spPr>
        <p:txBody>
          <a:bodyPr wrap="none" rtlCol="0">
            <a:spAutoFit/>
          </a:bodyPr>
          <a:lstStyle/>
          <a:p>
            <a:r>
              <a:rPr kumimoji="1" lang="ja-JP" altLang="en-US" sz="2800" dirty="0" smtClean="0">
                <a:solidFill>
                  <a:schemeClr val="bg1"/>
                </a:solidFill>
              </a:rPr>
              <a:t>ほかの先進国に比べて、</a:t>
            </a:r>
            <a:endParaRPr kumimoji="1" lang="en-US" altLang="ja-JP" sz="2800" dirty="0" smtClean="0">
              <a:solidFill>
                <a:schemeClr val="bg1"/>
              </a:solidFill>
            </a:endParaRPr>
          </a:p>
          <a:p>
            <a:r>
              <a:rPr lang="ja-JP" altLang="en-US" sz="2800" dirty="0">
                <a:solidFill>
                  <a:schemeClr val="bg1"/>
                </a:solidFill>
              </a:rPr>
              <a:t>日本</a:t>
            </a:r>
            <a:r>
              <a:rPr lang="ja-JP" altLang="en-US" sz="2800" dirty="0" smtClean="0">
                <a:solidFill>
                  <a:schemeClr val="bg1"/>
                </a:solidFill>
              </a:rPr>
              <a:t>の電力料金は高い。</a:t>
            </a:r>
            <a:endParaRPr kumimoji="1" lang="ja-JP" altLang="en-US" sz="2800" dirty="0">
              <a:solidFill>
                <a:schemeClr val="bg1"/>
              </a:solidFill>
            </a:endParaRPr>
          </a:p>
        </p:txBody>
      </p:sp>
      <p:sp>
        <p:nvSpPr>
          <p:cNvPr id="9" name="右矢印 8"/>
          <p:cNvSpPr/>
          <p:nvPr/>
        </p:nvSpPr>
        <p:spPr>
          <a:xfrm>
            <a:off x="5489558" y="3541043"/>
            <a:ext cx="1495623" cy="68604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732848" y="3356266"/>
            <a:ext cx="3248218" cy="1055608"/>
          </a:xfrm>
          <a:prstGeom prst="roundRect">
            <a:avLst/>
          </a:prstGeom>
          <a:solidFill>
            <a:schemeClr val="accent6">
              <a:lumMod val="50000"/>
            </a:schemeClr>
          </a:solidFill>
        </p:spPr>
        <p:txBody>
          <a:bodyPr wrap="none" rtlCol="0">
            <a:spAutoFit/>
          </a:bodyPr>
          <a:lstStyle/>
          <a:p>
            <a:r>
              <a:rPr kumimoji="1" lang="ja-JP" altLang="en-US" sz="2800" dirty="0" smtClean="0">
                <a:solidFill>
                  <a:schemeClr val="bg1"/>
                </a:solidFill>
              </a:rPr>
              <a:t>日本の電力市場が</a:t>
            </a:r>
            <a:endParaRPr kumimoji="1" lang="en-US" altLang="ja-JP" sz="2800" dirty="0" smtClean="0">
              <a:solidFill>
                <a:schemeClr val="bg1"/>
              </a:solidFill>
            </a:endParaRPr>
          </a:p>
          <a:p>
            <a:r>
              <a:rPr lang="ja-JP" altLang="en-US" sz="2800" dirty="0">
                <a:solidFill>
                  <a:schemeClr val="bg1"/>
                </a:solidFill>
              </a:rPr>
              <a:t>独占的</a:t>
            </a:r>
            <a:r>
              <a:rPr lang="ja-JP" altLang="en-US" sz="2800" dirty="0" smtClean="0">
                <a:solidFill>
                  <a:schemeClr val="bg1"/>
                </a:solidFill>
              </a:rPr>
              <a:t>であるため。</a:t>
            </a:r>
            <a:endParaRPr kumimoji="1" lang="ja-JP" altLang="en-US" sz="2800" dirty="0">
              <a:solidFill>
                <a:schemeClr val="bg1"/>
              </a:solidFill>
            </a:endParaRPr>
          </a:p>
        </p:txBody>
      </p:sp>
      <p:sp>
        <p:nvSpPr>
          <p:cNvPr id="11" name="テキスト ボックス 10"/>
          <p:cNvSpPr txBox="1"/>
          <p:nvPr/>
        </p:nvSpPr>
        <p:spPr>
          <a:xfrm>
            <a:off x="5780696" y="3699401"/>
            <a:ext cx="1080655" cy="369332"/>
          </a:xfrm>
          <a:prstGeom prst="rect">
            <a:avLst/>
          </a:prstGeom>
          <a:noFill/>
        </p:spPr>
        <p:txBody>
          <a:bodyPr wrap="square" rtlCol="0">
            <a:spAutoFit/>
          </a:bodyPr>
          <a:lstStyle/>
          <a:p>
            <a:r>
              <a:rPr kumimoji="1" lang="ja-JP" altLang="en-US" dirty="0" smtClean="0"/>
              <a:t>なぜ？</a:t>
            </a:r>
            <a:endParaRPr kumimoji="1" lang="ja-JP" altLang="en-US" dirty="0"/>
          </a:p>
        </p:txBody>
      </p:sp>
    </p:spTree>
    <p:extLst>
      <p:ext uri="{BB962C8B-B14F-4D97-AF65-F5344CB8AC3E}">
        <p14:creationId xmlns:p14="http://schemas.microsoft.com/office/powerpoint/2010/main" val="58999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heel(1)">
                                      <p:cBhvr>
                                        <p:cTn id="4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9" grpId="0" animBg="1"/>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60217" y="1704109"/>
            <a:ext cx="11471563" cy="4665518"/>
          </a:xfrm>
        </p:spPr>
        <p:txBody>
          <a:bodyPr>
            <a:normAutofit/>
          </a:bodyPr>
          <a:lstStyle/>
          <a:p>
            <a:pPr marL="0" indent="0">
              <a:buNone/>
            </a:pPr>
            <a:endParaRPr lang="en-US" altLang="ja-JP" sz="2600" dirty="0" smtClean="0"/>
          </a:p>
          <a:p>
            <a:r>
              <a:rPr lang="ja-JP" altLang="en-US" sz="2600" dirty="0" smtClean="0"/>
              <a:t>日本のエネルギー自給率は、わずか　　　　ほど。</a:t>
            </a:r>
            <a:endParaRPr lang="en-US" altLang="ja-JP" sz="2600" dirty="0" smtClean="0"/>
          </a:p>
          <a:p>
            <a:endParaRPr kumimoji="1" lang="en-US" altLang="ja-JP" sz="1100" dirty="0" smtClean="0"/>
          </a:p>
          <a:p>
            <a:endParaRPr kumimoji="1" lang="en-US" altLang="ja-JP" sz="1100" dirty="0" smtClean="0"/>
          </a:p>
          <a:p>
            <a:endParaRPr lang="en-US" altLang="ja-JP" sz="1100" dirty="0"/>
          </a:p>
          <a:p>
            <a:pPr marL="0" indent="0">
              <a:buNone/>
            </a:pPr>
            <a:endParaRPr kumimoji="1" lang="en-US" altLang="ja-JP" sz="1100" dirty="0" smtClean="0"/>
          </a:p>
          <a:p>
            <a:endParaRPr kumimoji="1" lang="en-US" altLang="ja-JP" sz="1100" dirty="0"/>
          </a:p>
          <a:p>
            <a:r>
              <a:rPr lang="ja-JP" altLang="en-US" sz="2600" dirty="0" smtClean="0"/>
              <a:t>原子力発電所事故による放射能被害。</a:t>
            </a:r>
            <a:endParaRPr lang="en-US" altLang="ja-JP" sz="2600" dirty="0" smtClean="0"/>
          </a:p>
          <a:p>
            <a:endParaRPr lang="en-US" altLang="ja-JP" sz="1100" dirty="0" smtClean="0"/>
          </a:p>
          <a:p>
            <a:r>
              <a:rPr kumimoji="1" lang="ja-JP" altLang="en-US" sz="2600" dirty="0" smtClean="0"/>
              <a:t>独占的な市場がもたらした電力供給不足。</a:t>
            </a:r>
            <a:endParaRPr lang="en-US" altLang="ja-JP" sz="2600" dirty="0"/>
          </a:p>
          <a:p>
            <a:pPr marL="0" indent="0">
              <a:buNone/>
            </a:pPr>
            <a:r>
              <a:rPr lang="ja-JP" altLang="en-US" sz="2600" dirty="0" smtClean="0"/>
              <a:t>→数社の電力会社で地域を分担し、独占的に電気を供給するという経営をしていたため電力会社間をつなぐ連係線が未発達であった。</a:t>
            </a:r>
            <a:endParaRPr kumimoji="1" lang="ja-JP" altLang="en-US" sz="2600" dirty="0"/>
          </a:p>
        </p:txBody>
      </p:sp>
      <p:sp>
        <p:nvSpPr>
          <p:cNvPr id="4" name="タイトル 1"/>
          <p:cNvSpPr txBox="1">
            <a:spLocks/>
          </p:cNvSpPr>
          <p:nvPr/>
        </p:nvSpPr>
        <p:spPr>
          <a:xfrm>
            <a:off x="360218" y="238991"/>
            <a:ext cx="11471563" cy="1143000"/>
          </a:xfrm>
          <a:prstGeom prst="roundRect">
            <a:avLst/>
          </a:prstGeom>
          <a:solidFill>
            <a:schemeClr val="accent6">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smtClean="0">
                <a:solidFill>
                  <a:schemeClr val="bg1"/>
                </a:solidFill>
              </a:rPr>
              <a:t>エネルギー安全保障問題</a:t>
            </a:r>
            <a:endParaRPr lang="ja-JP" altLang="en-US" b="1" dirty="0">
              <a:solidFill>
                <a:schemeClr val="bg1"/>
              </a:solidFill>
            </a:endParaRPr>
          </a:p>
        </p:txBody>
      </p:sp>
      <p:sp>
        <p:nvSpPr>
          <p:cNvPr id="8" name="角丸四角形 7"/>
          <p:cNvSpPr/>
          <p:nvPr/>
        </p:nvSpPr>
        <p:spPr>
          <a:xfrm>
            <a:off x="360217" y="1981108"/>
            <a:ext cx="11471564" cy="699747"/>
          </a:xfrm>
          <a:prstGeom prst="round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16081" y="1704109"/>
            <a:ext cx="3185487" cy="553998"/>
          </a:xfrm>
          <a:prstGeom prst="rect">
            <a:avLst/>
          </a:prstGeom>
          <a:solidFill>
            <a:schemeClr val="bg1"/>
          </a:solidFill>
        </p:spPr>
        <p:txBody>
          <a:bodyPr wrap="none" rtlCol="0">
            <a:spAutoFit/>
          </a:bodyPr>
          <a:lstStyle/>
          <a:p>
            <a:r>
              <a:rPr lang="ja-JP" altLang="en-US" sz="3000" b="1" dirty="0"/>
              <a:t>海外依存度の高さ</a:t>
            </a:r>
            <a:endParaRPr lang="en-US" altLang="ja-JP" sz="3000" b="1" dirty="0"/>
          </a:p>
        </p:txBody>
      </p:sp>
      <p:sp>
        <p:nvSpPr>
          <p:cNvPr id="9" name="角丸四角形 8"/>
          <p:cNvSpPr/>
          <p:nvPr/>
        </p:nvSpPr>
        <p:spPr>
          <a:xfrm>
            <a:off x="284014" y="3848737"/>
            <a:ext cx="11547766" cy="2445419"/>
          </a:xfrm>
          <a:prstGeom prst="round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16081" y="3548495"/>
            <a:ext cx="3807453" cy="553998"/>
          </a:xfrm>
          <a:prstGeom prst="rect">
            <a:avLst/>
          </a:prstGeom>
          <a:solidFill>
            <a:schemeClr val="bg1"/>
          </a:solidFill>
        </p:spPr>
        <p:txBody>
          <a:bodyPr wrap="none" rtlCol="0">
            <a:spAutoFit/>
          </a:bodyPr>
          <a:lstStyle/>
          <a:p>
            <a:r>
              <a:rPr lang="en-US" altLang="ja-JP" sz="3000" b="1" dirty="0"/>
              <a:t>3.11</a:t>
            </a:r>
            <a:r>
              <a:rPr lang="ja-JP" altLang="en-US" sz="3000" b="1" dirty="0"/>
              <a:t>で顕在化した問題</a:t>
            </a:r>
            <a:endParaRPr lang="en-US" altLang="ja-JP" sz="3000" b="1" dirty="0"/>
          </a:p>
        </p:txBody>
      </p:sp>
      <p:sp>
        <p:nvSpPr>
          <p:cNvPr id="2" name="テキスト ボックス 1"/>
          <p:cNvSpPr txBox="1"/>
          <p:nvPr/>
        </p:nvSpPr>
        <p:spPr>
          <a:xfrm>
            <a:off x="5868116" y="2122921"/>
            <a:ext cx="686406" cy="492443"/>
          </a:xfrm>
          <a:prstGeom prst="rect">
            <a:avLst/>
          </a:prstGeom>
          <a:noFill/>
        </p:spPr>
        <p:txBody>
          <a:bodyPr wrap="none" rtlCol="0">
            <a:spAutoFit/>
          </a:bodyPr>
          <a:lstStyle/>
          <a:p>
            <a:r>
              <a:rPr lang="en-US" altLang="ja-JP" sz="2600" dirty="0" smtClean="0">
                <a:solidFill>
                  <a:srgbClr val="FF0000"/>
                </a:solidFill>
              </a:rPr>
              <a:t>5</a:t>
            </a:r>
            <a:r>
              <a:rPr kumimoji="1" lang="ja-JP" altLang="en-US" sz="2600" dirty="0" smtClean="0">
                <a:solidFill>
                  <a:srgbClr val="FF0000"/>
                </a:solidFill>
              </a:rPr>
              <a:t>％</a:t>
            </a:r>
            <a:endParaRPr kumimoji="1" lang="ja-JP" altLang="en-US" sz="2600" dirty="0">
              <a:solidFill>
                <a:srgbClr val="FF0000"/>
              </a:solidFill>
            </a:endParaRPr>
          </a:p>
        </p:txBody>
      </p:sp>
    </p:spTree>
    <p:extLst>
      <p:ext uri="{BB962C8B-B14F-4D97-AF65-F5344CB8AC3E}">
        <p14:creationId xmlns:p14="http://schemas.microsoft.com/office/powerpoint/2010/main" val="176156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6" presetClass="entr" presetSubtype="21"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50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5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par>
                                <p:cTn id="36" presetID="16" presetClass="entr" presetSubtype="21" fill="hold" grpId="0" nodeType="withEffect">
                                  <p:stCondLst>
                                    <p:cond delay="50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arn(inVertical)">
                                      <p:cBhvr>
                                        <p:cTn id="38" dur="500"/>
                                        <p:tgtEl>
                                          <p:spTgt spid="3">
                                            <p:txEl>
                                              <p:pRg st="9" end="9"/>
                                            </p:txEl>
                                          </p:spTgt>
                                        </p:tgtEl>
                                      </p:cBhvr>
                                    </p:animEffect>
                                  </p:childTnLst>
                                </p:cTn>
                              </p:par>
                              <p:par>
                                <p:cTn id="39" presetID="16" presetClass="entr" presetSubtype="21" fill="hold" grpId="0" nodeType="withEffect">
                                  <p:stCondLst>
                                    <p:cond delay="50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arn(inVertical)">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6" grpId="0" animBg="1"/>
      <p:bldP spid="9"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角丸四角形 3"/>
          <p:cNvSpPr/>
          <p:nvPr/>
        </p:nvSpPr>
        <p:spPr>
          <a:xfrm>
            <a:off x="838200" y="365124"/>
            <a:ext cx="10515600" cy="132556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t>第</a:t>
            </a:r>
            <a:r>
              <a:rPr kumimoji="1" lang="en-US" altLang="ja-JP" sz="4800" dirty="0" smtClean="0"/>
              <a:t>2</a:t>
            </a:r>
            <a:r>
              <a:rPr kumimoji="1" lang="ja-JP" altLang="en-US" sz="4800" dirty="0" smtClean="0"/>
              <a:t>章：これからのエネルギーシステム</a:t>
            </a:r>
            <a:endParaRPr kumimoji="1" lang="ja-JP" altLang="en-US" sz="4800" dirty="0"/>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783" y="1825625"/>
            <a:ext cx="8925791" cy="4874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857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7091" y="203678"/>
            <a:ext cx="11471563" cy="1143000"/>
          </a:xfrm>
          <a:prstGeom prst="roundRect">
            <a:avLst/>
          </a:prstGeom>
          <a:solidFill>
            <a:schemeClr val="accent6">
              <a:lumMod val="50000"/>
            </a:schemeClr>
          </a:solidFill>
        </p:spPr>
        <p:txBody>
          <a:bodyPr/>
          <a:lstStyle/>
          <a:p>
            <a:r>
              <a:rPr kumimoji="1" lang="ja-JP" altLang="en-US" b="1" dirty="0" smtClean="0">
                <a:solidFill>
                  <a:schemeClr val="bg1"/>
                </a:solidFill>
              </a:rPr>
              <a:t>分散型エネルギーシステム</a:t>
            </a:r>
            <a:endParaRPr kumimoji="1" lang="ja-JP" altLang="en-US" b="1" dirty="0">
              <a:solidFill>
                <a:schemeClr val="bg1"/>
              </a:solidFill>
            </a:endParaRPr>
          </a:p>
        </p:txBody>
      </p:sp>
      <p:pic>
        <p:nvPicPr>
          <p:cNvPr id="48" name="コンテンツ プレースホルダー 47"/>
          <p:cNvPicPr>
            <a:picLocks noGrp="1" noChangeAspect="1"/>
          </p:cNvPicPr>
          <p:nvPr>
            <p:ph idx="1"/>
          </p:nvPr>
        </p:nvPicPr>
        <p:blipFill>
          <a:blip r:embed="rId2"/>
          <a:stretch>
            <a:fillRect/>
          </a:stretch>
        </p:blipFill>
        <p:spPr>
          <a:xfrm>
            <a:off x="1730191" y="1651561"/>
            <a:ext cx="8565361" cy="4021876"/>
          </a:xfrm>
          <a:prstGeom prst="rect">
            <a:avLst/>
          </a:prstGeom>
        </p:spPr>
      </p:pic>
      <p:sp>
        <p:nvSpPr>
          <p:cNvPr id="49" name="角丸四角形 48"/>
          <p:cNvSpPr/>
          <p:nvPr/>
        </p:nvSpPr>
        <p:spPr>
          <a:xfrm>
            <a:off x="1316180" y="1526870"/>
            <a:ext cx="9393382" cy="4271257"/>
          </a:xfrm>
          <a:prstGeom prst="roundRect">
            <a:avLst/>
          </a:prstGeom>
          <a:noFill/>
          <a:ln w="28575">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1730191" y="1357201"/>
            <a:ext cx="1107996" cy="369332"/>
          </a:xfrm>
          <a:prstGeom prst="rect">
            <a:avLst/>
          </a:prstGeom>
          <a:solidFill>
            <a:schemeClr val="bg1"/>
          </a:solidFill>
        </p:spPr>
        <p:txBody>
          <a:bodyPr wrap="none" rtlCol="0">
            <a:spAutoFit/>
          </a:bodyPr>
          <a:lstStyle/>
          <a:p>
            <a:r>
              <a:rPr kumimoji="1" lang="ja-JP" altLang="en-US" dirty="0" smtClean="0"/>
              <a:t>特定地域</a:t>
            </a:r>
            <a:endParaRPr kumimoji="1" lang="ja-JP" altLang="en-US" dirty="0"/>
          </a:p>
        </p:txBody>
      </p:sp>
      <p:sp>
        <p:nvSpPr>
          <p:cNvPr id="52" name="テキスト ボックス 51"/>
          <p:cNvSpPr txBox="1"/>
          <p:nvPr/>
        </p:nvSpPr>
        <p:spPr>
          <a:xfrm>
            <a:off x="5320145" y="2150918"/>
            <a:ext cx="1758815" cy="369332"/>
          </a:xfrm>
          <a:prstGeom prst="rect">
            <a:avLst/>
          </a:prstGeom>
          <a:noFill/>
        </p:spPr>
        <p:txBody>
          <a:bodyPr wrap="none" rtlCol="0">
            <a:spAutoFit/>
          </a:bodyPr>
          <a:lstStyle/>
          <a:p>
            <a:r>
              <a:rPr kumimoji="1" lang="ja-JP" altLang="en-US" dirty="0" smtClean="0"/>
              <a:t>マイクログリッド</a:t>
            </a:r>
            <a:endParaRPr kumimoji="1" lang="ja-JP" altLang="en-US" dirty="0"/>
          </a:p>
        </p:txBody>
      </p:sp>
      <p:sp>
        <p:nvSpPr>
          <p:cNvPr id="54" name="テキスト ボックス 53"/>
          <p:cNvSpPr txBox="1"/>
          <p:nvPr/>
        </p:nvSpPr>
        <p:spPr>
          <a:xfrm>
            <a:off x="436418" y="5988128"/>
            <a:ext cx="8981946" cy="646331"/>
          </a:xfrm>
          <a:prstGeom prst="rect">
            <a:avLst/>
          </a:prstGeom>
          <a:noFill/>
        </p:spPr>
        <p:txBody>
          <a:bodyPr wrap="none" rtlCol="0">
            <a:spAutoFit/>
          </a:bodyPr>
          <a:lstStyle/>
          <a:p>
            <a:r>
              <a:rPr lang="ja-JP" altLang="en-US" dirty="0"/>
              <a:t>需要家の近くに需要を満たすだけの規模</a:t>
            </a:r>
            <a:r>
              <a:rPr lang="ja-JP" altLang="en-US" dirty="0" smtClean="0"/>
              <a:t>の発電</a:t>
            </a:r>
            <a:r>
              <a:rPr lang="ja-JP" altLang="en-US" dirty="0"/>
              <a:t>設備をつくって電力を供給</a:t>
            </a:r>
            <a:r>
              <a:rPr lang="ja-JP" altLang="en-US" dirty="0" smtClean="0"/>
              <a:t>するシステム。</a:t>
            </a:r>
            <a:endParaRPr lang="en-US" altLang="ja-JP" dirty="0" smtClean="0"/>
          </a:p>
          <a:p>
            <a:r>
              <a:rPr kumimoji="1" lang="ja-JP" altLang="en-US" dirty="0"/>
              <a:t>　</a:t>
            </a:r>
            <a:r>
              <a:rPr kumimoji="1" lang="ja-JP" altLang="en-US" dirty="0" smtClean="0"/>
              <a:t>　　　　　　　　　　　　　　　　　　　　　　　　　　　　　　　　　　　　　　　　　　　　　　　　　　　　　→</a:t>
            </a:r>
            <a:endParaRPr kumimoji="1" lang="ja-JP" altLang="en-US" dirty="0">
              <a:solidFill>
                <a:srgbClr val="FF0000"/>
              </a:solidFill>
            </a:endParaRPr>
          </a:p>
        </p:txBody>
      </p:sp>
      <p:sp>
        <p:nvSpPr>
          <p:cNvPr id="55" name="テキスト ボックス 54"/>
          <p:cNvSpPr txBox="1"/>
          <p:nvPr/>
        </p:nvSpPr>
        <p:spPr>
          <a:xfrm>
            <a:off x="8943078" y="6265127"/>
            <a:ext cx="2805576" cy="369332"/>
          </a:xfrm>
          <a:prstGeom prst="rect">
            <a:avLst/>
          </a:prstGeom>
          <a:noFill/>
        </p:spPr>
        <p:txBody>
          <a:bodyPr wrap="none" rtlCol="0">
            <a:spAutoFit/>
          </a:bodyPr>
          <a:lstStyle/>
          <a:p>
            <a:r>
              <a:rPr kumimoji="1" lang="ja-JP" altLang="en-US" dirty="0" smtClean="0">
                <a:solidFill>
                  <a:srgbClr val="FF0000"/>
                </a:solidFill>
              </a:rPr>
              <a:t>分散型エネルギーシステム</a:t>
            </a:r>
            <a:endParaRPr kumimoji="1" lang="ja-JP" altLang="en-US" dirty="0">
              <a:solidFill>
                <a:srgbClr val="FF0000"/>
              </a:solidFill>
            </a:endParaRPr>
          </a:p>
        </p:txBody>
      </p:sp>
      <p:sp>
        <p:nvSpPr>
          <p:cNvPr id="56" name="角丸四角形 55"/>
          <p:cNvSpPr/>
          <p:nvPr/>
        </p:nvSpPr>
        <p:spPr>
          <a:xfrm>
            <a:off x="436418" y="5988128"/>
            <a:ext cx="11312236" cy="646331"/>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529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4">
                                            <p:txEl>
                                              <p:pRg st="0" end="0"/>
                                            </p:txEl>
                                          </p:spTgt>
                                        </p:tgtEl>
                                        <p:attrNameLst>
                                          <p:attrName>style.visibility</p:attrName>
                                        </p:attrNameLst>
                                      </p:cBhvr>
                                      <p:to>
                                        <p:strVal val="visible"/>
                                      </p:to>
                                    </p:set>
                                    <p:anim calcmode="lin" valueType="num">
                                      <p:cBhvr additive="base">
                                        <p:cTn id="26"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heel(1)">
                                      <p:cBhvr>
                                        <p:cTn id="32" dur="2000"/>
                                        <p:tgtEl>
                                          <p:spTgt spid="55"/>
                                        </p:tgtEl>
                                      </p:cBhvr>
                                    </p:animEffect>
                                  </p:childTnLst>
                                </p:cTn>
                              </p:par>
                              <p:par>
                                <p:cTn id="33" presetID="2" presetClass="entr" presetSubtype="4" fill="hold" nodeType="withEffect">
                                  <p:stCondLst>
                                    <p:cond delay="0"/>
                                  </p:stCondLst>
                                  <p:childTnLst>
                                    <p:set>
                                      <p:cBhvr>
                                        <p:cTn id="34" dur="1" fill="hold">
                                          <p:stCondLst>
                                            <p:cond delay="0"/>
                                          </p:stCondLst>
                                        </p:cTn>
                                        <p:tgtEl>
                                          <p:spTgt spid="54">
                                            <p:txEl>
                                              <p:pRg st="1" end="1"/>
                                            </p:txEl>
                                          </p:spTgt>
                                        </p:tgtEl>
                                        <p:attrNameLst>
                                          <p:attrName>style.visibility</p:attrName>
                                        </p:attrNameLst>
                                      </p:cBhvr>
                                      <p:to>
                                        <p:strVal val="visible"/>
                                      </p:to>
                                    </p:set>
                                    <p:anim calcmode="lin" valueType="num">
                                      <p:cBhvr additive="base">
                                        <p:cTn id="35" dur="500" fill="hold"/>
                                        <p:tgtEl>
                                          <p:spTgt spid="54">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p:bldP spid="55" grpId="0"/>
      <p:bldP spid="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a:solidFill>
                  <a:schemeClr val="bg1"/>
                </a:solidFill>
              </a:rPr>
              <a:t>メリット</a:t>
            </a:r>
          </a:p>
        </p:txBody>
      </p:sp>
      <p:sp>
        <p:nvSpPr>
          <p:cNvPr id="4" name="テキスト ボックス 3"/>
          <p:cNvSpPr txBox="1"/>
          <p:nvPr/>
        </p:nvSpPr>
        <p:spPr>
          <a:xfrm>
            <a:off x="9594761" y="6106909"/>
            <a:ext cx="2237020" cy="544830"/>
          </a:xfrm>
          <a:prstGeom prst="roundRect">
            <a:avLst/>
          </a:prstGeom>
          <a:solidFill>
            <a:srgbClr val="00FF00"/>
          </a:solidFill>
        </p:spPr>
        <p:txBody>
          <a:bodyPr wrap="square" rtlCol="0">
            <a:spAutoFit/>
          </a:bodyPr>
          <a:lstStyle/>
          <a:p>
            <a:r>
              <a:rPr kumimoji="1" lang="ja-JP" altLang="en-US" sz="2600" dirty="0"/>
              <a:t>次章にて解説</a:t>
            </a:r>
          </a:p>
        </p:txBody>
      </p:sp>
      <p:sp>
        <p:nvSpPr>
          <p:cNvPr id="7" name="角丸四角形 6"/>
          <p:cNvSpPr/>
          <p:nvPr/>
        </p:nvSpPr>
        <p:spPr>
          <a:xfrm>
            <a:off x="851174" y="1507674"/>
            <a:ext cx="7101445" cy="768332"/>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t>再生可能エネルギー導入が推進される</a:t>
            </a:r>
            <a:endParaRPr lang="en-US" altLang="ja-JP" sz="3200" dirty="0"/>
          </a:p>
        </p:txBody>
      </p:sp>
      <p:sp>
        <p:nvSpPr>
          <p:cNvPr id="9" name="角丸四角形 8"/>
          <p:cNvSpPr/>
          <p:nvPr/>
        </p:nvSpPr>
        <p:spPr>
          <a:xfrm>
            <a:off x="723855" y="4833564"/>
            <a:ext cx="11107926" cy="874747"/>
          </a:xfrm>
          <a:prstGeom prst="roundRect">
            <a:avLst/>
          </a:prstGeom>
          <a:noFill/>
          <a:ln w="381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54625" y="3214735"/>
            <a:ext cx="11055931" cy="876244"/>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851174" y="4265855"/>
            <a:ext cx="5181326" cy="62345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t>電力市場の競争が激化する</a:t>
            </a:r>
            <a:endParaRPr lang="en-US" altLang="ja-JP" sz="3200" dirty="0"/>
          </a:p>
        </p:txBody>
      </p:sp>
      <p:sp>
        <p:nvSpPr>
          <p:cNvPr id="11" name="角丸四角形 10"/>
          <p:cNvSpPr/>
          <p:nvPr/>
        </p:nvSpPr>
        <p:spPr>
          <a:xfrm>
            <a:off x="654626" y="5958136"/>
            <a:ext cx="8673826" cy="693604"/>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smtClean="0">
                <a:solidFill>
                  <a:srgbClr val="FFFF00"/>
                </a:solidFill>
              </a:rPr>
              <a:t>地域で自立</a:t>
            </a:r>
            <a:r>
              <a:rPr lang="ja-JP" altLang="en-US" sz="2800" b="1" dirty="0">
                <a:solidFill>
                  <a:srgbClr val="FFFF00"/>
                </a:solidFill>
              </a:rPr>
              <a:t>したエネルギーシステム（エネルギー自治）</a:t>
            </a:r>
            <a:endParaRPr lang="en-US" altLang="ja-JP" sz="2800" b="1" dirty="0">
              <a:solidFill>
                <a:srgbClr val="FFFF00"/>
              </a:solidFill>
            </a:endParaRPr>
          </a:p>
        </p:txBody>
      </p:sp>
      <p:sp>
        <p:nvSpPr>
          <p:cNvPr id="6" name="角丸四角形 5"/>
          <p:cNvSpPr/>
          <p:nvPr/>
        </p:nvSpPr>
        <p:spPr>
          <a:xfrm>
            <a:off x="851174" y="2660512"/>
            <a:ext cx="8477278" cy="69924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t>送電ロスの解消 </a:t>
            </a:r>
            <a:r>
              <a:rPr lang="en-US" altLang="ja-JP" sz="3200" b="1" dirty="0"/>
              <a:t>/ </a:t>
            </a:r>
            <a:r>
              <a:rPr lang="ja-JP" altLang="en-US" sz="3200" b="1" dirty="0"/>
              <a:t>コージュネレーションシステム</a:t>
            </a:r>
            <a:endParaRPr lang="en-US" altLang="ja-JP" sz="3200" b="1" dirty="0"/>
          </a:p>
        </p:txBody>
      </p:sp>
      <p:sp>
        <p:nvSpPr>
          <p:cNvPr id="12" name="正方形/長方形 11"/>
          <p:cNvSpPr/>
          <p:nvPr/>
        </p:nvSpPr>
        <p:spPr>
          <a:xfrm>
            <a:off x="723855" y="3340418"/>
            <a:ext cx="11764478" cy="830997"/>
          </a:xfrm>
          <a:prstGeom prst="rect">
            <a:avLst/>
          </a:prstGeom>
        </p:spPr>
        <p:txBody>
          <a:bodyPr wrap="square">
            <a:spAutoFit/>
          </a:bodyPr>
          <a:lstStyle/>
          <a:p>
            <a:r>
              <a:rPr lang="ja-JP" altLang="en-US" dirty="0"/>
              <a:t>　</a:t>
            </a:r>
            <a:r>
              <a:rPr lang="ja-JP" altLang="en-US" sz="2400" dirty="0"/>
              <a:t>需要地が近いため、送電ロスがなくなり、これまで無駄となっていた発電時の排熱を</a:t>
            </a:r>
          </a:p>
          <a:p>
            <a:r>
              <a:rPr lang="ja-JP" altLang="en-US" sz="2400" dirty="0"/>
              <a:t>有効利用できる。</a:t>
            </a:r>
            <a:endParaRPr lang="en-US" altLang="ja-JP" sz="2400" dirty="0"/>
          </a:p>
        </p:txBody>
      </p:sp>
      <p:sp>
        <p:nvSpPr>
          <p:cNvPr id="13" name="正方形/長方形 12"/>
          <p:cNvSpPr/>
          <p:nvPr/>
        </p:nvSpPr>
        <p:spPr>
          <a:xfrm>
            <a:off x="723855" y="4881241"/>
            <a:ext cx="11169322" cy="830997"/>
          </a:xfrm>
          <a:prstGeom prst="rect">
            <a:avLst/>
          </a:prstGeom>
        </p:spPr>
        <p:txBody>
          <a:bodyPr wrap="square">
            <a:spAutoFit/>
          </a:bodyPr>
          <a:lstStyle/>
          <a:p>
            <a:r>
              <a:rPr lang="ja-JP" altLang="en-US" sz="2400" dirty="0"/>
              <a:t>　単体で見たとき初期費用が安くなるため参入が容易となり、これまでの独占的な市場が解消される。</a:t>
            </a:r>
            <a:endParaRPr lang="en-US" altLang="ja-JP" sz="2400" dirty="0"/>
          </a:p>
        </p:txBody>
      </p:sp>
    </p:spTree>
    <p:extLst>
      <p:ext uri="{BB962C8B-B14F-4D97-AF65-F5344CB8AC3E}">
        <p14:creationId xmlns:p14="http://schemas.microsoft.com/office/powerpoint/2010/main" val="116909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1000" fill="hold"/>
                                        <p:tgtEl>
                                          <p:spTgt spid="4"/>
                                        </p:tgtEl>
                                        <p:attrNameLst>
                                          <p:attrName>ppt_w</p:attrName>
                                        </p:attrNameLst>
                                      </p:cBhvr>
                                      <p:tavLst>
                                        <p:tav tm="0">
                                          <p:val>
                                            <p:fltVal val="0"/>
                                          </p:val>
                                        </p:tav>
                                        <p:tav tm="100000">
                                          <p:val>
                                            <p:strVal val="#ppt_w"/>
                                          </p:val>
                                        </p:tav>
                                      </p:tavLst>
                                    </p:anim>
                                    <p:anim calcmode="lin" valueType="num">
                                      <p:cBhvr>
                                        <p:cTn id="56" dur="1000" fill="hold"/>
                                        <p:tgtEl>
                                          <p:spTgt spid="4"/>
                                        </p:tgtEl>
                                        <p:attrNameLst>
                                          <p:attrName>ppt_h</p:attrName>
                                        </p:attrNameLst>
                                      </p:cBhvr>
                                      <p:tavLst>
                                        <p:tav tm="0">
                                          <p:val>
                                            <p:fltVal val="0"/>
                                          </p:val>
                                        </p:tav>
                                        <p:tav tm="100000">
                                          <p:val>
                                            <p:strVal val="#ppt_h"/>
                                          </p:val>
                                        </p:tav>
                                      </p:tavLst>
                                    </p:anim>
                                    <p:anim calcmode="lin" valueType="num">
                                      <p:cBhvr>
                                        <p:cTn id="57" dur="1000" fill="hold"/>
                                        <p:tgtEl>
                                          <p:spTgt spid="4"/>
                                        </p:tgtEl>
                                        <p:attrNameLst>
                                          <p:attrName>style.rotation</p:attrName>
                                        </p:attrNameLst>
                                      </p:cBhvr>
                                      <p:tavLst>
                                        <p:tav tm="0">
                                          <p:val>
                                            <p:fltVal val="90"/>
                                          </p:val>
                                        </p:tav>
                                        <p:tav tm="100000">
                                          <p:val>
                                            <p:fltVal val="0"/>
                                          </p:val>
                                        </p:tav>
                                      </p:tavLst>
                                    </p:anim>
                                    <p:animEffect transition="in" filter="fade">
                                      <p:cBhvr>
                                        <p:cTn id="5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8" grpId="0" animBg="1"/>
      <p:bldP spid="11" grpId="0" animBg="1"/>
      <p:bldP spid="6" grpId="0" animBg="1"/>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ED1C59D-2E25-4915-B89D-DC2148ECFB16}" type="slidenum">
              <a:rPr kumimoji="1" lang="ja-JP" altLang="en-US" smtClean="0"/>
              <a:t>15</a:t>
            </a:fld>
            <a:endParaRPr kumimoji="1" lang="ja-JP" altLang="en-US"/>
          </a:p>
        </p:txBody>
      </p:sp>
      <p:sp>
        <p:nvSpPr>
          <p:cNvPr id="5" name="タイトル 1"/>
          <p:cNvSpPr txBox="1">
            <a:spLocks/>
          </p:cNvSpPr>
          <p:nvPr/>
        </p:nvSpPr>
        <p:spPr>
          <a:xfrm>
            <a:off x="360218" y="238991"/>
            <a:ext cx="11471563" cy="1143000"/>
          </a:xfrm>
          <a:prstGeom prst="roundRect">
            <a:avLst/>
          </a:prstGeom>
          <a:solidFill>
            <a:schemeClr val="accent6">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smtClean="0">
                <a:solidFill>
                  <a:schemeClr val="bg1"/>
                </a:solidFill>
                <a:latin typeface="MS PGothic" panose="020B0600070205080204" pitchFamily="34" charset="-128"/>
                <a:ea typeface="MS PGothic" panose="020B0600070205080204" pitchFamily="34" charset="-128"/>
              </a:rPr>
              <a:t>二酸化炭素排出削減により地球温暖化対策に貢献</a:t>
            </a:r>
            <a:endParaRPr lang="ja-JP" altLang="en-US" sz="3600" b="1" dirty="0">
              <a:solidFill>
                <a:schemeClr val="bg1"/>
              </a:solidFill>
              <a:latin typeface="MS PGothic" panose="020B0600070205080204" pitchFamily="34" charset="-128"/>
              <a:ea typeface="MS PGothic" panose="020B0600070205080204" pitchFamily="34"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523207"/>
            <a:ext cx="7620000" cy="4772509"/>
          </a:xfrm>
          <a:prstGeom prst="rect">
            <a:avLst/>
          </a:prstGeom>
        </p:spPr>
      </p:pic>
      <p:sp>
        <p:nvSpPr>
          <p:cNvPr id="7" name="正方形/長方形 6"/>
          <p:cNvSpPr/>
          <p:nvPr/>
        </p:nvSpPr>
        <p:spPr>
          <a:xfrm>
            <a:off x="6960820" y="6295716"/>
            <a:ext cx="4703532" cy="369332"/>
          </a:xfrm>
          <a:prstGeom prst="rect">
            <a:avLst/>
          </a:prstGeom>
        </p:spPr>
        <p:txBody>
          <a:bodyPr wrap="none">
            <a:spAutoFit/>
          </a:bodyPr>
          <a:lstStyle/>
          <a:p>
            <a:r>
              <a:rPr lang="ja-JP" altLang="en-US" dirty="0"/>
              <a:t>出典：「原子力・エネルギー」図面集</a:t>
            </a:r>
            <a:r>
              <a:rPr lang="en-US" altLang="ja-JP" dirty="0"/>
              <a:t>2015</a:t>
            </a:r>
            <a:r>
              <a:rPr lang="ja-JP" altLang="en-US" dirty="0"/>
              <a:t>　</a:t>
            </a:r>
            <a:r>
              <a:rPr lang="en-US" altLang="ja-JP" dirty="0"/>
              <a:t>2-1-9</a:t>
            </a:r>
            <a:endParaRPr lang="ja-JP" altLang="en-US" dirty="0"/>
          </a:p>
        </p:txBody>
      </p:sp>
      <p:sp>
        <p:nvSpPr>
          <p:cNvPr id="3" name="角丸四角形吹き出し 2"/>
          <p:cNvSpPr/>
          <p:nvPr/>
        </p:nvSpPr>
        <p:spPr>
          <a:xfrm>
            <a:off x="-1" y="2180766"/>
            <a:ext cx="3733801" cy="2891566"/>
          </a:xfrm>
          <a:prstGeom prst="wedgeRoundRectCallout">
            <a:avLst>
              <a:gd name="adj1" fmla="val 149517"/>
              <a:gd name="adj2" fmla="val 55079"/>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下矢印 8"/>
          <p:cNvSpPr/>
          <p:nvPr/>
        </p:nvSpPr>
        <p:spPr>
          <a:xfrm>
            <a:off x="1321695" y="3666242"/>
            <a:ext cx="642870" cy="32197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73828" y="2441722"/>
            <a:ext cx="3223164" cy="1015663"/>
          </a:xfrm>
          <a:prstGeom prst="rect">
            <a:avLst/>
          </a:prstGeom>
        </p:spPr>
        <p:txBody>
          <a:bodyPr wrap="square">
            <a:spAutoFit/>
          </a:bodyPr>
          <a:lstStyle/>
          <a:p>
            <a:pPr algn="ctr"/>
            <a:r>
              <a:rPr lang="ja-JP" altLang="en-US" sz="2000" dirty="0"/>
              <a:t>集中型と分散型の</a:t>
            </a:r>
            <a:r>
              <a:rPr lang="en-US" altLang="ja-JP" sz="2000" dirty="0"/>
              <a:t>CO</a:t>
            </a:r>
            <a:r>
              <a:rPr lang="ja-JP" altLang="en-US" sz="2000" dirty="0"/>
              <a:t>₂排出量を比較したとき、やはり分散型の方が圧倒的に低い</a:t>
            </a:r>
            <a:endParaRPr lang="en-US" altLang="ja-JP" sz="2000" dirty="0"/>
          </a:p>
        </p:txBody>
      </p:sp>
      <p:sp>
        <p:nvSpPr>
          <p:cNvPr id="11" name="正方形/長方形 10"/>
          <p:cNvSpPr/>
          <p:nvPr/>
        </p:nvSpPr>
        <p:spPr>
          <a:xfrm>
            <a:off x="165150" y="4330218"/>
            <a:ext cx="3403497" cy="400110"/>
          </a:xfrm>
          <a:prstGeom prst="rect">
            <a:avLst/>
          </a:prstGeom>
        </p:spPr>
        <p:txBody>
          <a:bodyPr wrap="none">
            <a:spAutoFit/>
          </a:bodyPr>
          <a:lstStyle/>
          <a:p>
            <a:pPr algn="ctr"/>
            <a:r>
              <a:rPr lang="ja-JP" altLang="en-US" sz="2000" dirty="0"/>
              <a:t>地球温暖化対策に貢献できる</a:t>
            </a:r>
          </a:p>
        </p:txBody>
      </p:sp>
    </p:spTree>
    <p:extLst>
      <p:ext uri="{BB962C8B-B14F-4D97-AF65-F5344CB8AC3E}">
        <p14:creationId xmlns:p14="http://schemas.microsoft.com/office/powerpoint/2010/main" val="205261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a:solidFill>
                  <a:schemeClr val="bg1"/>
                </a:solidFill>
                <a:latin typeface="MS PGothic" panose="020B0600070205080204" pitchFamily="34" charset="-128"/>
                <a:ea typeface="MS PGothic" panose="020B0600070205080204" pitchFamily="34" charset="-128"/>
              </a:rPr>
              <a:t>送電ロスの解消</a:t>
            </a:r>
          </a:p>
        </p:txBody>
      </p:sp>
      <p:sp>
        <p:nvSpPr>
          <p:cNvPr id="3" name="コンテンツ プレースホルダー 2"/>
          <p:cNvSpPr>
            <a:spLocks noGrp="1"/>
          </p:cNvSpPr>
          <p:nvPr>
            <p:ph idx="1"/>
          </p:nvPr>
        </p:nvSpPr>
        <p:spPr>
          <a:xfrm>
            <a:off x="360217" y="5949516"/>
            <a:ext cx="11471564" cy="682195"/>
          </a:xfrm>
          <a:prstGeom prst="roundRect">
            <a:avLst/>
          </a:prstGeom>
          <a:ln w="28575">
            <a:solidFill>
              <a:schemeClr val="accent6">
                <a:lumMod val="50000"/>
              </a:schemeClr>
            </a:solidFill>
          </a:ln>
        </p:spPr>
        <p:txBody>
          <a:bodyPr>
            <a:normAutofit/>
          </a:bodyPr>
          <a:lstStyle/>
          <a:p>
            <a:pPr marL="0" indent="0">
              <a:buNone/>
            </a:pPr>
            <a:r>
              <a:rPr lang="ja-JP" altLang="en-US" sz="1800" dirty="0">
                <a:latin typeface="MS PGothic" panose="020B0600070205080204" pitchFamily="34" charset="-128"/>
                <a:ea typeface="MS PGothic" panose="020B0600070205080204" pitchFamily="34" charset="-128"/>
              </a:rPr>
              <a:t>　送電</a:t>
            </a:r>
            <a:r>
              <a:rPr kumimoji="1" lang="ja-JP" altLang="en-US" sz="1800" dirty="0">
                <a:latin typeface="MS PGothic" panose="020B0600070205080204" pitchFamily="34" charset="-128"/>
                <a:ea typeface="MS PGothic" panose="020B0600070205080204" pitchFamily="34" charset="-128"/>
              </a:rPr>
              <a:t>ロスによって、</a:t>
            </a:r>
            <a:r>
              <a:rPr kumimoji="1" lang="en-US" altLang="ja-JP" sz="1800" dirty="0">
                <a:latin typeface="MS PGothic" panose="020B0600070205080204" pitchFamily="34" charset="-128"/>
                <a:ea typeface="MS PGothic" panose="020B0600070205080204" pitchFamily="34" charset="-128"/>
              </a:rPr>
              <a:t>6</a:t>
            </a:r>
            <a:r>
              <a:rPr kumimoji="1" lang="ja-JP" altLang="en-US" sz="1800" dirty="0">
                <a:latin typeface="MS PGothic" panose="020B0600070205080204" pitchFamily="34" charset="-128"/>
                <a:ea typeface="MS PGothic" panose="020B0600070205080204" pitchFamily="34" charset="-128"/>
              </a:rPr>
              <a:t>割ものエネルギーが無駄になっていたが、分散型エネルギーシステムでは、発電設備と需要地が近いため、排熱を有効利用することができるようになり、総効率は</a:t>
            </a:r>
            <a:r>
              <a:rPr kumimoji="1" lang="en-US" altLang="ja-JP" sz="1800" dirty="0">
                <a:latin typeface="MS PGothic" panose="020B0600070205080204" pitchFamily="34" charset="-128"/>
                <a:ea typeface="MS PGothic" panose="020B0600070205080204" pitchFamily="34" charset="-128"/>
              </a:rPr>
              <a:t>75〜80</a:t>
            </a:r>
            <a:r>
              <a:rPr kumimoji="1" lang="ja-JP" altLang="en-US" sz="1800" dirty="0">
                <a:latin typeface="MS PGothic" panose="020B0600070205080204" pitchFamily="34" charset="-128"/>
                <a:ea typeface="MS PGothic" panose="020B0600070205080204" pitchFamily="34" charset="-128"/>
              </a:rPr>
              <a:t>％に改善される。</a:t>
            </a:r>
            <a:endParaRPr kumimoji="1" lang="en-US" altLang="ja-JP" sz="1800" dirty="0">
              <a:latin typeface="MS PGothic" panose="020B0600070205080204" pitchFamily="34" charset="-128"/>
              <a:ea typeface="MS PGothic" panose="020B0600070205080204" pitchFamily="34" charset="-128"/>
            </a:endParaRPr>
          </a:p>
        </p:txBody>
      </p:sp>
      <p:pic>
        <p:nvPicPr>
          <p:cNvPr id="4" name="図 3"/>
          <p:cNvPicPr>
            <a:picLocks noChangeAspect="1"/>
          </p:cNvPicPr>
          <p:nvPr/>
        </p:nvPicPr>
        <p:blipFill>
          <a:blip r:embed="rId2"/>
          <a:stretch>
            <a:fillRect/>
          </a:stretch>
        </p:blipFill>
        <p:spPr>
          <a:xfrm>
            <a:off x="1632114" y="1575412"/>
            <a:ext cx="8393766" cy="4010139"/>
          </a:xfrm>
          <a:prstGeom prst="rect">
            <a:avLst/>
          </a:prstGeom>
        </p:spPr>
      </p:pic>
      <p:sp>
        <p:nvSpPr>
          <p:cNvPr id="5" name="テキスト ボックス 4"/>
          <p:cNvSpPr txBox="1"/>
          <p:nvPr/>
        </p:nvSpPr>
        <p:spPr>
          <a:xfrm>
            <a:off x="1791747" y="1550754"/>
            <a:ext cx="510778" cy="1773716"/>
          </a:xfrm>
          <a:prstGeom prst="roundRect">
            <a:avLst/>
          </a:prstGeom>
          <a:solidFill>
            <a:schemeClr val="accent6">
              <a:lumMod val="50000"/>
            </a:schemeClr>
          </a:solidFill>
        </p:spPr>
        <p:txBody>
          <a:bodyPr vert="eaVert" wrap="square" rtlCol="0">
            <a:spAutoFit/>
          </a:bodyPr>
          <a:lstStyle/>
          <a:p>
            <a:r>
              <a:rPr kumimoji="1" lang="ja-JP" altLang="en-US" dirty="0" smtClean="0">
                <a:solidFill>
                  <a:schemeClr val="bg1"/>
                </a:solidFill>
              </a:rPr>
              <a:t>　集中型電源</a:t>
            </a:r>
            <a:endParaRPr kumimoji="1" lang="ja-JP" altLang="en-US" dirty="0">
              <a:solidFill>
                <a:schemeClr val="bg1"/>
              </a:solidFill>
            </a:endParaRPr>
          </a:p>
        </p:txBody>
      </p:sp>
      <p:sp>
        <p:nvSpPr>
          <p:cNvPr id="7" name="正方形/長方形 6"/>
          <p:cNvSpPr/>
          <p:nvPr/>
        </p:nvSpPr>
        <p:spPr>
          <a:xfrm>
            <a:off x="1791747" y="3580481"/>
            <a:ext cx="587896" cy="1443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791747" y="5023692"/>
            <a:ext cx="4432783" cy="209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791747" y="3445211"/>
            <a:ext cx="510778" cy="1772830"/>
          </a:xfrm>
          <a:prstGeom prst="roundRect">
            <a:avLst/>
          </a:prstGeom>
          <a:solidFill>
            <a:schemeClr val="accent1">
              <a:lumMod val="75000"/>
            </a:schemeClr>
          </a:solidFill>
        </p:spPr>
        <p:txBody>
          <a:bodyPr vert="eaVert" wrap="square" rtlCol="0">
            <a:spAutoFit/>
          </a:bodyPr>
          <a:lstStyle/>
          <a:p>
            <a:r>
              <a:rPr kumimoji="1" lang="ja-JP" altLang="en-US" dirty="0" smtClean="0"/>
              <a:t>　</a:t>
            </a:r>
            <a:r>
              <a:rPr kumimoji="1" lang="ja-JP" altLang="en-US" dirty="0" smtClean="0">
                <a:solidFill>
                  <a:schemeClr val="bg1"/>
                </a:solidFill>
              </a:rPr>
              <a:t>分散型電源</a:t>
            </a:r>
            <a:endParaRPr kumimoji="1" lang="ja-JP" altLang="en-US" dirty="0">
              <a:solidFill>
                <a:schemeClr val="bg1"/>
              </a:solidFill>
            </a:endParaRPr>
          </a:p>
        </p:txBody>
      </p:sp>
      <p:sp>
        <p:nvSpPr>
          <p:cNvPr id="9" name="角丸四角形 8"/>
          <p:cNvSpPr/>
          <p:nvPr/>
        </p:nvSpPr>
        <p:spPr>
          <a:xfrm>
            <a:off x="1322024" y="1465244"/>
            <a:ext cx="8868578" cy="4120308"/>
          </a:xfrm>
          <a:prstGeom prst="round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0025880" y="5557219"/>
            <a:ext cx="2111475" cy="276999"/>
          </a:xfrm>
          <a:prstGeom prst="rect">
            <a:avLst/>
          </a:prstGeom>
          <a:noFill/>
        </p:spPr>
        <p:txBody>
          <a:bodyPr wrap="none" rtlCol="0">
            <a:spAutoFit/>
          </a:bodyPr>
          <a:lstStyle/>
          <a:p>
            <a:r>
              <a:rPr lang="en-US" altLang="ja-JP" sz="1200" dirty="0"/>
              <a:t>(</a:t>
            </a:r>
            <a:r>
              <a:rPr lang="ja-JP" altLang="en-US" sz="1200" dirty="0"/>
              <a:t>出典</a:t>
            </a:r>
            <a:r>
              <a:rPr lang="ja-JP" altLang="en-US" sz="1200" dirty="0" smtClean="0"/>
              <a:t>：伊藤　義康</a:t>
            </a:r>
            <a:r>
              <a:rPr lang="ja-JP" altLang="en-US" sz="1200" dirty="0"/>
              <a:t>　</a:t>
            </a:r>
            <a:r>
              <a:rPr lang="en-US" altLang="ja-JP" sz="1200" dirty="0" smtClean="0"/>
              <a:t>2012,p.86)</a:t>
            </a:r>
            <a:endParaRPr lang="ja-JP" altLang="en-US" sz="1200" dirty="0"/>
          </a:p>
        </p:txBody>
      </p:sp>
    </p:spTree>
    <p:extLst>
      <p:ext uri="{BB962C8B-B14F-4D97-AF65-F5344CB8AC3E}">
        <p14:creationId xmlns:p14="http://schemas.microsoft.com/office/powerpoint/2010/main" val="383336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barn(inVertical)">
                                      <p:cBhvr>
                                        <p:cTn id="21" dur="500"/>
                                        <p:tgtEl>
                                          <p:spTgt spid="3">
                                            <p:bg/>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barn(inVertical)">
                                      <p:cBhvr>
                                        <p:cTn id="2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5252602" y="3907498"/>
            <a:ext cx="2854035" cy="262364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4" name="円/楕円 13"/>
          <p:cNvSpPr/>
          <p:nvPr/>
        </p:nvSpPr>
        <p:spPr>
          <a:xfrm>
            <a:off x="587954" y="3877601"/>
            <a:ext cx="2854035" cy="26236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2940625" y="1519811"/>
            <a:ext cx="2909455" cy="26905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p:cNvSpPr>
            <a:spLocks noGrp="1"/>
          </p:cNvSpPr>
          <p:nvPr>
            <p:ph type="title"/>
          </p:nvPr>
        </p:nvSpPr>
        <p:spPr>
          <a:xfrm>
            <a:off x="370609" y="259773"/>
            <a:ext cx="11450782" cy="1101436"/>
          </a:xfrm>
          <a:prstGeom prst="roundRect">
            <a:avLst/>
          </a:prstGeom>
          <a:solidFill>
            <a:schemeClr val="accent6">
              <a:lumMod val="50000"/>
            </a:schemeClr>
          </a:solidFill>
        </p:spPr>
        <p:txBody>
          <a:bodyPr>
            <a:noAutofit/>
          </a:bodyPr>
          <a:lstStyle/>
          <a:p>
            <a:r>
              <a:rPr kumimoji="1" lang="ja-JP" altLang="en-US" sz="6600" b="1" dirty="0" smtClean="0">
                <a:solidFill>
                  <a:schemeClr val="bg1"/>
                </a:solidFill>
              </a:rPr>
              <a:t>既存システムの解決</a:t>
            </a:r>
            <a:endParaRPr kumimoji="1" lang="ja-JP" altLang="en-US" sz="6600" b="1" dirty="0">
              <a:solidFill>
                <a:schemeClr val="bg1"/>
              </a:solidFill>
            </a:endParaRPr>
          </a:p>
        </p:txBody>
      </p:sp>
      <p:sp>
        <p:nvSpPr>
          <p:cNvPr id="7" name="テキスト ボックス 6"/>
          <p:cNvSpPr txBox="1"/>
          <p:nvPr/>
        </p:nvSpPr>
        <p:spPr>
          <a:xfrm>
            <a:off x="2767445" y="2540784"/>
            <a:ext cx="2909455" cy="646331"/>
          </a:xfrm>
          <a:prstGeom prst="rect">
            <a:avLst/>
          </a:prstGeom>
          <a:noFill/>
          <a:ln>
            <a:noFill/>
          </a:ln>
        </p:spPr>
        <p:txBody>
          <a:bodyPr wrap="square" rtlCol="0">
            <a:spAutoFit/>
          </a:bodyPr>
          <a:lstStyle/>
          <a:p>
            <a:pPr algn="ctr"/>
            <a:r>
              <a:rPr lang="ja-JP" altLang="en-US" sz="3600" b="1" dirty="0" smtClean="0"/>
              <a:t>　</a:t>
            </a:r>
            <a:r>
              <a:rPr lang="ja-JP" altLang="en-US" sz="3600" b="1" dirty="0" smtClean="0">
                <a:solidFill>
                  <a:schemeClr val="bg1"/>
                </a:solidFill>
              </a:rPr>
              <a:t>倫理的問題</a:t>
            </a:r>
            <a:endParaRPr lang="en-US" altLang="ja-JP" sz="3600" b="1" dirty="0" smtClean="0">
              <a:solidFill>
                <a:schemeClr val="bg1"/>
              </a:solidFill>
            </a:endParaRPr>
          </a:p>
        </p:txBody>
      </p:sp>
      <p:sp>
        <p:nvSpPr>
          <p:cNvPr id="8" name="テキスト ボックス 7"/>
          <p:cNvSpPr txBox="1"/>
          <p:nvPr/>
        </p:nvSpPr>
        <p:spPr>
          <a:xfrm>
            <a:off x="765470" y="4831455"/>
            <a:ext cx="2535379" cy="646331"/>
          </a:xfrm>
          <a:prstGeom prst="rect">
            <a:avLst/>
          </a:prstGeom>
          <a:noFill/>
        </p:spPr>
        <p:txBody>
          <a:bodyPr wrap="square" rtlCol="0">
            <a:spAutoFit/>
          </a:bodyPr>
          <a:lstStyle/>
          <a:p>
            <a:r>
              <a:rPr lang="ja-JP" altLang="en-US" sz="3600" b="1" dirty="0" smtClean="0">
                <a:solidFill>
                  <a:schemeClr val="bg1"/>
                </a:solidFill>
              </a:rPr>
              <a:t>技術的問題</a:t>
            </a:r>
            <a:endParaRPr lang="en-US" altLang="ja-JP" sz="3600" b="1" dirty="0" smtClean="0">
              <a:solidFill>
                <a:schemeClr val="bg1"/>
              </a:solidFill>
            </a:endParaRPr>
          </a:p>
        </p:txBody>
      </p:sp>
      <p:sp>
        <p:nvSpPr>
          <p:cNvPr id="9" name="テキスト ボックス 8"/>
          <p:cNvSpPr txBox="1"/>
          <p:nvPr/>
        </p:nvSpPr>
        <p:spPr>
          <a:xfrm>
            <a:off x="5417123" y="4907025"/>
            <a:ext cx="2524992" cy="646331"/>
          </a:xfrm>
          <a:prstGeom prst="rect">
            <a:avLst/>
          </a:prstGeom>
          <a:noFill/>
        </p:spPr>
        <p:txBody>
          <a:bodyPr wrap="square" rtlCol="0">
            <a:spAutoFit/>
          </a:bodyPr>
          <a:lstStyle/>
          <a:p>
            <a:r>
              <a:rPr kumimoji="1" lang="ja-JP" altLang="en-US" sz="3600" dirty="0" smtClean="0">
                <a:solidFill>
                  <a:schemeClr val="bg1"/>
                </a:solidFill>
              </a:rPr>
              <a:t>経済的問題</a:t>
            </a:r>
            <a:endParaRPr kumimoji="1" lang="en-US" altLang="ja-JP" sz="3600" dirty="0" smtClean="0">
              <a:solidFill>
                <a:schemeClr val="bg1"/>
              </a:solidFill>
            </a:endParaRPr>
          </a:p>
        </p:txBody>
      </p:sp>
      <p:sp>
        <p:nvSpPr>
          <p:cNvPr id="10" name="円/楕円 9"/>
          <p:cNvSpPr/>
          <p:nvPr/>
        </p:nvSpPr>
        <p:spPr>
          <a:xfrm>
            <a:off x="7487513" y="1518683"/>
            <a:ext cx="2909455" cy="2690535"/>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7487513" y="2540784"/>
            <a:ext cx="2954655" cy="646331"/>
          </a:xfrm>
          <a:prstGeom prst="rect">
            <a:avLst/>
          </a:prstGeom>
          <a:noFill/>
        </p:spPr>
        <p:txBody>
          <a:bodyPr wrap="none" rtlCol="0">
            <a:spAutoFit/>
          </a:bodyPr>
          <a:lstStyle/>
          <a:p>
            <a:r>
              <a:rPr kumimoji="1" lang="ja-JP" altLang="en-US" sz="3600" b="1" dirty="0" smtClean="0">
                <a:solidFill>
                  <a:schemeClr val="bg1"/>
                </a:solidFill>
              </a:rPr>
              <a:t>安全保障問題</a:t>
            </a:r>
            <a:endParaRPr kumimoji="1" lang="ja-JP" altLang="en-US" sz="3600" b="1" dirty="0">
              <a:solidFill>
                <a:schemeClr val="bg1"/>
              </a:solidFill>
            </a:endParaRPr>
          </a:p>
        </p:txBody>
      </p:sp>
      <p:sp>
        <p:nvSpPr>
          <p:cNvPr id="5" name="テキスト ボックス 4"/>
          <p:cNvSpPr txBox="1"/>
          <p:nvPr/>
        </p:nvSpPr>
        <p:spPr>
          <a:xfrm>
            <a:off x="306476" y="4840707"/>
            <a:ext cx="3416990" cy="646986"/>
          </a:xfrm>
          <a:prstGeom prst="roundRect">
            <a:avLst/>
          </a:prstGeom>
          <a:solidFill>
            <a:schemeClr val="bg1"/>
          </a:solidFill>
          <a:ln>
            <a:solidFill>
              <a:schemeClr val="tx1"/>
            </a:solidFill>
          </a:ln>
        </p:spPr>
        <p:txBody>
          <a:bodyPr wrap="none" rtlCol="0">
            <a:spAutoFit/>
          </a:bodyPr>
          <a:lstStyle/>
          <a:p>
            <a:r>
              <a:rPr kumimoji="1" lang="ja-JP" altLang="en-US" sz="3200" b="1" dirty="0" smtClean="0"/>
              <a:t>需要地との近接性</a:t>
            </a:r>
            <a:endParaRPr kumimoji="1" lang="ja-JP" altLang="en-US" sz="3200" b="1" dirty="0"/>
          </a:p>
        </p:txBody>
      </p:sp>
      <p:sp>
        <p:nvSpPr>
          <p:cNvPr id="6" name="テキスト ボックス 5"/>
          <p:cNvSpPr txBox="1"/>
          <p:nvPr/>
        </p:nvSpPr>
        <p:spPr>
          <a:xfrm>
            <a:off x="1892102" y="2598485"/>
            <a:ext cx="5054918" cy="646986"/>
          </a:xfrm>
          <a:prstGeom prst="roundRect">
            <a:avLst/>
          </a:prstGeom>
          <a:solidFill>
            <a:schemeClr val="bg1"/>
          </a:solidFill>
          <a:ln>
            <a:solidFill>
              <a:schemeClr val="tx1"/>
            </a:solidFill>
          </a:ln>
        </p:spPr>
        <p:txBody>
          <a:bodyPr wrap="none" rtlCol="0">
            <a:spAutoFit/>
          </a:bodyPr>
          <a:lstStyle/>
          <a:p>
            <a:r>
              <a:rPr kumimoji="1" lang="ja-JP" altLang="en-US" sz="3200" b="1" dirty="0" smtClean="0"/>
              <a:t>再生可能エネルギーの推進</a:t>
            </a:r>
            <a:endParaRPr kumimoji="1" lang="ja-JP" altLang="en-US" sz="3200" b="1" dirty="0"/>
          </a:p>
        </p:txBody>
      </p:sp>
      <p:sp>
        <p:nvSpPr>
          <p:cNvPr id="13" name="テキスト ボックス 12"/>
          <p:cNvSpPr txBox="1"/>
          <p:nvPr/>
        </p:nvSpPr>
        <p:spPr>
          <a:xfrm>
            <a:off x="4535442" y="4926931"/>
            <a:ext cx="4346012" cy="646986"/>
          </a:xfrm>
          <a:prstGeom prst="roundRect">
            <a:avLst/>
          </a:prstGeom>
          <a:solidFill>
            <a:schemeClr val="bg1"/>
          </a:solidFill>
          <a:ln>
            <a:solidFill>
              <a:schemeClr val="tx1"/>
            </a:solidFill>
          </a:ln>
        </p:spPr>
        <p:txBody>
          <a:bodyPr wrap="none" rtlCol="0">
            <a:spAutoFit/>
          </a:bodyPr>
          <a:lstStyle/>
          <a:p>
            <a:r>
              <a:rPr kumimoji="1" lang="ja-JP" altLang="en-US" sz="3200" b="1" dirty="0" smtClean="0"/>
              <a:t>電力市場の競争の激化</a:t>
            </a:r>
            <a:endParaRPr kumimoji="1" lang="ja-JP" altLang="en-US" sz="3200" b="1" dirty="0"/>
          </a:p>
        </p:txBody>
      </p:sp>
      <p:sp>
        <p:nvSpPr>
          <p:cNvPr id="17" name="テキスト ボックス 16"/>
          <p:cNvSpPr txBox="1"/>
          <p:nvPr/>
        </p:nvSpPr>
        <p:spPr>
          <a:xfrm>
            <a:off x="7453218" y="2607710"/>
            <a:ext cx="3023244" cy="646986"/>
          </a:xfrm>
          <a:prstGeom prst="roundRect">
            <a:avLst/>
          </a:prstGeom>
          <a:solidFill>
            <a:schemeClr val="bg1"/>
          </a:solidFill>
          <a:ln>
            <a:solidFill>
              <a:schemeClr val="tx1"/>
            </a:solidFill>
          </a:ln>
        </p:spPr>
        <p:txBody>
          <a:bodyPr wrap="none" rtlCol="0">
            <a:spAutoFit/>
          </a:bodyPr>
          <a:lstStyle/>
          <a:p>
            <a:r>
              <a:rPr kumimoji="1" lang="ja-JP" altLang="en-US" sz="3200" b="1" dirty="0" smtClean="0"/>
              <a:t>エネルギー自治</a:t>
            </a:r>
            <a:endParaRPr kumimoji="1" lang="ja-JP" altLang="en-US" sz="3200" b="1" dirty="0"/>
          </a:p>
        </p:txBody>
      </p:sp>
      <p:sp>
        <p:nvSpPr>
          <p:cNvPr id="16" name="コンテンツ プレースホルダー 4"/>
          <p:cNvSpPr>
            <a:spLocks noGrp="1"/>
          </p:cNvSpPr>
          <p:nvPr>
            <p:ph idx="1"/>
          </p:nvPr>
        </p:nvSpPr>
        <p:spPr>
          <a:xfrm>
            <a:off x="838200" y="2335575"/>
            <a:ext cx="10515600" cy="339319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ja-JP" altLang="en-US" sz="3200" b="1" dirty="0">
                <a:solidFill>
                  <a:schemeClr val="bg1"/>
                </a:solidFill>
              </a:rPr>
              <a:t>　</a:t>
            </a:r>
            <a:r>
              <a:rPr lang="ja-JP" altLang="en-US" sz="4400" b="1" dirty="0">
                <a:solidFill>
                  <a:srgbClr val="FFFF00"/>
                </a:solidFill>
              </a:rPr>
              <a:t>分散型エネルギーシステム</a:t>
            </a:r>
            <a:r>
              <a:rPr lang="ja-JP" altLang="en-US" sz="4000" b="1" dirty="0">
                <a:solidFill>
                  <a:schemeClr val="bg1"/>
                </a:solidFill>
              </a:rPr>
              <a:t>は</a:t>
            </a:r>
            <a:r>
              <a:rPr lang="ja-JP" altLang="en-US" sz="4000" b="1" dirty="0" smtClean="0">
                <a:solidFill>
                  <a:schemeClr val="bg1"/>
                </a:solidFill>
              </a:rPr>
              <a:t>、</a:t>
            </a:r>
            <a:endParaRPr lang="en-US" altLang="ja-JP" sz="4000" b="1" dirty="0" smtClean="0">
              <a:solidFill>
                <a:schemeClr val="bg1"/>
              </a:solidFill>
            </a:endParaRPr>
          </a:p>
          <a:p>
            <a:pPr marL="0" indent="0">
              <a:buNone/>
            </a:pPr>
            <a:r>
              <a:rPr lang="ja-JP" altLang="en-US" sz="4400" b="1" dirty="0" smtClean="0">
                <a:solidFill>
                  <a:srgbClr val="FFFF00"/>
                </a:solidFill>
              </a:rPr>
              <a:t>既存</a:t>
            </a:r>
            <a:r>
              <a:rPr lang="ja-JP" altLang="en-US" sz="4400" b="1" dirty="0">
                <a:solidFill>
                  <a:srgbClr val="FFFF00"/>
                </a:solidFill>
              </a:rPr>
              <a:t>のエネルギーシステム</a:t>
            </a:r>
            <a:r>
              <a:rPr lang="ja-JP" altLang="en-US" sz="4000" b="1" dirty="0">
                <a:solidFill>
                  <a:schemeClr val="bg1"/>
                </a:solidFill>
              </a:rPr>
              <a:t>が抱える問題</a:t>
            </a:r>
            <a:r>
              <a:rPr lang="ja-JP" altLang="en-US" sz="4000" b="1" dirty="0" smtClean="0">
                <a:solidFill>
                  <a:schemeClr val="bg1"/>
                </a:solidFill>
              </a:rPr>
              <a:t>を</a:t>
            </a:r>
            <a:endParaRPr lang="en-US" altLang="ja-JP" sz="4000" b="1" dirty="0" smtClean="0">
              <a:solidFill>
                <a:schemeClr val="bg1"/>
              </a:solidFill>
            </a:endParaRPr>
          </a:p>
          <a:p>
            <a:pPr marL="0" indent="0">
              <a:buNone/>
            </a:pPr>
            <a:r>
              <a:rPr lang="ja-JP" altLang="en-US" sz="4000" b="1" dirty="0">
                <a:solidFill>
                  <a:srgbClr val="FF0000"/>
                </a:solidFill>
              </a:rPr>
              <a:t>大</a:t>
            </a:r>
            <a:r>
              <a:rPr lang="ja-JP" altLang="en-US" sz="4000" b="1" dirty="0" smtClean="0">
                <a:solidFill>
                  <a:srgbClr val="FF0000"/>
                </a:solidFill>
              </a:rPr>
              <a:t>きく解決</a:t>
            </a:r>
            <a:r>
              <a:rPr lang="ja-JP" altLang="en-US" sz="4000" b="1" dirty="0">
                <a:solidFill>
                  <a:srgbClr val="FF0000"/>
                </a:solidFill>
              </a:rPr>
              <a:t>できる</a:t>
            </a:r>
            <a:r>
              <a:rPr lang="ja-JP" altLang="en-US" sz="4000" b="1" dirty="0">
                <a:solidFill>
                  <a:schemeClr val="bg1"/>
                </a:solidFill>
              </a:rPr>
              <a:t>エネルギーシステムで</a:t>
            </a:r>
            <a:r>
              <a:rPr lang="ja-JP" altLang="en-US" sz="3200" b="1" dirty="0">
                <a:solidFill>
                  <a:schemeClr val="bg1"/>
                </a:solidFill>
              </a:rPr>
              <a:t>ある。</a:t>
            </a:r>
          </a:p>
          <a:p>
            <a:pPr marL="0" indent="0" algn="ctr">
              <a:buNone/>
            </a:pPr>
            <a:endParaRPr kumimoji="1" lang="ja-JP" altLang="en-US" dirty="0"/>
          </a:p>
        </p:txBody>
      </p:sp>
    </p:spTree>
    <p:extLst>
      <p:ext uri="{BB962C8B-B14F-4D97-AF65-F5344CB8AC3E}">
        <p14:creationId xmlns:p14="http://schemas.microsoft.com/office/powerpoint/2010/main" val="195446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bg/>
                                          </p:spTgt>
                                        </p:tgtEl>
                                        <p:attrNameLst>
                                          <p:attrName>style.visibility</p:attrName>
                                        </p:attrNameLst>
                                      </p:cBhvr>
                                      <p:to>
                                        <p:strVal val="visible"/>
                                      </p:to>
                                    </p:set>
                                    <p:animEffect transition="in" filter="fade">
                                      <p:cBhvr>
                                        <p:cTn id="27" dur="1000"/>
                                        <p:tgtEl>
                                          <p:spTgt spid="16">
                                            <p:bg/>
                                          </p:spTgt>
                                        </p:tgtEl>
                                      </p:cBhvr>
                                    </p:animEffect>
                                    <p:anim calcmode="lin" valueType="num">
                                      <p:cBhvr>
                                        <p:cTn id="28" dur="1000" fill="hold"/>
                                        <p:tgtEl>
                                          <p:spTgt spid="16">
                                            <p:bg/>
                                          </p:spTgt>
                                        </p:tgtEl>
                                        <p:attrNameLst>
                                          <p:attrName>ppt_x</p:attrName>
                                        </p:attrNameLst>
                                      </p:cBhvr>
                                      <p:tavLst>
                                        <p:tav tm="0">
                                          <p:val>
                                            <p:strVal val="#ppt_x"/>
                                          </p:val>
                                        </p:tav>
                                        <p:tav tm="100000">
                                          <p:val>
                                            <p:strVal val="#ppt_x"/>
                                          </p:val>
                                        </p:tav>
                                      </p:tavLst>
                                    </p:anim>
                                    <p:anim calcmode="lin" valueType="num">
                                      <p:cBhvr>
                                        <p:cTn id="29" dur="1000" fill="hold"/>
                                        <p:tgtEl>
                                          <p:spTgt spid="16">
                                            <p:bg/>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34" dur="500"/>
                                        <p:tgtEl>
                                          <p:spTgt spid="16">
                                            <p:txEl>
                                              <p:pRg st="0" end="0"/>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37" dur="500"/>
                                        <p:tgtEl>
                                          <p:spTgt spid="16">
                                            <p:txEl>
                                              <p:pRg st="1" end="1"/>
                                            </p:txEl>
                                          </p:spTgt>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4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7" grpId="0" animBg="1"/>
      <p:bldP spid="1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7" y="31417"/>
            <a:ext cx="11471563" cy="1143000"/>
          </a:xfrm>
          <a:prstGeom prst="roundRect">
            <a:avLst/>
          </a:prstGeom>
          <a:solidFill>
            <a:schemeClr val="accent6">
              <a:lumMod val="50000"/>
            </a:schemeClr>
          </a:solidFill>
        </p:spPr>
        <p:txBody>
          <a:bodyPr/>
          <a:lstStyle/>
          <a:p>
            <a:r>
              <a:rPr kumimoji="1" lang="ja-JP" altLang="en-US" b="1" dirty="0">
                <a:solidFill>
                  <a:schemeClr val="bg1"/>
                </a:solidFill>
                <a:latin typeface="MS PGothic" panose="020B0600070205080204" pitchFamily="34" charset="-128"/>
                <a:ea typeface="MS PGothic" panose="020B0600070205080204" pitchFamily="34" charset="-128"/>
              </a:rPr>
              <a:t>なぜ、導入が進まないのか？</a:t>
            </a:r>
          </a:p>
        </p:txBody>
      </p:sp>
      <p:sp>
        <p:nvSpPr>
          <p:cNvPr id="3" name="コンテンツ プレースホルダー 2"/>
          <p:cNvSpPr>
            <a:spLocks noGrp="1"/>
          </p:cNvSpPr>
          <p:nvPr>
            <p:ph idx="1"/>
          </p:nvPr>
        </p:nvSpPr>
        <p:spPr>
          <a:xfrm>
            <a:off x="360216" y="1385490"/>
            <a:ext cx="11471563" cy="4368945"/>
          </a:xfrm>
        </p:spPr>
        <p:txBody>
          <a:bodyPr>
            <a:normAutofit/>
          </a:bodyPr>
          <a:lstStyle/>
          <a:p>
            <a:pPr marL="0" indent="0">
              <a:buNone/>
            </a:pPr>
            <a:r>
              <a:rPr lang="ja-JP" altLang="en-US" sz="2600" dirty="0" smtClean="0">
                <a:latin typeface="MS PGothic" panose="020B0600070205080204" pitchFamily="34" charset="-128"/>
                <a:ea typeface="MS PGothic" panose="020B0600070205080204" pitchFamily="34" charset="-128"/>
              </a:rPr>
              <a:t>　日本</a:t>
            </a:r>
            <a:r>
              <a:rPr lang="ja-JP" altLang="en-US" sz="2600" dirty="0">
                <a:latin typeface="MS PGothic" panose="020B0600070205080204" pitchFamily="34" charset="-128"/>
                <a:ea typeface="MS PGothic" panose="020B0600070205080204" pitchFamily="34" charset="-128"/>
              </a:rPr>
              <a:t>では、再エネによる発電電力量</a:t>
            </a:r>
            <a:r>
              <a:rPr lang="ja-JP" altLang="en-US" sz="2600" dirty="0" smtClean="0">
                <a:latin typeface="MS PGothic" panose="020B0600070205080204" pitchFamily="34" charset="-128"/>
                <a:ea typeface="MS PGothic" panose="020B0600070205080204" pitchFamily="34" charset="-128"/>
              </a:rPr>
              <a:t>は、</a:t>
            </a:r>
            <a:r>
              <a:rPr lang="en-US" altLang="ja-JP" sz="2600" dirty="0" smtClean="0">
                <a:latin typeface="MS PGothic" panose="020B0600070205080204" pitchFamily="34" charset="-128"/>
                <a:ea typeface="MS PGothic" panose="020B0600070205080204" pitchFamily="34" charset="-128"/>
              </a:rPr>
              <a:t>2011</a:t>
            </a:r>
            <a:r>
              <a:rPr lang="ja-JP" altLang="en-US" sz="2600" dirty="0" smtClean="0">
                <a:latin typeface="MS PGothic" panose="020B0600070205080204" pitchFamily="34" charset="-128"/>
                <a:ea typeface="MS PGothic" panose="020B0600070205080204" pitchFamily="34" charset="-128"/>
              </a:rPr>
              <a:t>年原発事故前までには全体の５％（大型水力を含む）に過ぎなかったが、その後再生可能エネルギー政策（固定価格買取制度）により、</a:t>
            </a:r>
            <a:r>
              <a:rPr lang="en-US" altLang="ja-JP" sz="2600" dirty="0" smtClean="0">
                <a:latin typeface="MS PGothic" panose="020B0600070205080204" pitchFamily="34" charset="-128"/>
                <a:ea typeface="MS PGothic" panose="020B0600070205080204" pitchFamily="34" charset="-128"/>
              </a:rPr>
              <a:t>2015</a:t>
            </a:r>
            <a:r>
              <a:rPr lang="ja-JP" altLang="en-US" sz="2600" dirty="0" smtClean="0">
                <a:latin typeface="MS PGothic" panose="020B0600070205080204" pitchFamily="34" charset="-128"/>
                <a:ea typeface="MS PGothic" panose="020B0600070205080204" pitchFamily="34" charset="-128"/>
              </a:rPr>
              <a:t>年には</a:t>
            </a:r>
            <a:r>
              <a:rPr lang="en-US" altLang="ja-JP" sz="2600" dirty="0" smtClean="0">
                <a:latin typeface="MS PGothic" panose="020B0600070205080204" pitchFamily="34" charset="-128"/>
                <a:ea typeface="MS PGothic" panose="020B0600070205080204" pitchFamily="34" charset="-128"/>
              </a:rPr>
              <a:t>1</a:t>
            </a:r>
            <a:r>
              <a:rPr lang="ja-JP" altLang="en-US" sz="2600" dirty="0" smtClean="0">
                <a:latin typeface="MS PGothic" panose="020B0600070205080204" pitchFamily="34" charset="-128"/>
                <a:ea typeface="MS PGothic" panose="020B0600070205080204" pitchFamily="34" charset="-128"/>
              </a:rPr>
              <a:t>５</a:t>
            </a:r>
            <a:r>
              <a:rPr lang="en-US" altLang="ja-JP" sz="2600" dirty="0" smtClean="0">
                <a:latin typeface="MS PGothic" panose="020B0600070205080204" pitchFamily="34" charset="-128"/>
                <a:ea typeface="MS PGothic" panose="020B0600070205080204" pitchFamily="34" charset="-128"/>
              </a:rPr>
              <a:t>%</a:t>
            </a:r>
            <a:r>
              <a:rPr lang="ja-JP" altLang="en-US" sz="2600" dirty="0" smtClean="0">
                <a:latin typeface="MS PGothic" panose="020B0600070205080204" pitchFamily="34" charset="-128"/>
                <a:ea typeface="MS PGothic" panose="020B0600070205080204" pitchFamily="34" charset="-128"/>
              </a:rPr>
              <a:t>に増えた。しかし、</a:t>
            </a:r>
            <a:endParaRPr lang="ja-JP" altLang="en-US" sz="2600" dirty="0">
              <a:latin typeface="MS PGothic" panose="020B0600070205080204" pitchFamily="34" charset="-128"/>
              <a:ea typeface="MS PGothic" panose="020B0600070205080204" pitchFamily="34" charset="-128"/>
            </a:endParaRPr>
          </a:p>
          <a:p>
            <a:pPr marL="0" indent="0">
              <a:buNone/>
            </a:pPr>
            <a:r>
              <a:rPr lang="ja-JP" altLang="en-US" sz="2600" dirty="0">
                <a:latin typeface="MS PGothic" panose="020B0600070205080204" pitchFamily="34" charset="-128"/>
                <a:ea typeface="MS PGothic" panose="020B0600070205080204" pitchFamily="34" charset="-128"/>
              </a:rPr>
              <a:t>　</a:t>
            </a:r>
          </a:p>
          <a:p>
            <a:pPr marL="0" indent="0">
              <a:buNone/>
            </a:pPr>
            <a:endParaRPr lang="ja-JP" altLang="en-US" sz="2600" dirty="0"/>
          </a:p>
        </p:txBody>
      </p:sp>
      <p:sp>
        <p:nvSpPr>
          <p:cNvPr id="4" name="矢印: 下 3">
            <a:extLst>
              <a:ext uri="{FF2B5EF4-FFF2-40B4-BE49-F238E27FC236}">
                <a16:creationId xmlns:a16="http://schemas.microsoft.com/office/drawing/2014/main" xmlns="" id="{456E733A-B20F-F549-A59D-A0D42C244733}"/>
              </a:ext>
            </a:extLst>
          </p:cNvPr>
          <p:cNvSpPr/>
          <p:nvPr/>
        </p:nvSpPr>
        <p:spPr>
          <a:xfrm>
            <a:off x="5685147" y="5501290"/>
            <a:ext cx="907965" cy="1349497"/>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a:extLst>
              <a:ext uri="{FF2B5EF4-FFF2-40B4-BE49-F238E27FC236}">
                <a16:creationId xmlns:a16="http://schemas.microsoft.com/office/drawing/2014/main" xmlns="" id="{FF3283B8-A5CF-A14F-AACC-151EDD36E625}"/>
              </a:ext>
            </a:extLst>
          </p:cNvPr>
          <p:cNvSpPr txBox="1"/>
          <p:nvPr/>
        </p:nvSpPr>
        <p:spPr>
          <a:xfrm>
            <a:off x="4855730" y="5780799"/>
            <a:ext cx="2566804" cy="544830"/>
          </a:xfrm>
          <a:prstGeom prst="roundRect">
            <a:avLst/>
          </a:prstGeom>
          <a:solidFill>
            <a:srgbClr val="FF0000"/>
          </a:solidFill>
        </p:spPr>
        <p:txBody>
          <a:bodyPr wrap="square" rtlCol="0">
            <a:spAutoFit/>
          </a:bodyPr>
          <a:lstStyle/>
          <a:p>
            <a:pPr algn="l"/>
            <a:r>
              <a:rPr lang="ja-JP" altLang="en-US" sz="2600" b="1" dirty="0">
                <a:solidFill>
                  <a:schemeClr val="bg1"/>
                </a:solidFill>
                <a:latin typeface="MS PGothic" panose="020B0600070205080204" pitchFamily="34" charset="-128"/>
                <a:ea typeface="MS PGothic" panose="020B0600070205080204" pitchFamily="34" charset="-128"/>
              </a:rPr>
              <a:t>反対論への反論</a:t>
            </a:r>
          </a:p>
        </p:txBody>
      </p:sp>
      <p:sp>
        <p:nvSpPr>
          <p:cNvPr id="6" name="四角形: 角を丸くする 5">
            <a:extLst>
              <a:ext uri="{FF2B5EF4-FFF2-40B4-BE49-F238E27FC236}">
                <a16:creationId xmlns:a16="http://schemas.microsoft.com/office/drawing/2014/main" xmlns="" id="{67F6FD5C-8721-4EAB-BFAF-5F027564A81F}"/>
              </a:ext>
            </a:extLst>
          </p:cNvPr>
          <p:cNvSpPr/>
          <p:nvPr/>
        </p:nvSpPr>
        <p:spPr>
          <a:xfrm>
            <a:off x="2189409" y="3724509"/>
            <a:ext cx="8216596" cy="1724053"/>
          </a:xfrm>
          <a:prstGeom prst="round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xmlns="" id="{940DB018-58E9-4F40-9DCC-6F07C15130E1}"/>
              </a:ext>
            </a:extLst>
          </p:cNvPr>
          <p:cNvSpPr txBox="1"/>
          <p:nvPr/>
        </p:nvSpPr>
        <p:spPr>
          <a:xfrm>
            <a:off x="3542712" y="3345947"/>
            <a:ext cx="5106572" cy="492443"/>
          </a:xfrm>
          <a:prstGeom prst="rect">
            <a:avLst/>
          </a:prstGeom>
          <a:solidFill>
            <a:schemeClr val="bg1"/>
          </a:solidFill>
        </p:spPr>
        <p:txBody>
          <a:bodyPr wrap="square" rtlCol="0">
            <a:spAutoFit/>
          </a:bodyPr>
          <a:lstStyle/>
          <a:p>
            <a:r>
              <a:rPr kumimoji="1" lang="ja-JP" altLang="en-US" sz="2600" dirty="0">
                <a:latin typeface="ＭＳ Ｐゴシック" panose="020B0600070205080204" pitchFamily="50" charset="-128"/>
                <a:ea typeface="ＭＳ Ｐゴシック" panose="020B0600070205080204" pitchFamily="50" charset="-128"/>
              </a:rPr>
              <a:t>電力会社の主張する再エネ反対論</a:t>
            </a:r>
          </a:p>
        </p:txBody>
      </p:sp>
      <p:sp>
        <p:nvSpPr>
          <p:cNvPr id="9" name="テキスト ボックス 8">
            <a:extLst>
              <a:ext uri="{FF2B5EF4-FFF2-40B4-BE49-F238E27FC236}">
                <a16:creationId xmlns:a16="http://schemas.microsoft.com/office/drawing/2014/main" xmlns="" id="{3C99C359-FEFF-470A-8040-06DB7D17D4A5}"/>
              </a:ext>
            </a:extLst>
          </p:cNvPr>
          <p:cNvSpPr txBox="1"/>
          <p:nvPr/>
        </p:nvSpPr>
        <p:spPr>
          <a:xfrm>
            <a:off x="2062716" y="3777237"/>
            <a:ext cx="7476139" cy="1477328"/>
          </a:xfrm>
          <a:prstGeom prst="rect">
            <a:avLst/>
          </a:prstGeom>
          <a:noFill/>
        </p:spPr>
        <p:txBody>
          <a:bodyPr wrap="square" rtlCol="0">
            <a:spAutoFit/>
          </a:bodyPr>
          <a:lstStyle/>
          <a:p>
            <a:r>
              <a:rPr lang="ja-JP" altLang="en-US" sz="3000" dirty="0">
                <a:latin typeface="ＭＳ Ｐゴシック" panose="020B0600070205080204" pitchFamily="50" charset="-128"/>
                <a:ea typeface="ＭＳ Ｐゴシック" panose="020B0600070205080204" pitchFamily="50" charset="-128"/>
              </a:rPr>
              <a:t> </a:t>
            </a:r>
            <a:r>
              <a:rPr lang="ja-JP" altLang="en-US" sz="3000" b="1" dirty="0">
                <a:latin typeface="ＭＳ Ｐゴシック" panose="020B0600070205080204" pitchFamily="50" charset="-128"/>
                <a:ea typeface="ＭＳ Ｐゴシック" panose="020B0600070205080204" pitchFamily="50" charset="-128"/>
              </a:rPr>
              <a:t>①</a:t>
            </a:r>
            <a:r>
              <a:rPr lang="en-US" altLang="ja-JP" sz="3000" b="1" dirty="0">
                <a:latin typeface="ＭＳ Ｐゴシック" panose="020B0600070205080204" pitchFamily="50" charset="-128"/>
                <a:ea typeface="ＭＳ Ｐゴシック" panose="020B0600070205080204" pitchFamily="50" charset="-128"/>
              </a:rPr>
              <a:t>.</a:t>
            </a:r>
            <a:r>
              <a:rPr lang="ja-JP" altLang="en-US" sz="3000" b="1" dirty="0">
                <a:latin typeface="ＭＳ Ｐゴシック" panose="020B0600070205080204" pitchFamily="50" charset="-128"/>
                <a:ea typeface="ＭＳ Ｐゴシック" panose="020B0600070205080204" pitchFamily="50" charset="-128"/>
              </a:rPr>
              <a:t>安定供給の</a:t>
            </a:r>
            <a:r>
              <a:rPr lang="ja-JP" altLang="en-US" sz="3000" b="1" dirty="0" smtClean="0">
                <a:latin typeface="ＭＳ Ｐゴシック" panose="020B0600070205080204" pitchFamily="50" charset="-128"/>
                <a:ea typeface="ＭＳ Ｐゴシック" panose="020B0600070205080204" pitchFamily="50" charset="-128"/>
              </a:rPr>
              <a:t>問題</a:t>
            </a:r>
            <a:endParaRPr lang="en-US" altLang="ja-JP" sz="3000" dirty="0">
              <a:latin typeface="ＭＳ Ｐゴシック" panose="020B0600070205080204" pitchFamily="50" charset="-128"/>
              <a:ea typeface="ＭＳ Ｐゴシック" panose="020B0600070205080204" pitchFamily="50" charset="-128"/>
            </a:endParaRPr>
          </a:p>
          <a:p>
            <a:r>
              <a:rPr lang="ja-JP" altLang="en-US" sz="3000" dirty="0">
                <a:latin typeface="ＭＳ Ｐゴシック" panose="020B0600070205080204" pitchFamily="50" charset="-128"/>
                <a:ea typeface="ＭＳ Ｐゴシック" panose="020B0600070205080204" pitchFamily="50" charset="-128"/>
              </a:rPr>
              <a:t> </a:t>
            </a:r>
            <a:r>
              <a:rPr lang="ja-JP" altLang="en-US" sz="3000" b="1" dirty="0">
                <a:latin typeface="ＭＳ Ｐゴシック" panose="020B0600070205080204" pitchFamily="50" charset="-128"/>
                <a:ea typeface="ＭＳ Ｐゴシック" panose="020B0600070205080204" pitchFamily="50" charset="-128"/>
              </a:rPr>
              <a:t>②</a:t>
            </a:r>
            <a:r>
              <a:rPr lang="en-US" altLang="ja-JP" sz="3000" b="1" dirty="0">
                <a:latin typeface="ＭＳ Ｐゴシック" panose="020B0600070205080204" pitchFamily="50" charset="-128"/>
                <a:ea typeface="ＭＳ Ｐゴシック" panose="020B0600070205080204" pitchFamily="50" charset="-128"/>
              </a:rPr>
              <a:t>.</a:t>
            </a:r>
            <a:r>
              <a:rPr lang="ja-JP" altLang="en-US" sz="3000" b="1" dirty="0">
                <a:latin typeface="ＭＳ Ｐゴシック" panose="020B0600070205080204" pitchFamily="50" charset="-128"/>
                <a:ea typeface="ＭＳ Ｐゴシック" panose="020B0600070205080204" pitchFamily="50" charset="-128"/>
              </a:rPr>
              <a:t>電力市場では十分な競争が生じている</a:t>
            </a:r>
            <a:r>
              <a:rPr lang="ja-JP" altLang="en-US" sz="3000" dirty="0" smtClean="0">
                <a:latin typeface="ＭＳ Ｐゴシック" panose="020B0600070205080204" pitchFamily="50" charset="-128"/>
                <a:ea typeface="ＭＳ Ｐゴシック" panose="020B0600070205080204" pitchFamily="50" charset="-128"/>
              </a:rPr>
              <a:t>。</a:t>
            </a:r>
            <a:endParaRPr lang="en-US" altLang="ja-JP" sz="3000" dirty="0" smtClean="0">
              <a:latin typeface="ＭＳ Ｐゴシック" panose="020B0600070205080204" pitchFamily="50" charset="-128"/>
              <a:ea typeface="ＭＳ Ｐゴシック" panose="020B0600070205080204" pitchFamily="50" charset="-128"/>
            </a:endParaRPr>
          </a:p>
          <a:p>
            <a:r>
              <a:rPr lang="ja-JP" altLang="en-US" sz="3000" dirty="0" smtClean="0">
                <a:latin typeface="ＭＳ Ｐゴシック" panose="020B0600070205080204" pitchFamily="50" charset="-128"/>
                <a:ea typeface="ＭＳ Ｐゴシック" panose="020B0600070205080204" pitchFamily="50" charset="-128"/>
              </a:rPr>
              <a:t> </a:t>
            </a:r>
            <a:r>
              <a:rPr kumimoji="1" lang="ja-JP" altLang="en-US" sz="3000" dirty="0" smtClean="0">
                <a:latin typeface="ＭＳ Ｐゴシック" panose="020B0600070205080204" pitchFamily="50" charset="-128"/>
                <a:ea typeface="ＭＳ Ｐゴシック" panose="020B0600070205080204" pitchFamily="50" charset="-128"/>
              </a:rPr>
              <a:t>③</a:t>
            </a:r>
            <a:r>
              <a:rPr kumimoji="1" lang="en-US" altLang="ja-JP" sz="3000" dirty="0" smtClean="0">
                <a:latin typeface="ＭＳ Ｐゴシック" panose="020B0600070205080204" pitchFamily="50" charset="-128"/>
                <a:ea typeface="ＭＳ Ｐゴシック" panose="020B0600070205080204" pitchFamily="50" charset="-128"/>
              </a:rPr>
              <a:t>.</a:t>
            </a:r>
            <a:r>
              <a:rPr kumimoji="1" lang="ja-JP" altLang="en-US" sz="3000" dirty="0" smtClean="0">
                <a:latin typeface="ＭＳ Ｐゴシック" panose="020B0600070205080204" pitchFamily="50" charset="-128"/>
                <a:ea typeface="ＭＳ Ｐゴシック" panose="020B0600070205080204" pitchFamily="50" charset="-128"/>
              </a:rPr>
              <a:t>電力コストが高くなる。</a:t>
            </a:r>
            <a:endParaRPr kumimoji="1" lang="ja-JP" altLang="en-US" sz="3000"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360216" y="2097950"/>
            <a:ext cx="11668652" cy="1292662"/>
          </a:xfrm>
          <a:prstGeom prst="rect">
            <a:avLst/>
          </a:prstGeom>
          <a:noFill/>
        </p:spPr>
        <p:txBody>
          <a:bodyPr wrap="square" rtlCol="0">
            <a:spAutoFit/>
          </a:bodyPr>
          <a:lstStyle/>
          <a:p>
            <a:r>
              <a:rPr lang="ja-JP" altLang="en-US" sz="2600" dirty="0" smtClean="0">
                <a:solidFill>
                  <a:srgbClr val="FF0000"/>
                </a:solidFill>
                <a:latin typeface="MS PGothic" panose="020B0600070205080204" pitchFamily="34" charset="-128"/>
                <a:ea typeface="MS PGothic" panose="020B0600070205080204" pitchFamily="34" charset="-128"/>
              </a:rPr>
              <a:t>　　　　　　　　　　　　　　　　　　　　　　　　　　　　　　　　　これ</a:t>
            </a:r>
            <a:r>
              <a:rPr lang="ja-JP" altLang="en-US" sz="2600" dirty="0">
                <a:solidFill>
                  <a:srgbClr val="FF0000"/>
                </a:solidFill>
                <a:latin typeface="MS PGothic" panose="020B0600070205080204" pitchFamily="34" charset="-128"/>
                <a:ea typeface="MS PGothic" panose="020B0600070205080204" pitchFamily="34" charset="-128"/>
              </a:rPr>
              <a:t>は他の</a:t>
            </a:r>
            <a:r>
              <a:rPr lang="ja-JP" altLang="en-US" sz="2600" dirty="0" smtClean="0">
                <a:solidFill>
                  <a:srgbClr val="FF0000"/>
                </a:solidFill>
                <a:latin typeface="MS PGothic" panose="020B0600070205080204" pitchFamily="34" charset="-128"/>
                <a:ea typeface="MS PGothic" panose="020B0600070205080204" pitchFamily="34" charset="-128"/>
              </a:rPr>
              <a:t>先進国（たとえば、ドイツ</a:t>
            </a:r>
            <a:r>
              <a:rPr lang="en-US" altLang="ja-JP" sz="2600" dirty="0" smtClean="0">
                <a:solidFill>
                  <a:srgbClr val="FF0000"/>
                </a:solidFill>
                <a:latin typeface="MS PGothic" panose="020B0600070205080204" pitchFamily="34" charset="-128"/>
                <a:ea typeface="MS PGothic" panose="020B0600070205080204" pitchFamily="34" charset="-128"/>
              </a:rPr>
              <a:t>30%</a:t>
            </a:r>
            <a:r>
              <a:rPr lang="ja-JP" altLang="en-US" sz="2600" dirty="0" err="1" smtClean="0">
                <a:solidFill>
                  <a:srgbClr val="FF0000"/>
                </a:solidFill>
                <a:latin typeface="MS PGothic" panose="020B0600070205080204" pitchFamily="34" charset="-128"/>
                <a:ea typeface="MS PGothic" panose="020B0600070205080204" pitchFamily="34" charset="-128"/>
              </a:rPr>
              <a:t>、</a:t>
            </a:r>
            <a:r>
              <a:rPr lang="ja-JP" altLang="en-US" sz="2600" dirty="0" smtClean="0">
                <a:solidFill>
                  <a:srgbClr val="FF0000"/>
                </a:solidFill>
                <a:latin typeface="MS PGothic" panose="020B0600070205080204" pitchFamily="34" charset="-128"/>
                <a:ea typeface="MS PGothic" panose="020B0600070205080204" pitchFamily="34" charset="-128"/>
              </a:rPr>
              <a:t>イタリア</a:t>
            </a:r>
            <a:r>
              <a:rPr lang="en-US" altLang="ja-JP" sz="2600" dirty="0" smtClean="0">
                <a:solidFill>
                  <a:srgbClr val="FF0000"/>
                </a:solidFill>
                <a:latin typeface="MS PGothic" panose="020B0600070205080204" pitchFamily="34" charset="-128"/>
                <a:ea typeface="MS PGothic" panose="020B0600070205080204" pitchFamily="34" charset="-128"/>
              </a:rPr>
              <a:t>40%</a:t>
            </a:r>
            <a:r>
              <a:rPr lang="ja-JP" altLang="en-US" sz="2600" dirty="0" smtClean="0">
                <a:solidFill>
                  <a:srgbClr val="FF0000"/>
                </a:solidFill>
                <a:latin typeface="MS PGothic" panose="020B0600070205080204" pitchFamily="34" charset="-128"/>
                <a:ea typeface="MS PGothic" panose="020B0600070205080204" pitchFamily="34" charset="-128"/>
              </a:rPr>
              <a:t>）に比べて非常</a:t>
            </a:r>
            <a:r>
              <a:rPr lang="ja-JP" altLang="en-US" sz="2600" dirty="0">
                <a:solidFill>
                  <a:srgbClr val="FF0000"/>
                </a:solidFill>
                <a:latin typeface="MS PGothic" panose="020B0600070205080204" pitchFamily="34" charset="-128"/>
                <a:ea typeface="MS PGothic" panose="020B0600070205080204" pitchFamily="34" charset="-128"/>
              </a:rPr>
              <a:t>に少ない水準であり、既存の電力会社の反対などにより最近は</a:t>
            </a:r>
            <a:r>
              <a:rPr lang="ja-JP" altLang="en-US" sz="2600" dirty="0" smtClean="0">
                <a:solidFill>
                  <a:srgbClr val="FF0000"/>
                </a:solidFill>
                <a:latin typeface="MS PGothic" panose="020B0600070205080204" pitchFamily="34" charset="-128"/>
                <a:ea typeface="MS PGothic" panose="020B0600070205080204" pitchFamily="34" charset="-128"/>
              </a:rPr>
              <a:t>伸び悩んでいる</a:t>
            </a:r>
            <a:r>
              <a:rPr lang="ja-JP" altLang="en-US" sz="2600" dirty="0">
                <a:latin typeface="MS PGothic" panose="020B0600070205080204" pitchFamily="34" charset="-128"/>
                <a:ea typeface="MS PGothic" panose="020B0600070205080204" pitchFamily="34" charset="-128"/>
              </a:rPr>
              <a:t>。</a:t>
            </a:r>
          </a:p>
        </p:txBody>
      </p:sp>
    </p:spTree>
    <p:extLst>
      <p:ext uri="{BB962C8B-B14F-4D97-AF65-F5344CB8AC3E}">
        <p14:creationId xmlns:p14="http://schemas.microsoft.com/office/powerpoint/2010/main" val="168521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1000"/>
                                        <p:tgtEl>
                                          <p:spTgt spid="9">
                                            <p:txEl>
                                              <p:pRg st="1" end="1"/>
                                            </p:txEl>
                                          </p:spTgt>
                                        </p:tgtEl>
                                      </p:cBhvr>
                                    </p:animEffect>
                                    <p:anim calcmode="lin" valueType="num">
                                      <p:cBhvr>
                                        <p:cTn id="2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fade">
                                      <p:cBhvr>
                                        <p:cTn id="34" dur="1000"/>
                                        <p:tgtEl>
                                          <p:spTgt spid="9">
                                            <p:txEl>
                                              <p:pRg st="2" end="2"/>
                                            </p:txEl>
                                          </p:spTgt>
                                        </p:tgtEl>
                                      </p:cBhvr>
                                    </p:animEffect>
                                    <p:anim calcmode="lin" valueType="num">
                                      <p:cBhvr>
                                        <p:cTn id="3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ppt_w</p:attrName>
                                        </p:attrNameLst>
                                      </p:cBhvr>
                                      <p:tavLst>
                                        <p:tav tm="0">
                                          <p:val>
                                            <p:fltVal val="0"/>
                                          </p:val>
                                        </p:tav>
                                        <p:tav tm="100000">
                                          <p:val>
                                            <p:strVal val="#ppt_w"/>
                                          </p:val>
                                        </p:tav>
                                      </p:tavLst>
                                    </p:anim>
                                    <p:anim calcmode="lin" valueType="num">
                                      <p:cBhvr>
                                        <p:cTn id="47" dur="1000" fill="hold"/>
                                        <p:tgtEl>
                                          <p:spTgt spid="5"/>
                                        </p:tgtEl>
                                        <p:attrNameLst>
                                          <p:attrName>ppt_h</p:attrName>
                                        </p:attrNameLst>
                                      </p:cBhvr>
                                      <p:tavLst>
                                        <p:tav tm="0">
                                          <p:val>
                                            <p:fltVal val="0"/>
                                          </p:val>
                                        </p:tav>
                                        <p:tav tm="100000">
                                          <p:val>
                                            <p:strVal val="#ppt_h"/>
                                          </p:val>
                                        </p:tav>
                                      </p:tavLst>
                                    </p:anim>
                                    <p:anim calcmode="lin" valueType="num">
                                      <p:cBhvr>
                                        <p:cTn id="48" dur="1000" fill="hold"/>
                                        <p:tgtEl>
                                          <p:spTgt spid="5"/>
                                        </p:tgtEl>
                                        <p:attrNameLst>
                                          <p:attrName>style.rotation</p:attrName>
                                        </p:attrNameLst>
                                      </p:cBhvr>
                                      <p:tavLst>
                                        <p:tav tm="0">
                                          <p:val>
                                            <p:fltVal val="90"/>
                                          </p:val>
                                        </p:tav>
                                        <p:tav tm="100000">
                                          <p:val>
                                            <p:fltVal val="0"/>
                                          </p:val>
                                        </p:tav>
                                      </p:tavLst>
                                    </p:anim>
                                    <p:animEffect transition="in" filter="fade">
                                      <p:cBhvr>
                                        <p:cTn id="4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a:solidFill>
                  <a:schemeClr val="bg1"/>
                </a:solidFill>
                <a:latin typeface="MS PGothic" panose="020B0600070205080204" pitchFamily="34" charset="-128"/>
                <a:ea typeface="MS PGothic" panose="020B0600070205080204" pitchFamily="34" charset="-128"/>
              </a:rPr>
              <a:t>安定供給の問題</a:t>
            </a:r>
          </a:p>
        </p:txBody>
      </p:sp>
      <p:sp>
        <p:nvSpPr>
          <p:cNvPr id="3" name="コンテンツ プレースホルダー 2"/>
          <p:cNvSpPr>
            <a:spLocks noGrp="1"/>
          </p:cNvSpPr>
          <p:nvPr>
            <p:ph idx="1"/>
          </p:nvPr>
        </p:nvSpPr>
        <p:spPr>
          <a:xfrm>
            <a:off x="201336" y="1534106"/>
            <a:ext cx="11471563" cy="4368945"/>
          </a:xfrm>
        </p:spPr>
        <p:txBody>
          <a:bodyPr>
            <a:normAutofit/>
          </a:bodyPr>
          <a:lstStyle/>
          <a:p>
            <a:r>
              <a:rPr kumimoji="1" lang="ja-JP" altLang="en-US" sz="2600" dirty="0">
                <a:latin typeface="MS PGothic" panose="020B0600070205080204" pitchFamily="34" charset="-128"/>
                <a:ea typeface="MS PGothic" panose="020B0600070205080204" pitchFamily="34" charset="-128"/>
              </a:rPr>
              <a:t>再エネが抱える不安定性</a:t>
            </a:r>
            <a:endParaRPr kumimoji="1" lang="en-US" altLang="ja-JP" sz="2600" dirty="0">
              <a:latin typeface="MS PGothic" panose="020B0600070205080204" pitchFamily="34" charset="-128"/>
              <a:ea typeface="MS PGothic" panose="020B0600070205080204" pitchFamily="34" charset="-128"/>
            </a:endParaRPr>
          </a:p>
        </p:txBody>
      </p:sp>
      <p:sp>
        <p:nvSpPr>
          <p:cNvPr id="4" name="テキスト ボックス 3">
            <a:extLst>
              <a:ext uri="{FF2B5EF4-FFF2-40B4-BE49-F238E27FC236}">
                <a16:creationId xmlns:a16="http://schemas.microsoft.com/office/drawing/2014/main" xmlns="" id="{A90FD6E2-19B2-6744-938B-1320CB2706E0}"/>
              </a:ext>
            </a:extLst>
          </p:cNvPr>
          <p:cNvSpPr txBox="1"/>
          <p:nvPr/>
        </p:nvSpPr>
        <p:spPr>
          <a:xfrm>
            <a:off x="518129" y="2213320"/>
            <a:ext cx="5147735" cy="492443"/>
          </a:xfrm>
          <a:prstGeom prst="rect">
            <a:avLst/>
          </a:prstGeom>
          <a:noFill/>
        </p:spPr>
        <p:txBody>
          <a:bodyPr wrap="square" rtlCol="0">
            <a:spAutoFit/>
          </a:bodyPr>
          <a:lstStyle/>
          <a:p>
            <a:pPr algn="l"/>
            <a:r>
              <a:rPr lang="en-US" altLang="ja-JP" sz="2600" dirty="0">
                <a:solidFill>
                  <a:srgbClr val="FF0000"/>
                </a:solidFill>
                <a:latin typeface="MS PGothic" panose="020B0600070205080204" pitchFamily="34" charset="-128"/>
                <a:ea typeface="MS PGothic" panose="020B0600070205080204" pitchFamily="34" charset="-128"/>
              </a:rPr>
              <a:t>A</a:t>
            </a:r>
            <a:r>
              <a:rPr lang="en-US" altLang="ja-JP" sz="2600" dirty="0">
                <a:latin typeface="MS PGothic" panose="020B0600070205080204" pitchFamily="34" charset="-128"/>
                <a:ea typeface="MS PGothic" panose="020B0600070205080204" pitchFamily="34" charset="-128"/>
              </a:rPr>
              <a:t>.</a:t>
            </a:r>
            <a:r>
              <a:rPr lang="ja-JP" altLang="en-US" sz="2600" dirty="0">
                <a:latin typeface="MS PGothic" panose="020B0600070205080204" pitchFamily="34" charset="-128"/>
                <a:ea typeface="MS PGothic" panose="020B0600070205080204" pitchFamily="34" charset="-128"/>
              </a:rPr>
              <a:t>太陽光発電を導入している地域</a:t>
            </a:r>
            <a:endParaRPr lang="ja-JP" altLang="en-US" sz="2600" dirty="0">
              <a:solidFill>
                <a:srgbClr val="FF0000"/>
              </a:solidFill>
              <a:latin typeface="MS PGothic" panose="020B0600070205080204" pitchFamily="34" charset="-128"/>
              <a:ea typeface="MS PGothic" panose="020B0600070205080204" pitchFamily="34" charset="-128"/>
            </a:endParaRPr>
          </a:p>
        </p:txBody>
      </p:sp>
      <p:sp>
        <p:nvSpPr>
          <p:cNvPr id="5" name="テキスト ボックス 4">
            <a:extLst>
              <a:ext uri="{FF2B5EF4-FFF2-40B4-BE49-F238E27FC236}">
                <a16:creationId xmlns:a16="http://schemas.microsoft.com/office/drawing/2014/main" xmlns="" id="{E9E6C7EB-1684-EC43-AA80-5A5F6EDB1974}"/>
              </a:ext>
            </a:extLst>
          </p:cNvPr>
          <p:cNvSpPr txBox="1"/>
          <p:nvPr/>
        </p:nvSpPr>
        <p:spPr>
          <a:xfrm>
            <a:off x="6817480" y="2275718"/>
            <a:ext cx="5571067" cy="492443"/>
          </a:xfrm>
          <a:prstGeom prst="rect">
            <a:avLst/>
          </a:prstGeom>
          <a:noFill/>
        </p:spPr>
        <p:txBody>
          <a:bodyPr wrap="square" rtlCol="0">
            <a:spAutoFit/>
          </a:bodyPr>
          <a:lstStyle/>
          <a:p>
            <a:pPr algn="l"/>
            <a:r>
              <a:rPr lang="en-US" altLang="ja-JP" sz="2600" dirty="0">
                <a:solidFill>
                  <a:srgbClr val="00B0F0"/>
                </a:solidFill>
                <a:latin typeface="MS PGothic" panose="020B0600070205080204" pitchFamily="34" charset="-128"/>
                <a:ea typeface="MS PGothic" panose="020B0600070205080204" pitchFamily="34" charset="-128"/>
              </a:rPr>
              <a:t>B</a:t>
            </a:r>
            <a:r>
              <a:rPr lang="en-US" altLang="ja-JP" sz="2600" dirty="0">
                <a:latin typeface="MS PGothic" panose="020B0600070205080204" pitchFamily="34" charset="-128"/>
                <a:ea typeface="MS PGothic" panose="020B0600070205080204" pitchFamily="34" charset="-128"/>
              </a:rPr>
              <a:t>.</a:t>
            </a:r>
            <a:r>
              <a:rPr lang="ja-JP" altLang="en-US" sz="2600" dirty="0">
                <a:latin typeface="MS PGothic" panose="020B0600070205080204" pitchFamily="34" charset="-128"/>
                <a:ea typeface="MS PGothic" panose="020B0600070205080204" pitchFamily="34" charset="-128"/>
              </a:rPr>
              <a:t>風力発電を導入している地域</a:t>
            </a:r>
          </a:p>
        </p:txBody>
      </p:sp>
      <p:cxnSp>
        <p:nvCxnSpPr>
          <p:cNvPr id="6" name="直線矢印コネクタ 5">
            <a:extLst>
              <a:ext uri="{FF2B5EF4-FFF2-40B4-BE49-F238E27FC236}">
                <a16:creationId xmlns:a16="http://schemas.microsoft.com/office/drawing/2014/main" xmlns="" id="{FCD58314-E007-FD47-B78A-8B4A5565C801}"/>
              </a:ext>
            </a:extLst>
          </p:cNvPr>
          <p:cNvCxnSpPr>
            <a:cxnSpLocks/>
          </p:cNvCxnSpPr>
          <p:nvPr/>
        </p:nvCxnSpPr>
        <p:spPr>
          <a:xfrm>
            <a:off x="665540" y="3286397"/>
            <a:ext cx="0" cy="2836817"/>
          </a:xfrm>
          <a:prstGeom prst="straightConnector1">
            <a:avLst/>
          </a:prstGeom>
          <a:ln cmpd="sng">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cxnSp>
        <p:nvCxnSpPr>
          <p:cNvPr id="9" name="直線矢印コネクタ 8">
            <a:extLst>
              <a:ext uri="{FF2B5EF4-FFF2-40B4-BE49-F238E27FC236}">
                <a16:creationId xmlns:a16="http://schemas.microsoft.com/office/drawing/2014/main" xmlns="" id="{BDFCAF98-A6CE-454F-B597-73A60664B8D9}"/>
              </a:ext>
            </a:extLst>
          </p:cNvPr>
          <p:cNvCxnSpPr>
            <a:cxnSpLocks/>
          </p:cNvCxnSpPr>
          <p:nvPr/>
        </p:nvCxnSpPr>
        <p:spPr>
          <a:xfrm>
            <a:off x="665540" y="6123214"/>
            <a:ext cx="4550531" cy="0"/>
          </a:xfrm>
          <a:prstGeom prst="straightConnector1">
            <a:avLst/>
          </a:prstGeom>
          <a:ln w="28575"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xmlns="" id="{9083C85F-9330-B44E-9B86-D9061A259E65}"/>
              </a:ext>
            </a:extLst>
          </p:cNvPr>
          <p:cNvSpPr txBox="1"/>
          <p:nvPr/>
        </p:nvSpPr>
        <p:spPr>
          <a:xfrm>
            <a:off x="360217" y="2809433"/>
            <a:ext cx="924901" cy="369332"/>
          </a:xfrm>
          <a:prstGeom prst="rect">
            <a:avLst/>
          </a:prstGeom>
          <a:noFill/>
        </p:spPr>
        <p:txBody>
          <a:bodyPr wrap="square" rtlCol="0">
            <a:spAutoFit/>
          </a:bodyPr>
          <a:lstStyle/>
          <a:p>
            <a:pPr algn="l"/>
            <a:r>
              <a:rPr lang="ja-JP" altLang="en-US" dirty="0"/>
              <a:t>発電量</a:t>
            </a:r>
          </a:p>
        </p:txBody>
      </p:sp>
      <p:sp>
        <p:nvSpPr>
          <p:cNvPr id="13" name="テキスト ボックス 12">
            <a:extLst>
              <a:ext uri="{FF2B5EF4-FFF2-40B4-BE49-F238E27FC236}">
                <a16:creationId xmlns:a16="http://schemas.microsoft.com/office/drawing/2014/main" xmlns="" id="{FBC461B4-DE57-E14E-BF9C-26C364F39769}"/>
              </a:ext>
            </a:extLst>
          </p:cNvPr>
          <p:cNvSpPr txBox="1"/>
          <p:nvPr/>
        </p:nvSpPr>
        <p:spPr>
          <a:xfrm>
            <a:off x="4988680" y="6275330"/>
            <a:ext cx="711201" cy="369333"/>
          </a:xfrm>
          <a:prstGeom prst="rect">
            <a:avLst/>
          </a:prstGeom>
          <a:noFill/>
        </p:spPr>
        <p:txBody>
          <a:bodyPr wrap="square" rtlCol="0">
            <a:spAutoFit/>
          </a:bodyPr>
          <a:lstStyle/>
          <a:p>
            <a:pPr algn="l"/>
            <a:r>
              <a:rPr lang="ja-JP" altLang="en-US" dirty="0"/>
              <a:t>時間</a:t>
            </a:r>
          </a:p>
        </p:txBody>
      </p:sp>
      <p:sp>
        <p:nvSpPr>
          <p:cNvPr id="14" name="テキスト ボックス 13">
            <a:extLst>
              <a:ext uri="{FF2B5EF4-FFF2-40B4-BE49-F238E27FC236}">
                <a16:creationId xmlns:a16="http://schemas.microsoft.com/office/drawing/2014/main" xmlns="" id="{7C6341A1-9816-1847-9B86-112F10DB8A36}"/>
              </a:ext>
            </a:extLst>
          </p:cNvPr>
          <p:cNvSpPr txBox="1"/>
          <p:nvPr/>
        </p:nvSpPr>
        <p:spPr>
          <a:xfrm>
            <a:off x="370718" y="6230846"/>
            <a:ext cx="294822" cy="369332"/>
          </a:xfrm>
          <a:prstGeom prst="rect">
            <a:avLst/>
          </a:prstGeom>
          <a:noFill/>
        </p:spPr>
        <p:txBody>
          <a:bodyPr wrap="square" rtlCol="0">
            <a:spAutoFit/>
          </a:bodyPr>
          <a:lstStyle/>
          <a:p>
            <a:pPr algn="l"/>
            <a:r>
              <a:rPr lang="en-US" altLang="ja-JP" dirty="0"/>
              <a:t>0</a:t>
            </a:r>
            <a:endParaRPr lang="ja-JP" altLang="en-US" dirty="0"/>
          </a:p>
        </p:txBody>
      </p:sp>
      <p:sp>
        <p:nvSpPr>
          <p:cNvPr id="16" name="円弧 15">
            <a:extLst>
              <a:ext uri="{FF2B5EF4-FFF2-40B4-BE49-F238E27FC236}">
                <a16:creationId xmlns:a16="http://schemas.microsoft.com/office/drawing/2014/main" xmlns="" id="{53923DB8-3643-8F48-BA1E-307E9A744FA4}"/>
              </a:ext>
            </a:extLst>
          </p:cNvPr>
          <p:cNvSpPr/>
          <p:nvPr/>
        </p:nvSpPr>
        <p:spPr>
          <a:xfrm rot="18949277">
            <a:off x="1032493" y="3640590"/>
            <a:ext cx="4014588" cy="4014588"/>
          </a:xfrm>
          <a:prstGeom prst="arc">
            <a:avLst>
              <a:gd name="adj1" fmla="val 14510559"/>
              <a:gd name="adj2" fmla="val 146947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cxnSp>
        <p:nvCxnSpPr>
          <p:cNvPr id="18" name="直線矢印コネクタ 17">
            <a:extLst>
              <a:ext uri="{FF2B5EF4-FFF2-40B4-BE49-F238E27FC236}">
                <a16:creationId xmlns:a16="http://schemas.microsoft.com/office/drawing/2014/main" xmlns="" id="{993BDD1F-5E2C-AA41-A84B-9379A2F7D1C1}"/>
              </a:ext>
            </a:extLst>
          </p:cNvPr>
          <p:cNvCxnSpPr>
            <a:cxnSpLocks/>
          </p:cNvCxnSpPr>
          <p:nvPr/>
        </p:nvCxnSpPr>
        <p:spPr>
          <a:xfrm>
            <a:off x="6817480" y="3178765"/>
            <a:ext cx="0" cy="2836817"/>
          </a:xfrm>
          <a:prstGeom prst="straightConnector1">
            <a:avLst/>
          </a:prstGeom>
          <a:ln>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cxnSp>
        <p:nvCxnSpPr>
          <p:cNvPr id="21" name="直線矢印コネクタ 20">
            <a:extLst>
              <a:ext uri="{FF2B5EF4-FFF2-40B4-BE49-F238E27FC236}">
                <a16:creationId xmlns:a16="http://schemas.microsoft.com/office/drawing/2014/main" xmlns="" id="{EBE3DD77-AB4D-7E40-8424-64A642922C64}"/>
              </a:ext>
            </a:extLst>
          </p:cNvPr>
          <p:cNvCxnSpPr>
            <a:cxnSpLocks/>
          </p:cNvCxnSpPr>
          <p:nvPr/>
        </p:nvCxnSpPr>
        <p:spPr>
          <a:xfrm flipV="1">
            <a:off x="6817480" y="6012990"/>
            <a:ext cx="4526341" cy="284"/>
          </a:xfrm>
          <a:prstGeom prst="straightConnector1">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xmlns="" id="{C1575D8B-9FAB-9442-A9CD-08CE1A7A320E}"/>
              </a:ext>
            </a:extLst>
          </p:cNvPr>
          <p:cNvSpPr txBox="1"/>
          <p:nvPr/>
        </p:nvSpPr>
        <p:spPr>
          <a:xfrm>
            <a:off x="6355029" y="2785996"/>
            <a:ext cx="924901" cy="369332"/>
          </a:xfrm>
          <a:prstGeom prst="rect">
            <a:avLst/>
          </a:prstGeom>
          <a:noFill/>
        </p:spPr>
        <p:txBody>
          <a:bodyPr wrap="square" rtlCol="0">
            <a:spAutoFit/>
          </a:bodyPr>
          <a:lstStyle/>
          <a:p>
            <a:pPr algn="l"/>
            <a:r>
              <a:rPr lang="ja-JP" altLang="en-US" dirty="0"/>
              <a:t>発電量</a:t>
            </a:r>
          </a:p>
        </p:txBody>
      </p:sp>
      <p:sp>
        <p:nvSpPr>
          <p:cNvPr id="26" name="テキスト ボックス 25">
            <a:extLst>
              <a:ext uri="{FF2B5EF4-FFF2-40B4-BE49-F238E27FC236}">
                <a16:creationId xmlns:a16="http://schemas.microsoft.com/office/drawing/2014/main" xmlns="" id="{EC433C90-E4B9-064D-A3B2-113F68168479}"/>
              </a:ext>
            </a:extLst>
          </p:cNvPr>
          <p:cNvSpPr txBox="1"/>
          <p:nvPr/>
        </p:nvSpPr>
        <p:spPr>
          <a:xfrm flipH="1">
            <a:off x="11078804" y="6090664"/>
            <a:ext cx="752977" cy="369332"/>
          </a:xfrm>
          <a:prstGeom prst="rect">
            <a:avLst/>
          </a:prstGeom>
          <a:noFill/>
        </p:spPr>
        <p:txBody>
          <a:bodyPr wrap="square" rtlCol="0">
            <a:spAutoFit/>
          </a:bodyPr>
          <a:lstStyle/>
          <a:p>
            <a:pPr algn="l"/>
            <a:r>
              <a:rPr lang="ja-JP" altLang="en-US" dirty="0"/>
              <a:t>時間</a:t>
            </a:r>
          </a:p>
        </p:txBody>
      </p:sp>
      <p:sp>
        <p:nvSpPr>
          <p:cNvPr id="27" name="テキスト ボックス 26">
            <a:extLst>
              <a:ext uri="{FF2B5EF4-FFF2-40B4-BE49-F238E27FC236}">
                <a16:creationId xmlns:a16="http://schemas.microsoft.com/office/drawing/2014/main" xmlns="" id="{8D08CA23-4C04-3D40-A5B5-072C5B3FB81D}"/>
              </a:ext>
            </a:extLst>
          </p:cNvPr>
          <p:cNvSpPr txBox="1"/>
          <p:nvPr/>
        </p:nvSpPr>
        <p:spPr>
          <a:xfrm>
            <a:off x="6649721" y="6123213"/>
            <a:ext cx="425993" cy="369332"/>
          </a:xfrm>
          <a:prstGeom prst="rect">
            <a:avLst/>
          </a:prstGeom>
          <a:noFill/>
        </p:spPr>
        <p:txBody>
          <a:bodyPr wrap="square" rtlCol="0">
            <a:spAutoFit/>
          </a:bodyPr>
          <a:lstStyle/>
          <a:p>
            <a:pPr algn="l"/>
            <a:r>
              <a:rPr lang="en-US" altLang="ja-JP" dirty="0"/>
              <a:t>0</a:t>
            </a:r>
            <a:endParaRPr lang="ja-JP" altLang="en-US" dirty="0"/>
          </a:p>
        </p:txBody>
      </p:sp>
      <p:sp>
        <p:nvSpPr>
          <p:cNvPr id="30" name="円弧 29">
            <a:extLst>
              <a:ext uri="{FF2B5EF4-FFF2-40B4-BE49-F238E27FC236}">
                <a16:creationId xmlns:a16="http://schemas.microsoft.com/office/drawing/2014/main" xmlns="" id="{A09881B7-B691-D84F-B6EC-42EAF9188B1B}"/>
              </a:ext>
            </a:extLst>
          </p:cNvPr>
          <p:cNvSpPr/>
          <p:nvPr/>
        </p:nvSpPr>
        <p:spPr>
          <a:xfrm rot="8211572">
            <a:off x="7145151" y="963368"/>
            <a:ext cx="4014588" cy="4014588"/>
          </a:xfrm>
          <a:prstGeom prst="arc">
            <a:avLst>
              <a:gd name="adj1" fmla="val 14510559"/>
              <a:gd name="adj2" fmla="val 1469475"/>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31" name="テキスト ボックス 30">
            <a:extLst>
              <a:ext uri="{FF2B5EF4-FFF2-40B4-BE49-F238E27FC236}">
                <a16:creationId xmlns:a16="http://schemas.microsoft.com/office/drawing/2014/main" xmlns="" id="{02FA291C-89B5-4940-AA40-DF27CB59E565}"/>
              </a:ext>
            </a:extLst>
          </p:cNvPr>
          <p:cNvSpPr txBox="1"/>
          <p:nvPr/>
        </p:nvSpPr>
        <p:spPr>
          <a:xfrm>
            <a:off x="3321434" y="2224089"/>
            <a:ext cx="2869169" cy="987504"/>
          </a:xfrm>
          <a:prstGeom prst="wedgeRoundRectCallout">
            <a:avLst>
              <a:gd name="adj1" fmla="val -39006"/>
              <a:gd name="adj2" fmla="val 95265"/>
              <a:gd name="adj3" fmla="val 16667"/>
            </a:avLst>
          </a:prstGeom>
          <a:solidFill>
            <a:schemeClr val="accent6">
              <a:lumMod val="50000"/>
            </a:schemeClr>
          </a:solidFill>
          <a:ln w="28575">
            <a:noFill/>
          </a:ln>
        </p:spPr>
        <p:txBody>
          <a:bodyPr wrap="square" rtlCol="0">
            <a:spAutoFit/>
          </a:bodyPr>
          <a:lstStyle/>
          <a:p>
            <a:pPr algn="l"/>
            <a:r>
              <a:rPr lang="ja-JP" altLang="en-US" sz="2600" dirty="0">
                <a:solidFill>
                  <a:schemeClr val="bg1"/>
                </a:solidFill>
                <a:latin typeface="MS PGothic" panose="020B0600070205080204" pitchFamily="34" charset="-128"/>
                <a:ea typeface="MS PGothic" panose="020B0600070205080204" pitchFamily="34" charset="-128"/>
              </a:rPr>
              <a:t>早朝と夜に発電量が減衰した。</a:t>
            </a:r>
          </a:p>
        </p:txBody>
      </p:sp>
      <p:sp>
        <p:nvSpPr>
          <p:cNvPr id="32" name="テキスト ボックス 31">
            <a:extLst>
              <a:ext uri="{FF2B5EF4-FFF2-40B4-BE49-F238E27FC236}">
                <a16:creationId xmlns:a16="http://schemas.microsoft.com/office/drawing/2014/main" xmlns="" id="{464CD2F3-E3D1-4E4A-A154-4F2D7272D35E}"/>
              </a:ext>
            </a:extLst>
          </p:cNvPr>
          <p:cNvSpPr txBox="1"/>
          <p:nvPr/>
        </p:nvSpPr>
        <p:spPr>
          <a:xfrm>
            <a:off x="9002059" y="2027302"/>
            <a:ext cx="3056582" cy="1430179"/>
          </a:xfrm>
          <a:prstGeom prst="wedgeRoundRectCallout">
            <a:avLst>
              <a:gd name="adj1" fmla="val -122"/>
              <a:gd name="adj2" fmla="val 87091"/>
              <a:gd name="adj3" fmla="val 16667"/>
            </a:avLst>
          </a:prstGeom>
          <a:solidFill>
            <a:schemeClr val="accent6">
              <a:lumMod val="50000"/>
            </a:schemeClr>
          </a:solidFill>
        </p:spPr>
        <p:txBody>
          <a:bodyPr wrap="square" rtlCol="0">
            <a:spAutoFit/>
          </a:bodyPr>
          <a:lstStyle/>
          <a:p>
            <a:pPr algn="l"/>
            <a:r>
              <a:rPr lang="ja-JP" altLang="en-US" sz="2600" dirty="0">
                <a:solidFill>
                  <a:schemeClr val="bg1"/>
                </a:solidFill>
                <a:latin typeface="MS PGothic" panose="020B0600070205080204" pitchFamily="34" charset="-128"/>
                <a:ea typeface="MS PGothic" panose="020B0600070205080204" pitchFamily="34" charset="-128"/>
              </a:rPr>
              <a:t>昼間にシステムの異常が発生、一時稼働を停止した。</a:t>
            </a:r>
          </a:p>
        </p:txBody>
      </p:sp>
      <p:sp>
        <p:nvSpPr>
          <p:cNvPr id="7" name="スライド番号プレースホルダー 6"/>
          <p:cNvSpPr>
            <a:spLocks noGrp="1"/>
          </p:cNvSpPr>
          <p:nvPr>
            <p:ph type="sldNum" sz="quarter" idx="12"/>
          </p:nvPr>
        </p:nvSpPr>
        <p:spPr>
          <a:xfrm>
            <a:off x="9315441" y="6492545"/>
            <a:ext cx="2743200" cy="365125"/>
          </a:xfrm>
        </p:spPr>
        <p:txBody>
          <a:bodyPr/>
          <a:lstStyle/>
          <a:p>
            <a:fld id="{EED1C59D-2E25-4915-B89D-DC2148ECFB16}" type="slidenum">
              <a:rPr kumimoji="1" lang="ja-JP" altLang="en-US" smtClean="0"/>
              <a:t>19</a:t>
            </a:fld>
            <a:endParaRPr kumimoji="1" lang="ja-JP" altLang="en-US" dirty="0"/>
          </a:p>
        </p:txBody>
      </p:sp>
    </p:spTree>
    <p:extLst>
      <p:ext uri="{BB962C8B-B14F-4D97-AF65-F5344CB8AC3E}">
        <p14:creationId xmlns:p14="http://schemas.microsoft.com/office/powerpoint/2010/main" val="133073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2167" y="250826"/>
            <a:ext cx="11367655" cy="1131166"/>
          </a:xfrm>
          <a:prstGeom prst="roundRect">
            <a:avLst/>
          </a:prstGeom>
          <a:solidFill>
            <a:schemeClr val="accent6">
              <a:lumMod val="50000"/>
            </a:schemeClr>
          </a:solidFill>
          <a:ln>
            <a:noFill/>
          </a:ln>
          <a:effectLst/>
        </p:spPr>
        <p:txBody>
          <a:bodyPr/>
          <a:lstStyle/>
          <a:p>
            <a:r>
              <a:rPr kumimoji="1" lang="ja-JP" altLang="en-US" b="1" dirty="0">
                <a:solidFill>
                  <a:schemeClr val="bg1"/>
                </a:solidFill>
              </a:rPr>
              <a:t>目次</a:t>
            </a:r>
          </a:p>
        </p:txBody>
      </p:sp>
      <p:sp>
        <p:nvSpPr>
          <p:cNvPr id="6" name="コンテンツ プレースホルダー 5"/>
          <p:cNvSpPr>
            <a:spLocks noGrp="1"/>
          </p:cNvSpPr>
          <p:nvPr>
            <p:ph idx="1"/>
          </p:nvPr>
        </p:nvSpPr>
        <p:spPr>
          <a:xfrm>
            <a:off x="412167" y="1732252"/>
            <a:ext cx="10515610" cy="4668694"/>
          </a:xfrm>
          <a:custGeom>
            <a:avLst/>
            <a:gdLst>
              <a:gd name="connsiteX0" fmla="*/ 0 w 10515600"/>
              <a:gd name="connsiteY0" fmla="*/ 725238 h 4351338"/>
              <a:gd name="connsiteX1" fmla="*/ 725238 w 10515600"/>
              <a:gd name="connsiteY1" fmla="*/ 0 h 4351338"/>
              <a:gd name="connsiteX2" fmla="*/ 9790362 w 10515600"/>
              <a:gd name="connsiteY2" fmla="*/ 0 h 4351338"/>
              <a:gd name="connsiteX3" fmla="*/ 10515600 w 10515600"/>
              <a:gd name="connsiteY3" fmla="*/ 725238 h 4351338"/>
              <a:gd name="connsiteX4" fmla="*/ 10515600 w 10515600"/>
              <a:gd name="connsiteY4" fmla="*/ 3626100 h 4351338"/>
              <a:gd name="connsiteX5" fmla="*/ 9790362 w 10515600"/>
              <a:gd name="connsiteY5" fmla="*/ 4351338 h 4351338"/>
              <a:gd name="connsiteX6" fmla="*/ 725238 w 10515600"/>
              <a:gd name="connsiteY6" fmla="*/ 4351338 h 4351338"/>
              <a:gd name="connsiteX7" fmla="*/ 0 w 10515600"/>
              <a:gd name="connsiteY7" fmla="*/ 3626100 h 4351338"/>
              <a:gd name="connsiteX8" fmla="*/ 0 w 10515600"/>
              <a:gd name="connsiteY8" fmla="*/ 725238 h 4351338"/>
              <a:gd name="connsiteX0" fmla="*/ 10 w 10515610"/>
              <a:gd name="connsiteY0" fmla="*/ 735629 h 4361729"/>
              <a:gd name="connsiteX1" fmla="*/ 392739 w 10515610"/>
              <a:gd name="connsiteY1" fmla="*/ 0 h 4361729"/>
              <a:gd name="connsiteX2" fmla="*/ 9790372 w 10515610"/>
              <a:gd name="connsiteY2" fmla="*/ 10391 h 4361729"/>
              <a:gd name="connsiteX3" fmla="*/ 10515610 w 10515610"/>
              <a:gd name="connsiteY3" fmla="*/ 735629 h 4361729"/>
              <a:gd name="connsiteX4" fmla="*/ 10515610 w 10515610"/>
              <a:gd name="connsiteY4" fmla="*/ 3636491 h 4361729"/>
              <a:gd name="connsiteX5" fmla="*/ 9790372 w 10515610"/>
              <a:gd name="connsiteY5" fmla="*/ 4361729 h 4361729"/>
              <a:gd name="connsiteX6" fmla="*/ 725248 w 10515610"/>
              <a:gd name="connsiteY6" fmla="*/ 4361729 h 4361729"/>
              <a:gd name="connsiteX7" fmla="*/ 10 w 10515610"/>
              <a:gd name="connsiteY7" fmla="*/ 3636491 h 4361729"/>
              <a:gd name="connsiteX8" fmla="*/ 10 w 10515610"/>
              <a:gd name="connsiteY8" fmla="*/ 735629 h 4361729"/>
              <a:gd name="connsiteX0" fmla="*/ 10 w 10515610"/>
              <a:gd name="connsiteY0" fmla="*/ 735629 h 4361729"/>
              <a:gd name="connsiteX1" fmla="*/ 392739 w 10515610"/>
              <a:gd name="connsiteY1" fmla="*/ 0 h 4361729"/>
              <a:gd name="connsiteX2" fmla="*/ 9790372 w 10515610"/>
              <a:gd name="connsiteY2" fmla="*/ 10391 h 4361729"/>
              <a:gd name="connsiteX3" fmla="*/ 10515610 w 10515610"/>
              <a:gd name="connsiteY3" fmla="*/ 735629 h 4361729"/>
              <a:gd name="connsiteX4" fmla="*/ 10515610 w 10515610"/>
              <a:gd name="connsiteY4" fmla="*/ 3636491 h 4361729"/>
              <a:gd name="connsiteX5" fmla="*/ 9790372 w 10515610"/>
              <a:gd name="connsiteY5" fmla="*/ 4361729 h 4361729"/>
              <a:gd name="connsiteX6" fmla="*/ 725248 w 10515610"/>
              <a:gd name="connsiteY6" fmla="*/ 4361729 h 4361729"/>
              <a:gd name="connsiteX7" fmla="*/ 10401 w 10515610"/>
              <a:gd name="connsiteY7" fmla="*/ 3854700 h 4361729"/>
              <a:gd name="connsiteX8" fmla="*/ 10 w 10515610"/>
              <a:gd name="connsiteY8" fmla="*/ 735629 h 4361729"/>
              <a:gd name="connsiteX0" fmla="*/ 10 w 10515610"/>
              <a:gd name="connsiteY0" fmla="*/ 735629 h 4361729"/>
              <a:gd name="connsiteX1" fmla="*/ 392739 w 10515610"/>
              <a:gd name="connsiteY1" fmla="*/ 0 h 4361729"/>
              <a:gd name="connsiteX2" fmla="*/ 10081317 w 10515610"/>
              <a:gd name="connsiteY2" fmla="*/ 20782 h 4361729"/>
              <a:gd name="connsiteX3" fmla="*/ 10515610 w 10515610"/>
              <a:gd name="connsiteY3" fmla="*/ 735629 h 4361729"/>
              <a:gd name="connsiteX4" fmla="*/ 10515610 w 10515610"/>
              <a:gd name="connsiteY4" fmla="*/ 3636491 h 4361729"/>
              <a:gd name="connsiteX5" fmla="*/ 9790372 w 10515610"/>
              <a:gd name="connsiteY5" fmla="*/ 4361729 h 4361729"/>
              <a:gd name="connsiteX6" fmla="*/ 725248 w 10515610"/>
              <a:gd name="connsiteY6" fmla="*/ 4361729 h 4361729"/>
              <a:gd name="connsiteX7" fmla="*/ 10401 w 10515610"/>
              <a:gd name="connsiteY7" fmla="*/ 3854700 h 4361729"/>
              <a:gd name="connsiteX8" fmla="*/ 10 w 10515610"/>
              <a:gd name="connsiteY8" fmla="*/ 735629 h 4361729"/>
              <a:gd name="connsiteX0" fmla="*/ 10 w 10515610"/>
              <a:gd name="connsiteY0" fmla="*/ 735629 h 4361729"/>
              <a:gd name="connsiteX1" fmla="*/ 392739 w 10515610"/>
              <a:gd name="connsiteY1" fmla="*/ 0 h 4361729"/>
              <a:gd name="connsiteX2" fmla="*/ 10081317 w 10515610"/>
              <a:gd name="connsiteY2" fmla="*/ 20782 h 4361729"/>
              <a:gd name="connsiteX3" fmla="*/ 10515610 w 10515610"/>
              <a:gd name="connsiteY3" fmla="*/ 735629 h 4361729"/>
              <a:gd name="connsiteX4" fmla="*/ 10515610 w 10515610"/>
              <a:gd name="connsiteY4" fmla="*/ 3917046 h 4361729"/>
              <a:gd name="connsiteX5" fmla="*/ 9790372 w 10515610"/>
              <a:gd name="connsiteY5" fmla="*/ 4361729 h 4361729"/>
              <a:gd name="connsiteX6" fmla="*/ 725248 w 10515610"/>
              <a:gd name="connsiteY6" fmla="*/ 4361729 h 4361729"/>
              <a:gd name="connsiteX7" fmla="*/ 10401 w 10515610"/>
              <a:gd name="connsiteY7" fmla="*/ 3854700 h 4361729"/>
              <a:gd name="connsiteX8" fmla="*/ 10 w 10515610"/>
              <a:gd name="connsiteY8" fmla="*/ 735629 h 436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10" h="4361729">
                <a:moveTo>
                  <a:pt x="10" y="735629"/>
                </a:moveTo>
                <a:cubicBezTo>
                  <a:pt x="10" y="335091"/>
                  <a:pt x="-7799" y="0"/>
                  <a:pt x="392739" y="0"/>
                </a:cubicBezTo>
                <a:lnTo>
                  <a:pt x="10081317" y="20782"/>
                </a:lnTo>
                <a:cubicBezTo>
                  <a:pt x="10481855" y="20782"/>
                  <a:pt x="10515610" y="335091"/>
                  <a:pt x="10515610" y="735629"/>
                </a:cubicBezTo>
                <a:lnTo>
                  <a:pt x="10515610" y="3917046"/>
                </a:lnTo>
                <a:cubicBezTo>
                  <a:pt x="10515610" y="4317584"/>
                  <a:pt x="10190910" y="4361729"/>
                  <a:pt x="9790372" y="4361729"/>
                </a:cubicBezTo>
                <a:lnTo>
                  <a:pt x="725248" y="4361729"/>
                </a:lnTo>
                <a:cubicBezTo>
                  <a:pt x="324710" y="4361729"/>
                  <a:pt x="10401" y="4255238"/>
                  <a:pt x="10401" y="3854700"/>
                </a:cubicBezTo>
                <a:cubicBezTo>
                  <a:pt x="6937" y="2815010"/>
                  <a:pt x="3474" y="1775319"/>
                  <a:pt x="10" y="735629"/>
                </a:cubicBezTo>
                <a:close/>
              </a:path>
            </a:pathLst>
          </a:custGeom>
          <a:noFill/>
          <a:ln>
            <a:noFill/>
          </a:ln>
        </p:spPr>
        <p:txBody>
          <a:bodyPr>
            <a:normAutofit fontScale="92500" lnSpcReduction="20000"/>
          </a:bodyPr>
          <a:lstStyle/>
          <a:p>
            <a:pPr marL="0" indent="0">
              <a:lnSpc>
                <a:spcPct val="150000"/>
              </a:lnSpc>
              <a:buNone/>
            </a:pPr>
            <a:r>
              <a:rPr lang="ja-JP" altLang="en-US" b="1" dirty="0"/>
              <a:t>研究の背景と目的</a:t>
            </a:r>
            <a:endParaRPr lang="en-US" altLang="ja-JP" b="1" dirty="0"/>
          </a:p>
          <a:p>
            <a:pPr marL="0" indent="0">
              <a:lnSpc>
                <a:spcPct val="150000"/>
              </a:lnSpc>
              <a:buNone/>
            </a:pPr>
            <a:r>
              <a:rPr lang="en-US" altLang="ja-JP" b="1" dirty="0"/>
              <a:t>1</a:t>
            </a:r>
            <a:r>
              <a:rPr lang="ja-JP" altLang="en-US" b="1" dirty="0"/>
              <a:t>章　既存のエネルギーシステム</a:t>
            </a:r>
            <a:endParaRPr lang="en-US" altLang="ja-JP" b="1" dirty="0"/>
          </a:p>
          <a:p>
            <a:pPr marL="0" indent="0">
              <a:lnSpc>
                <a:spcPct val="150000"/>
              </a:lnSpc>
              <a:buNone/>
            </a:pPr>
            <a:r>
              <a:rPr lang="en-US" altLang="ja-JP" b="1" dirty="0"/>
              <a:t>2</a:t>
            </a:r>
            <a:r>
              <a:rPr lang="ja-JP" altLang="en-US" b="1" dirty="0"/>
              <a:t>章　これからのエネルギーシステム</a:t>
            </a:r>
            <a:endParaRPr lang="en-US" altLang="ja-JP" b="1" dirty="0"/>
          </a:p>
          <a:p>
            <a:pPr marL="0" indent="0">
              <a:lnSpc>
                <a:spcPct val="150000"/>
              </a:lnSpc>
              <a:buNone/>
            </a:pPr>
            <a:r>
              <a:rPr lang="en-US" altLang="ja-JP" b="1" dirty="0"/>
              <a:t>3</a:t>
            </a:r>
            <a:r>
              <a:rPr lang="ja-JP" altLang="en-US" b="1" dirty="0"/>
              <a:t>章　分散型エネルギーとエネルギー自治</a:t>
            </a:r>
            <a:endParaRPr lang="en-US" altLang="ja-JP" b="1" dirty="0"/>
          </a:p>
          <a:p>
            <a:pPr marL="0" indent="0">
              <a:lnSpc>
                <a:spcPct val="150000"/>
              </a:lnSpc>
              <a:buNone/>
            </a:pPr>
            <a:r>
              <a:rPr lang="en-US" altLang="ja-JP" b="1" dirty="0"/>
              <a:t>4</a:t>
            </a:r>
            <a:r>
              <a:rPr lang="ja-JP" altLang="en-US" b="1" dirty="0"/>
              <a:t>章　飯田市におけるエネルギー自治</a:t>
            </a:r>
            <a:endParaRPr lang="en-US" altLang="ja-JP" b="1" dirty="0"/>
          </a:p>
          <a:p>
            <a:pPr marL="0" indent="0">
              <a:lnSpc>
                <a:spcPct val="150000"/>
              </a:lnSpc>
              <a:buNone/>
            </a:pPr>
            <a:r>
              <a:rPr lang="en-US" altLang="ja-JP" b="1" dirty="0"/>
              <a:t>5</a:t>
            </a:r>
            <a:r>
              <a:rPr lang="ja-JP" altLang="en-US" b="1" dirty="0"/>
              <a:t>章　アンケート調査の結果</a:t>
            </a:r>
            <a:endParaRPr lang="en-US" altLang="ja-JP" b="1" dirty="0"/>
          </a:p>
          <a:p>
            <a:pPr marL="0" indent="0">
              <a:lnSpc>
                <a:spcPct val="150000"/>
              </a:lnSpc>
              <a:buNone/>
            </a:pPr>
            <a:r>
              <a:rPr lang="en-US" altLang="ja-JP" b="1" dirty="0"/>
              <a:t>6</a:t>
            </a:r>
            <a:r>
              <a:rPr lang="ja-JP" altLang="en-US" b="1" dirty="0"/>
              <a:t>章　まとめと結論</a:t>
            </a:r>
          </a:p>
          <a:p>
            <a:endParaRPr kumimoji="1" lang="ja-JP" altLang="en-US" dirty="0"/>
          </a:p>
        </p:txBody>
      </p:sp>
      <p:sp>
        <p:nvSpPr>
          <p:cNvPr id="3" name="スライド番号プレースホルダー 2"/>
          <p:cNvSpPr>
            <a:spLocks noGrp="1"/>
          </p:cNvSpPr>
          <p:nvPr>
            <p:ph type="sldNum" sz="quarter" idx="12"/>
          </p:nvPr>
        </p:nvSpPr>
        <p:spPr/>
        <p:txBody>
          <a:bodyPr/>
          <a:lstStyle/>
          <a:p>
            <a:fld id="{EED1C59D-2E25-4915-B89D-DC2148ECFB16}" type="slidenum">
              <a:rPr kumimoji="1" lang="ja-JP" altLang="en-US" smtClean="0"/>
              <a:t>2</a:t>
            </a:fld>
            <a:endParaRPr kumimoji="1" lang="ja-JP" altLang="en-US"/>
          </a:p>
        </p:txBody>
      </p:sp>
    </p:spTree>
    <p:extLst>
      <p:ext uri="{BB962C8B-B14F-4D97-AF65-F5344CB8AC3E}">
        <p14:creationId xmlns:p14="http://schemas.microsoft.com/office/powerpoint/2010/main" val="3788453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lang="ja-JP" altLang="en-US" b="1" dirty="0">
                <a:solidFill>
                  <a:schemeClr val="bg1"/>
                </a:solidFill>
                <a:latin typeface="MS PGothic" panose="020B0600070205080204" pitchFamily="34" charset="-128"/>
                <a:ea typeface="MS PGothic" panose="020B0600070205080204" pitchFamily="34" charset="-128"/>
              </a:rPr>
              <a:t>安定供給の問題</a:t>
            </a:r>
            <a:endParaRPr kumimoji="1" lang="ja-JP" altLang="en-US" b="1" dirty="0">
              <a:solidFill>
                <a:schemeClr val="bg1"/>
              </a:solidFill>
              <a:latin typeface="MS PGothic" panose="020B0600070205080204" pitchFamily="34" charset="-128"/>
              <a:ea typeface="MS PGothic" panose="020B0600070205080204" pitchFamily="34" charset="-128"/>
            </a:endParaRPr>
          </a:p>
        </p:txBody>
      </p:sp>
      <p:sp>
        <p:nvSpPr>
          <p:cNvPr id="4" name="テキスト ボックス 3">
            <a:extLst>
              <a:ext uri="{FF2B5EF4-FFF2-40B4-BE49-F238E27FC236}">
                <a16:creationId xmlns="" xmlns:a16="http://schemas.microsoft.com/office/drawing/2014/main" id="{447A1B7C-664F-814E-8AAC-D55980E58123}"/>
              </a:ext>
            </a:extLst>
          </p:cNvPr>
          <p:cNvSpPr txBox="1"/>
          <p:nvPr/>
        </p:nvSpPr>
        <p:spPr>
          <a:xfrm>
            <a:off x="585107" y="5553706"/>
            <a:ext cx="11021786" cy="1123712"/>
          </a:xfrm>
          <a:prstGeom prst="roundRect">
            <a:avLst/>
          </a:prstGeom>
          <a:noFill/>
          <a:ln w="28575">
            <a:solidFill>
              <a:schemeClr val="accent6">
                <a:lumMod val="50000"/>
              </a:schemeClr>
            </a:solidFill>
          </a:ln>
        </p:spPr>
        <p:txBody>
          <a:bodyPr wrap="square" rtlCol="0">
            <a:spAutoFit/>
          </a:bodyPr>
          <a:lstStyle/>
          <a:p>
            <a:pPr algn="l"/>
            <a:r>
              <a:rPr lang="ja-JP" altLang="en-US" sz="2000" dirty="0">
                <a:latin typeface="MS PGothic" panose="020B0600070205080204" pitchFamily="34" charset="-128"/>
                <a:ea typeface="MS PGothic" panose="020B0600070205080204" pitchFamily="34" charset="-128"/>
              </a:rPr>
              <a:t>　</a:t>
            </a:r>
            <a:r>
              <a:rPr lang="en-US" altLang="ja-JP" sz="2000" dirty="0">
                <a:latin typeface="MS PGothic" panose="020B0600070205080204" pitchFamily="34" charset="-128"/>
                <a:ea typeface="MS PGothic" panose="020B0600070205080204" pitchFamily="34" charset="-128"/>
              </a:rPr>
              <a:t>1</a:t>
            </a:r>
            <a:r>
              <a:rPr lang="ja-JP" altLang="en-US" sz="2000" dirty="0">
                <a:latin typeface="MS PGothic" panose="020B0600070205080204" pitchFamily="34" charset="-128"/>
                <a:ea typeface="MS PGothic" panose="020B0600070205080204" pitchFamily="34" charset="-128"/>
              </a:rPr>
              <a:t>つ</a:t>
            </a:r>
            <a:r>
              <a:rPr lang="en-US" altLang="ja-JP" sz="2000" dirty="0">
                <a:latin typeface="MS PGothic" panose="020B0600070205080204" pitchFamily="34" charset="-128"/>
                <a:ea typeface="MS PGothic" panose="020B0600070205080204" pitchFamily="34" charset="-128"/>
              </a:rPr>
              <a:t>1</a:t>
            </a:r>
            <a:r>
              <a:rPr lang="ja-JP" altLang="en-US" sz="2000" dirty="0">
                <a:latin typeface="MS PGothic" panose="020B0600070205080204" pitchFamily="34" charset="-128"/>
                <a:ea typeface="MS PGothic" panose="020B0600070205080204" pitchFamily="34" charset="-128"/>
              </a:rPr>
              <a:t>つの再エネは確かに不安定である、しかし地域や電源が多様化すれば、発電時間や発電量も多様化し、それらを合わせることによって安定した発電量を実現できる。</a:t>
            </a:r>
            <a:endParaRPr lang="en-US" altLang="ja-JP" sz="2000" dirty="0">
              <a:latin typeface="MS PGothic" panose="020B0600070205080204" pitchFamily="34" charset="-128"/>
              <a:ea typeface="MS PGothic" panose="020B0600070205080204" pitchFamily="34" charset="-128"/>
            </a:endParaRPr>
          </a:p>
          <a:p>
            <a:pPr algn="l"/>
            <a:r>
              <a:rPr lang="ja-JP" altLang="en-US" sz="2000" dirty="0">
                <a:latin typeface="MS PGothic" panose="020B0600070205080204" pitchFamily="34" charset="-128"/>
                <a:ea typeface="MS PGothic" panose="020B0600070205080204" pitchFamily="34" charset="-128"/>
              </a:rPr>
              <a:t>　　　　　　　　　　　　　　　　　　　　　　　　　　　　　　　　　　　　　　　　　つまり、</a:t>
            </a:r>
            <a:r>
              <a:rPr lang="ja-JP" altLang="en-US" sz="2000" u="heavy" dirty="0">
                <a:uFill>
                  <a:solidFill>
                    <a:srgbClr val="FF0000"/>
                  </a:solidFill>
                </a:uFill>
                <a:latin typeface="MS PGothic" panose="020B0600070205080204" pitchFamily="34" charset="-128"/>
                <a:ea typeface="MS PGothic" panose="020B0600070205080204" pitchFamily="34" charset="-128"/>
              </a:rPr>
              <a:t>市場を大きくすればよい</a:t>
            </a:r>
            <a:r>
              <a:rPr lang="ja-JP" altLang="en-US" sz="2000" dirty="0">
                <a:latin typeface="MS PGothic" panose="020B0600070205080204" pitchFamily="34" charset="-128"/>
                <a:ea typeface="MS PGothic" panose="020B0600070205080204" pitchFamily="34" charset="-128"/>
              </a:rPr>
              <a:t>。</a:t>
            </a:r>
          </a:p>
        </p:txBody>
      </p:sp>
      <p:sp>
        <p:nvSpPr>
          <p:cNvPr id="3" name="テキスト ボックス 2">
            <a:extLst>
              <a:ext uri="{FF2B5EF4-FFF2-40B4-BE49-F238E27FC236}">
                <a16:creationId xmlns="" xmlns:a16="http://schemas.microsoft.com/office/drawing/2014/main" id="{BDD37AB5-5C00-054F-BD20-7DC9D921A18D}"/>
              </a:ext>
            </a:extLst>
          </p:cNvPr>
          <p:cNvSpPr txBox="1"/>
          <p:nvPr/>
        </p:nvSpPr>
        <p:spPr>
          <a:xfrm>
            <a:off x="3893148" y="1567404"/>
            <a:ext cx="3484638" cy="506185"/>
          </a:xfrm>
          <a:prstGeom prst="rect">
            <a:avLst/>
          </a:prstGeom>
          <a:noFill/>
        </p:spPr>
        <p:txBody>
          <a:bodyPr wrap="square" rtlCol="0">
            <a:spAutoFit/>
          </a:bodyPr>
          <a:lstStyle/>
          <a:p>
            <a:pPr algn="l"/>
            <a:r>
              <a:rPr lang="en-US" altLang="ja-JP" sz="2600" dirty="0">
                <a:solidFill>
                  <a:srgbClr val="FF0000"/>
                </a:solidFill>
                <a:latin typeface="MS PGothic" panose="020B0600070205080204" pitchFamily="34" charset="-128"/>
                <a:ea typeface="MS PGothic" panose="020B0600070205080204" pitchFamily="34" charset="-128"/>
              </a:rPr>
              <a:t>A</a:t>
            </a:r>
            <a:r>
              <a:rPr lang="ja-JP" altLang="en-US" sz="2600" dirty="0">
                <a:latin typeface="MS PGothic" panose="020B0600070205080204" pitchFamily="34" charset="-128"/>
                <a:ea typeface="MS PGothic" panose="020B0600070205080204" pitchFamily="34" charset="-128"/>
              </a:rPr>
              <a:t>と</a:t>
            </a:r>
            <a:r>
              <a:rPr lang="en-US" altLang="ja-JP" sz="2600" dirty="0">
                <a:solidFill>
                  <a:srgbClr val="00B0F0"/>
                </a:solidFill>
                <a:latin typeface="MS PGothic" panose="020B0600070205080204" pitchFamily="34" charset="-128"/>
                <a:ea typeface="MS PGothic" panose="020B0600070205080204" pitchFamily="34" charset="-128"/>
              </a:rPr>
              <a:t>B</a:t>
            </a:r>
            <a:r>
              <a:rPr lang="ja-JP" altLang="en-US" sz="2600" dirty="0">
                <a:latin typeface="MS PGothic" panose="020B0600070205080204" pitchFamily="34" charset="-128"/>
                <a:ea typeface="MS PGothic" panose="020B0600070205080204" pitchFamily="34" charset="-128"/>
              </a:rPr>
              <a:t>を合わせると</a:t>
            </a:r>
            <a:r>
              <a:rPr lang="en-US" altLang="ja-JP" sz="2600" dirty="0">
                <a:latin typeface="MS PGothic" panose="020B0600070205080204" pitchFamily="34" charset="-128"/>
                <a:ea typeface="MS PGothic" panose="020B0600070205080204" pitchFamily="34" charset="-128"/>
              </a:rPr>
              <a:t>…</a:t>
            </a:r>
          </a:p>
        </p:txBody>
      </p:sp>
      <p:cxnSp>
        <p:nvCxnSpPr>
          <p:cNvPr id="5" name="直線矢印コネクタ 4">
            <a:extLst>
              <a:ext uri="{FF2B5EF4-FFF2-40B4-BE49-F238E27FC236}">
                <a16:creationId xmlns="" xmlns:a16="http://schemas.microsoft.com/office/drawing/2014/main" id="{42BBAE79-6452-164B-982F-F2438692CA35}"/>
              </a:ext>
            </a:extLst>
          </p:cNvPr>
          <p:cNvCxnSpPr>
            <a:cxnSpLocks/>
          </p:cNvCxnSpPr>
          <p:nvPr/>
        </p:nvCxnSpPr>
        <p:spPr>
          <a:xfrm>
            <a:off x="3832981" y="2562981"/>
            <a:ext cx="0" cy="2411186"/>
          </a:xfrm>
          <a:prstGeom prst="straightConnector1">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 xmlns:a16="http://schemas.microsoft.com/office/drawing/2014/main" id="{DF6B3B0E-F142-BA4D-B6B1-C656012D93F7}"/>
              </a:ext>
            </a:extLst>
          </p:cNvPr>
          <p:cNvCxnSpPr>
            <a:cxnSpLocks/>
          </p:cNvCxnSpPr>
          <p:nvPr/>
        </p:nvCxnSpPr>
        <p:spPr>
          <a:xfrm>
            <a:off x="3832981" y="4974167"/>
            <a:ext cx="4301067" cy="0"/>
          </a:xfrm>
          <a:prstGeom prst="straightConnector1">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 xmlns:a16="http://schemas.microsoft.com/office/drawing/2014/main" id="{F4C6E29B-FCBA-FA41-85B1-2095CCD91210}"/>
              </a:ext>
            </a:extLst>
          </p:cNvPr>
          <p:cNvCxnSpPr>
            <a:cxnSpLocks/>
          </p:cNvCxnSpPr>
          <p:nvPr/>
        </p:nvCxnSpPr>
        <p:spPr>
          <a:xfrm>
            <a:off x="4135361" y="3768574"/>
            <a:ext cx="3696305" cy="0"/>
          </a:xfrm>
          <a:prstGeom prst="straightConnector1">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 xmlns:a16="http://schemas.microsoft.com/office/drawing/2014/main" id="{B9673F08-A6B3-5A42-A877-360156D2DC35}"/>
              </a:ext>
            </a:extLst>
          </p:cNvPr>
          <p:cNvSpPr txBox="1"/>
          <p:nvPr/>
        </p:nvSpPr>
        <p:spPr>
          <a:xfrm>
            <a:off x="7743975" y="5098368"/>
            <a:ext cx="1828800" cy="369332"/>
          </a:xfrm>
          <a:prstGeom prst="rect">
            <a:avLst/>
          </a:prstGeom>
          <a:noFill/>
        </p:spPr>
        <p:txBody>
          <a:bodyPr wrap="square" rtlCol="0">
            <a:spAutoFit/>
          </a:bodyPr>
          <a:lstStyle/>
          <a:p>
            <a:pPr algn="l"/>
            <a:r>
              <a:rPr lang="ja-JP" altLang="en-US" dirty="0"/>
              <a:t>時間</a:t>
            </a:r>
          </a:p>
        </p:txBody>
      </p:sp>
      <p:sp>
        <p:nvSpPr>
          <p:cNvPr id="14" name="テキスト ボックス 13">
            <a:extLst>
              <a:ext uri="{FF2B5EF4-FFF2-40B4-BE49-F238E27FC236}">
                <a16:creationId xmlns="" xmlns:a16="http://schemas.microsoft.com/office/drawing/2014/main" id="{B6D8C17E-7287-F045-84C6-7E722D2B9402}"/>
              </a:ext>
            </a:extLst>
          </p:cNvPr>
          <p:cNvSpPr txBox="1"/>
          <p:nvPr/>
        </p:nvSpPr>
        <p:spPr>
          <a:xfrm>
            <a:off x="3379409" y="2139411"/>
            <a:ext cx="1828800" cy="369332"/>
          </a:xfrm>
          <a:prstGeom prst="rect">
            <a:avLst/>
          </a:prstGeom>
          <a:noFill/>
        </p:spPr>
        <p:txBody>
          <a:bodyPr wrap="square" rtlCol="0">
            <a:spAutoFit/>
          </a:bodyPr>
          <a:lstStyle/>
          <a:p>
            <a:pPr algn="l"/>
            <a:r>
              <a:rPr lang="ja-JP" altLang="en-US" dirty="0"/>
              <a:t>発電量</a:t>
            </a:r>
          </a:p>
        </p:txBody>
      </p:sp>
      <p:sp>
        <p:nvSpPr>
          <p:cNvPr id="15" name="テキスト ボックス 14">
            <a:extLst>
              <a:ext uri="{FF2B5EF4-FFF2-40B4-BE49-F238E27FC236}">
                <a16:creationId xmlns="" xmlns:a16="http://schemas.microsoft.com/office/drawing/2014/main" id="{74B6FB7B-C712-2841-BB99-55F999861F58}"/>
              </a:ext>
            </a:extLst>
          </p:cNvPr>
          <p:cNvSpPr txBox="1"/>
          <p:nvPr/>
        </p:nvSpPr>
        <p:spPr>
          <a:xfrm>
            <a:off x="3614057" y="5098368"/>
            <a:ext cx="1828800" cy="369332"/>
          </a:xfrm>
          <a:prstGeom prst="rect">
            <a:avLst/>
          </a:prstGeom>
          <a:noFill/>
        </p:spPr>
        <p:txBody>
          <a:bodyPr wrap="square" rtlCol="0">
            <a:spAutoFit/>
          </a:bodyPr>
          <a:lstStyle/>
          <a:p>
            <a:pPr algn="l"/>
            <a:r>
              <a:rPr lang="en-US" altLang="ja-JP" dirty="0"/>
              <a:t>0</a:t>
            </a:r>
            <a:endParaRPr lang="ja-JP" altLang="en-US" dirty="0"/>
          </a:p>
        </p:txBody>
      </p:sp>
      <p:sp>
        <p:nvSpPr>
          <p:cNvPr id="6" name="円弧 5">
            <a:extLst>
              <a:ext uri="{FF2B5EF4-FFF2-40B4-BE49-F238E27FC236}">
                <a16:creationId xmlns="" xmlns:a16="http://schemas.microsoft.com/office/drawing/2014/main" id="{77F46DE3-E182-CB49-A77E-98C95C8C6323}"/>
              </a:ext>
            </a:extLst>
          </p:cNvPr>
          <p:cNvSpPr/>
          <p:nvPr/>
        </p:nvSpPr>
        <p:spPr>
          <a:xfrm rot="18949277">
            <a:off x="3976218" y="2904746"/>
            <a:ext cx="4014588" cy="4014588"/>
          </a:xfrm>
          <a:prstGeom prst="arc">
            <a:avLst>
              <a:gd name="adj1" fmla="val 14723632"/>
              <a:gd name="adj2" fmla="val 146947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8" name="円弧 7">
            <a:extLst>
              <a:ext uri="{FF2B5EF4-FFF2-40B4-BE49-F238E27FC236}">
                <a16:creationId xmlns="" xmlns:a16="http://schemas.microsoft.com/office/drawing/2014/main" id="{0CD51AF5-8E5F-8C41-95D7-E76AA79D04FD}"/>
              </a:ext>
            </a:extLst>
          </p:cNvPr>
          <p:cNvSpPr/>
          <p:nvPr/>
        </p:nvSpPr>
        <p:spPr>
          <a:xfrm rot="8211572">
            <a:off x="3978942" y="538753"/>
            <a:ext cx="4014588" cy="4014588"/>
          </a:xfrm>
          <a:prstGeom prst="arc">
            <a:avLst>
              <a:gd name="adj1" fmla="val 14650024"/>
              <a:gd name="adj2" fmla="val 1469475"/>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9" name="スライド番号プレースホルダー 8"/>
          <p:cNvSpPr>
            <a:spLocks noGrp="1"/>
          </p:cNvSpPr>
          <p:nvPr>
            <p:ph type="sldNum" sz="quarter" idx="12"/>
          </p:nvPr>
        </p:nvSpPr>
        <p:spPr>
          <a:xfrm>
            <a:off x="9314793" y="6383705"/>
            <a:ext cx="2743200" cy="365125"/>
          </a:xfrm>
        </p:spPr>
        <p:txBody>
          <a:bodyPr/>
          <a:lstStyle/>
          <a:p>
            <a:fld id="{EED1C59D-2E25-4915-B89D-DC2148ECFB16}" type="slidenum">
              <a:rPr kumimoji="1" lang="ja-JP" altLang="en-US" smtClean="0"/>
              <a:t>20</a:t>
            </a:fld>
            <a:endParaRPr kumimoji="1" lang="ja-JP" altLang="en-US" dirty="0"/>
          </a:p>
        </p:txBody>
      </p:sp>
    </p:spTree>
    <p:extLst>
      <p:ext uri="{BB962C8B-B14F-4D97-AF65-F5344CB8AC3E}">
        <p14:creationId xmlns:p14="http://schemas.microsoft.com/office/powerpoint/2010/main" val="383381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lang="ja-JP" altLang="en-US" b="1" dirty="0">
                <a:solidFill>
                  <a:schemeClr val="bg1"/>
                </a:solidFill>
                <a:latin typeface="MS PGothic" panose="020B0600070205080204" pitchFamily="34" charset="-128"/>
                <a:ea typeface="MS PGothic" panose="020B0600070205080204" pitchFamily="34" charset="-128"/>
              </a:rPr>
              <a:t>電力市場における十分な競争</a:t>
            </a:r>
            <a:endParaRPr kumimoji="1" lang="ja-JP" altLang="en-US" b="1" dirty="0">
              <a:solidFill>
                <a:schemeClr val="bg1"/>
              </a:solidFill>
              <a:latin typeface="MS PGothic" panose="020B0600070205080204" pitchFamily="34" charset="-128"/>
              <a:ea typeface="MS PGothic" panose="020B0600070205080204" pitchFamily="34" charset="-128"/>
            </a:endParaRPr>
          </a:p>
        </p:txBody>
      </p:sp>
      <p:sp>
        <p:nvSpPr>
          <p:cNvPr id="4" name="テキスト ボックス 3">
            <a:extLst>
              <a:ext uri="{FF2B5EF4-FFF2-40B4-BE49-F238E27FC236}">
                <a16:creationId xmlns="" xmlns:a16="http://schemas.microsoft.com/office/drawing/2014/main" id="{447A1B7C-664F-814E-8AAC-D55980E58123}"/>
              </a:ext>
            </a:extLst>
          </p:cNvPr>
          <p:cNvSpPr txBox="1"/>
          <p:nvPr/>
        </p:nvSpPr>
        <p:spPr>
          <a:xfrm>
            <a:off x="1141108" y="5553017"/>
            <a:ext cx="9909782" cy="1089660"/>
          </a:xfrm>
          <a:prstGeom prst="roundRect">
            <a:avLst/>
          </a:prstGeom>
          <a:noFill/>
          <a:ln w="28575">
            <a:solidFill>
              <a:schemeClr val="accent6">
                <a:lumMod val="50000"/>
              </a:schemeClr>
            </a:solidFill>
          </a:ln>
        </p:spPr>
        <p:txBody>
          <a:bodyPr wrap="square" rtlCol="0">
            <a:spAutoFit/>
          </a:bodyPr>
          <a:lstStyle/>
          <a:p>
            <a:pPr algn="l"/>
            <a:r>
              <a:rPr lang="ja-JP" altLang="en-US" sz="2000" dirty="0">
                <a:latin typeface="ＭＳ Ｐゴシック本文"/>
                <a:ea typeface="ＭＳ Ｐゴシック" panose="020B0600070205080204" pitchFamily="50" charset="-128"/>
              </a:rPr>
              <a:t>　</a:t>
            </a:r>
            <a:r>
              <a:rPr lang="en-US" altLang="ja-JP" sz="2000" dirty="0">
                <a:latin typeface="ＭＳ Ｐゴシック本文"/>
                <a:ea typeface="ＭＳ Ｐゴシック" panose="020B0600070205080204" pitchFamily="50" charset="-128"/>
              </a:rPr>
              <a:t>1990</a:t>
            </a:r>
            <a:r>
              <a:rPr lang="ja-JP" altLang="en-US" sz="2000" dirty="0">
                <a:latin typeface="ＭＳ Ｐゴシック本文"/>
                <a:ea typeface="ＭＳ Ｐゴシック" panose="020B0600070205080204" pitchFamily="50" charset="-128"/>
              </a:rPr>
              <a:t>年代の電力市場自由化の議論を受けて電力料金は低下した。</a:t>
            </a:r>
            <a:r>
              <a:rPr lang="en-US" altLang="ja-JP" sz="2000" dirty="0">
                <a:latin typeface="ＭＳ Ｐゴシック本文"/>
                <a:ea typeface="ＭＳ Ｐゴシック" panose="020B0600070205080204" pitchFamily="50" charset="-128"/>
              </a:rPr>
              <a:t>1994</a:t>
            </a:r>
            <a:r>
              <a:rPr lang="ja-JP" altLang="en-US" sz="2000" dirty="0">
                <a:latin typeface="ＭＳ Ｐゴシック本文"/>
                <a:ea typeface="ＭＳ Ｐゴシック" panose="020B0600070205080204" pitchFamily="50" charset="-128"/>
              </a:rPr>
              <a:t>年と</a:t>
            </a:r>
            <a:r>
              <a:rPr lang="en-US" altLang="ja-JP" sz="2000" dirty="0">
                <a:latin typeface="ＭＳ Ｐゴシック本文"/>
                <a:ea typeface="ＭＳ Ｐゴシック" panose="020B0600070205080204" pitchFamily="50" charset="-128"/>
              </a:rPr>
              <a:t>2010</a:t>
            </a:r>
            <a:r>
              <a:rPr lang="ja-JP" altLang="en-US" sz="2000" dirty="0">
                <a:latin typeface="ＭＳ Ｐゴシック本文"/>
                <a:ea typeface="ＭＳ Ｐゴシック" panose="020B0600070205080204" pitchFamily="50" charset="-128"/>
              </a:rPr>
              <a:t>年を比較して</a:t>
            </a:r>
            <a:r>
              <a:rPr lang="ja-JP" altLang="en-US" sz="2000" dirty="0" smtClean="0">
                <a:latin typeface="ＭＳ Ｐゴシック本文"/>
                <a:ea typeface="ＭＳ Ｐゴシック" panose="020B0600070205080204" pitchFamily="50" charset="-128"/>
              </a:rPr>
              <a:t>、家庭用</a:t>
            </a:r>
            <a:r>
              <a:rPr lang="ja-JP" altLang="en-US" sz="2000" dirty="0">
                <a:latin typeface="ＭＳ Ｐゴシック本文"/>
                <a:ea typeface="ＭＳ Ｐゴシック" panose="020B0600070205080204" pitchFamily="50" charset="-128"/>
              </a:rPr>
              <a:t>で</a:t>
            </a:r>
            <a:r>
              <a:rPr lang="en-US" altLang="ja-JP" sz="2000" dirty="0">
                <a:latin typeface="ＭＳ Ｐゴシック本文"/>
                <a:ea typeface="ＭＳ Ｐゴシック" panose="020B0600070205080204" pitchFamily="50" charset="-128"/>
              </a:rPr>
              <a:t>17.9%</a:t>
            </a:r>
            <a:r>
              <a:rPr lang="ja-JP" altLang="en-US" sz="2000" dirty="0">
                <a:latin typeface="ＭＳ Ｐゴシック本文"/>
                <a:ea typeface="ＭＳ Ｐゴシック" panose="020B0600070205080204" pitchFamily="50" charset="-128"/>
              </a:rPr>
              <a:t>、産業用で</a:t>
            </a:r>
            <a:r>
              <a:rPr lang="en-US" altLang="ja-JP" sz="2000" dirty="0">
                <a:latin typeface="ＭＳ Ｐゴシック本文"/>
                <a:ea typeface="ＭＳ Ｐゴシック" panose="020B0600070205080204" pitchFamily="50" charset="-128"/>
              </a:rPr>
              <a:t>20.4%</a:t>
            </a:r>
            <a:r>
              <a:rPr lang="ja-JP" altLang="en-US" sz="2000" dirty="0">
                <a:latin typeface="ＭＳ Ｐゴシック本文"/>
                <a:ea typeface="ＭＳ Ｐゴシック" panose="020B0600070205080204" pitchFamily="50" charset="-128"/>
              </a:rPr>
              <a:t>の低下</a:t>
            </a:r>
            <a:r>
              <a:rPr lang="ja-JP" altLang="en-US" sz="2000" dirty="0" smtClean="0">
                <a:latin typeface="ＭＳ Ｐゴシック本文"/>
                <a:ea typeface="ＭＳ Ｐゴシック" panose="020B0600070205080204" pitchFamily="50" charset="-128"/>
              </a:rPr>
              <a:t>。</a:t>
            </a:r>
            <a:endParaRPr lang="en-US" altLang="ja-JP" sz="2000" dirty="0" smtClean="0">
              <a:latin typeface="ＭＳ Ｐゴシック本文"/>
              <a:ea typeface="ＭＳ Ｐゴシック" panose="020B0600070205080204" pitchFamily="50" charset="-128"/>
            </a:endParaRPr>
          </a:p>
          <a:p>
            <a:pPr algn="l"/>
            <a:endParaRPr lang="ja-JP" altLang="en-US" dirty="0">
              <a:latin typeface="MS PGothic" panose="020B0600070205080204" pitchFamily="34" charset="-128"/>
              <a:ea typeface="MS PGothic" panose="020B0600070205080204" pitchFamily="34" charset="-128"/>
            </a:endParaRPr>
          </a:p>
        </p:txBody>
      </p:sp>
      <p:sp>
        <p:nvSpPr>
          <p:cNvPr id="3" name="テキスト ボックス 2">
            <a:extLst>
              <a:ext uri="{FF2B5EF4-FFF2-40B4-BE49-F238E27FC236}">
                <a16:creationId xmlns="" xmlns:a16="http://schemas.microsoft.com/office/drawing/2014/main" id="{433FD7F4-0A14-5249-A1BE-FCEA5392ACC2}"/>
              </a:ext>
            </a:extLst>
          </p:cNvPr>
          <p:cNvSpPr txBox="1"/>
          <p:nvPr/>
        </p:nvSpPr>
        <p:spPr>
          <a:xfrm>
            <a:off x="8534885" y="6002567"/>
            <a:ext cx="2025952" cy="442674"/>
          </a:xfrm>
          <a:prstGeom prst="roundRect">
            <a:avLst/>
          </a:prstGeom>
          <a:solidFill>
            <a:srgbClr val="FF0000"/>
          </a:solidFill>
        </p:spPr>
        <p:txBody>
          <a:bodyPr wrap="square" rtlCol="0">
            <a:spAutoFit/>
          </a:bodyPr>
          <a:lstStyle/>
          <a:p>
            <a:pPr algn="l"/>
            <a:r>
              <a:rPr lang="ja-JP" altLang="en-US" sz="2000" b="1" dirty="0">
                <a:solidFill>
                  <a:schemeClr val="bg1"/>
                </a:solidFill>
              </a:rPr>
              <a:t>競争の賜物か？</a:t>
            </a:r>
          </a:p>
        </p:txBody>
      </p:sp>
      <p:sp>
        <p:nvSpPr>
          <p:cNvPr id="5" name="矢印: 右 4">
            <a:extLst>
              <a:ext uri="{FF2B5EF4-FFF2-40B4-BE49-F238E27FC236}">
                <a16:creationId xmlns="" xmlns:a16="http://schemas.microsoft.com/office/drawing/2014/main" id="{FB88B2A0-90B8-6543-8834-A181DC06D2E6}"/>
              </a:ext>
            </a:extLst>
          </p:cNvPr>
          <p:cNvSpPr/>
          <p:nvPr/>
        </p:nvSpPr>
        <p:spPr>
          <a:xfrm>
            <a:off x="7344372" y="5965425"/>
            <a:ext cx="968685" cy="479816"/>
          </a:xfrm>
          <a:prstGeom prst="rightArrow">
            <a:avLst>
              <a:gd name="adj1" fmla="val 50000"/>
              <a:gd name="adj2" fmla="val 52254"/>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6" name="図 5"/>
          <p:cNvPicPr>
            <a:picLocks noChangeAspect="1"/>
          </p:cNvPicPr>
          <p:nvPr/>
        </p:nvPicPr>
        <p:blipFill>
          <a:blip r:embed="rId2"/>
          <a:stretch>
            <a:fillRect/>
          </a:stretch>
        </p:blipFill>
        <p:spPr>
          <a:xfrm>
            <a:off x="2084832" y="1597152"/>
            <a:ext cx="8205216" cy="3608832"/>
          </a:xfrm>
          <a:prstGeom prst="rect">
            <a:avLst/>
          </a:prstGeom>
        </p:spPr>
      </p:pic>
      <p:sp>
        <p:nvSpPr>
          <p:cNvPr id="9" name="正方形/長方形 8"/>
          <p:cNvSpPr/>
          <p:nvPr/>
        </p:nvSpPr>
        <p:spPr>
          <a:xfrm>
            <a:off x="3734718" y="1729024"/>
            <a:ext cx="4800167" cy="287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972019" y="1794399"/>
            <a:ext cx="8318029" cy="3466371"/>
          </a:xfrm>
          <a:prstGeom prst="round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325912" y="1613282"/>
            <a:ext cx="4724370" cy="369332"/>
          </a:xfrm>
          <a:prstGeom prst="rect">
            <a:avLst/>
          </a:prstGeom>
          <a:solidFill>
            <a:schemeClr val="bg1"/>
          </a:solidFill>
        </p:spPr>
        <p:txBody>
          <a:bodyPr wrap="none" rtlCol="0">
            <a:spAutoFit/>
          </a:bodyPr>
          <a:lstStyle/>
          <a:p>
            <a:r>
              <a:rPr kumimoji="1" lang="ja-JP" altLang="en-US" dirty="0" smtClean="0">
                <a:latin typeface="ＭＳ Ｐゴシック本文"/>
                <a:ea typeface="ＭＳ Ｐゴシック" panose="020B0600070205080204" pitchFamily="50" charset="-128"/>
              </a:rPr>
              <a:t>電力料金の推移　（一般電気事業者</a:t>
            </a:r>
            <a:r>
              <a:rPr kumimoji="1" lang="en-US" altLang="ja-JP" dirty="0" smtClean="0">
                <a:latin typeface="ＭＳ Ｐゴシック本文"/>
                <a:ea typeface="ＭＳ Ｐゴシック" panose="020B0600070205080204" pitchFamily="50" charset="-128"/>
              </a:rPr>
              <a:t>10</a:t>
            </a:r>
            <a:r>
              <a:rPr kumimoji="1" lang="ja-JP" altLang="en-US" dirty="0" smtClean="0">
                <a:latin typeface="ＭＳ Ｐゴシック本文"/>
                <a:ea typeface="ＭＳ Ｐゴシック" panose="020B0600070205080204" pitchFamily="50" charset="-128"/>
              </a:rPr>
              <a:t>社平均）</a:t>
            </a:r>
            <a:endParaRPr kumimoji="1" lang="ja-JP" altLang="en-US" dirty="0">
              <a:latin typeface="ＭＳ Ｐゴシック本文"/>
              <a:ea typeface="ＭＳ Ｐゴシック" panose="020B0600070205080204" pitchFamily="50" charset="-128"/>
            </a:endParaRPr>
          </a:p>
        </p:txBody>
      </p:sp>
      <p:sp>
        <p:nvSpPr>
          <p:cNvPr id="11" name="テキスト ボックス 10"/>
          <p:cNvSpPr txBox="1"/>
          <p:nvPr/>
        </p:nvSpPr>
        <p:spPr>
          <a:xfrm>
            <a:off x="9922525" y="5213608"/>
            <a:ext cx="2269475" cy="276999"/>
          </a:xfrm>
          <a:prstGeom prst="rect">
            <a:avLst/>
          </a:prstGeom>
          <a:noFill/>
        </p:spPr>
        <p:txBody>
          <a:bodyPr wrap="square" rtlCol="0">
            <a:spAutoFit/>
          </a:bodyPr>
          <a:lstStyle/>
          <a:p>
            <a:r>
              <a:rPr lang="en-US" altLang="ja-JP" sz="1200" dirty="0"/>
              <a:t>(</a:t>
            </a:r>
            <a:r>
              <a:rPr lang="ja-JP" altLang="en-US" sz="1200" dirty="0"/>
              <a:t>出典：高橋　洋　</a:t>
            </a:r>
            <a:r>
              <a:rPr lang="en-US" altLang="ja-JP" sz="1200" dirty="0" smtClean="0"/>
              <a:t>2011,p.148)</a:t>
            </a:r>
            <a:endParaRPr lang="ja-JP" altLang="en-US" sz="1200" dirty="0"/>
          </a:p>
        </p:txBody>
      </p:sp>
    </p:spTree>
    <p:extLst>
      <p:ext uri="{BB962C8B-B14F-4D97-AF65-F5344CB8AC3E}">
        <p14:creationId xmlns:p14="http://schemas.microsoft.com/office/powerpoint/2010/main" val="214553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10"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a:solidFill>
                  <a:schemeClr val="bg1"/>
                </a:solidFill>
                <a:latin typeface="MS PGothic" panose="020B0600070205080204" pitchFamily="34" charset="-128"/>
                <a:ea typeface="MS PGothic" panose="020B0600070205080204" pitchFamily="34" charset="-128"/>
              </a:rPr>
              <a:t>電力市場における十分な競争</a:t>
            </a:r>
          </a:p>
        </p:txBody>
      </p:sp>
      <p:sp>
        <p:nvSpPr>
          <p:cNvPr id="4" name="テキスト ボックス 3">
            <a:extLst>
              <a:ext uri="{FF2B5EF4-FFF2-40B4-BE49-F238E27FC236}">
                <a16:creationId xmlns="" xmlns:a16="http://schemas.microsoft.com/office/drawing/2014/main" id="{447A1B7C-664F-814E-8AAC-D55980E58123}"/>
              </a:ext>
            </a:extLst>
          </p:cNvPr>
          <p:cNvSpPr txBox="1"/>
          <p:nvPr/>
        </p:nvSpPr>
        <p:spPr>
          <a:xfrm>
            <a:off x="585106" y="5802389"/>
            <a:ext cx="11021786" cy="715089"/>
          </a:xfrm>
          <a:prstGeom prst="roundRect">
            <a:avLst/>
          </a:prstGeom>
          <a:noFill/>
          <a:ln w="28575">
            <a:solidFill>
              <a:schemeClr val="accent6">
                <a:lumMod val="50000"/>
              </a:schemeClr>
            </a:solidFill>
          </a:ln>
        </p:spPr>
        <p:txBody>
          <a:bodyPr wrap="square" rtlCol="0">
            <a:spAutoFit/>
          </a:bodyPr>
          <a:lstStyle/>
          <a:p>
            <a:pPr algn="l"/>
            <a:r>
              <a:rPr lang="ja-JP" altLang="en-US" dirty="0">
                <a:latin typeface="MS PGothic" panose="020B0600070205080204" pitchFamily="34" charset="-128"/>
                <a:ea typeface="MS PGothic" panose="020B0600070205080204" pitchFamily="34" charset="-128"/>
              </a:rPr>
              <a:t>　これまでの独占市場を維持するために、電力会社は設備投資を切り詰め、電力料金を引き下げた。つまり、</a:t>
            </a:r>
          </a:p>
          <a:p>
            <a:pPr algn="l"/>
            <a:r>
              <a:rPr lang="ja-JP" altLang="en-US" u="heavy" dirty="0">
                <a:uFill>
                  <a:solidFill>
                    <a:srgbClr val="FF0000"/>
                  </a:solidFill>
                </a:uFill>
                <a:latin typeface="MS PGothic" panose="020B0600070205080204" pitchFamily="34" charset="-128"/>
                <a:ea typeface="MS PGothic" panose="020B0600070205080204" pitchFamily="34" charset="-128"/>
              </a:rPr>
              <a:t>競争の結果ではない</a:t>
            </a:r>
            <a:r>
              <a:rPr lang="ja-JP" altLang="en-US" dirty="0">
                <a:latin typeface="MS PGothic" panose="020B0600070205080204" pitchFamily="34" charset="-128"/>
                <a:ea typeface="MS PGothic" panose="020B0600070205080204" pitchFamily="34" charset="-128"/>
              </a:rPr>
              <a:t>。</a:t>
            </a:r>
          </a:p>
        </p:txBody>
      </p:sp>
      <p:pic>
        <p:nvPicPr>
          <p:cNvPr id="3" name="図 2"/>
          <p:cNvPicPr>
            <a:picLocks noChangeAspect="1"/>
          </p:cNvPicPr>
          <p:nvPr/>
        </p:nvPicPr>
        <p:blipFill>
          <a:blip r:embed="rId2"/>
          <a:stretch>
            <a:fillRect/>
          </a:stretch>
        </p:blipFill>
        <p:spPr>
          <a:xfrm>
            <a:off x="2280492" y="1608299"/>
            <a:ext cx="7579604" cy="3892414"/>
          </a:xfrm>
          <a:prstGeom prst="rect">
            <a:avLst/>
          </a:prstGeom>
        </p:spPr>
      </p:pic>
      <p:sp>
        <p:nvSpPr>
          <p:cNvPr id="6" name="正方形/長方形 5"/>
          <p:cNvSpPr/>
          <p:nvPr/>
        </p:nvSpPr>
        <p:spPr>
          <a:xfrm>
            <a:off x="3901137" y="1645983"/>
            <a:ext cx="4427615" cy="403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280492" y="1771801"/>
            <a:ext cx="7579604" cy="3728912"/>
          </a:xfrm>
          <a:prstGeom prst="round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897436" y="1587135"/>
            <a:ext cx="4804520" cy="369332"/>
          </a:xfrm>
          <a:prstGeom prst="rect">
            <a:avLst/>
          </a:prstGeom>
          <a:solidFill>
            <a:schemeClr val="bg1"/>
          </a:solidFill>
        </p:spPr>
        <p:txBody>
          <a:bodyPr wrap="none" rtlCol="0">
            <a:spAutoFit/>
          </a:bodyPr>
          <a:lstStyle/>
          <a:p>
            <a:r>
              <a:rPr kumimoji="1" lang="ja-JP" altLang="en-US" dirty="0" smtClean="0">
                <a:latin typeface="ＭＳ Ｐゴシック本文"/>
              </a:rPr>
              <a:t>一般電気事業者</a:t>
            </a:r>
            <a:r>
              <a:rPr kumimoji="1" lang="en-US" altLang="ja-JP" dirty="0" smtClean="0">
                <a:latin typeface="ＭＳ Ｐゴシック本文"/>
              </a:rPr>
              <a:t>10</a:t>
            </a:r>
            <a:r>
              <a:rPr kumimoji="1" lang="ja-JP" altLang="en-US" dirty="0" smtClean="0">
                <a:latin typeface="ＭＳ Ｐゴシック本文"/>
              </a:rPr>
              <a:t>社の設備投資額実績の推移</a:t>
            </a:r>
            <a:endParaRPr kumimoji="1" lang="ja-JP" altLang="en-US" dirty="0">
              <a:latin typeface="ＭＳ Ｐゴシック本文"/>
            </a:endParaRPr>
          </a:p>
        </p:txBody>
      </p:sp>
      <p:sp>
        <p:nvSpPr>
          <p:cNvPr id="8" name="テキスト ボックス 7"/>
          <p:cNvSpPr txBox="1"/>
          <p:nvPr/>
        </p:nvSpPr>
        <p:spPr>
          <a:xfrm>
            <a:off x="9749927" y="5450022"/>
            <a:ext cx="2236425" cy="276999"/>
          </a:xfrm>
          <a:prstGeom prst="rect">
            <a:avLst/>
          </a:prstGeom>
          <a:noFill/>
        </p:spPr>
        <p:txBody>
          <a:bodyPr wrap="square" rtlCol="0">
            <a:spAutoFit/>
          </a:bodyPr>
          <a:lstStyle/>
          <a:p>
            <a:r>
              <a:rPr lang="en-US" altLang="ja-JP" sz="1200" dirty="0"/>
              <a:t>(</a:t>
            </a:r>
            <a:r>
              <a:rPr lang="ja-JP" altLang="en-US" sz="1200" dirty="0"/>
              <a:t>出典：高橋　洋　</a:t>
            </a:r>
            <a:r>
              <a:rPr lang="en-US" altLang="ja-JP" sz="1200" dirty="0" smtClean="0"/>
              <a:t>2011,p.149)</a:t>
            </a:r>
            <a:endParaRPr lang="ja-JP" altLang="en-US" sz="1200" dirty="0"/>
          </a:p>
        </p:txBody>
      </p:sp>
    </p:spTree>
    <p:extLst>
      <p:ext uri="{BB962C8B-B14F-4D97-AF65-F5344CB8AC3E}">
        <p14:creationId xmlns:p14="http://schemas.microsoft.com/office/powerpoint/2010/main" val="130172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a:solidFill>
                  <a:schemeClr val="bg1"/>
                </a:solidFill>
              </a:rPr>
              <a:t>固定価格買取制度</a:t>
            </a:r>
          </a:p>
        </p:txBody>
      </p:sp>
      <p:sp>
        <p:nvSpPr>
          <p:cNvPr id="3" name="コンテンツ プレースホルダー 2"/>
          <p:cNvSpPr>
            <a:spLocks noGrp="1"/>
          </p:cNvSpPr>
          <p:nvPr>
            <p:ph idx="1"/>
          </p:nvPr>
        </p:nvSpPr>
        <p:spPr>
          <a:xfrm>
            <a:off x="214745" y="5533474"/>
            <a:ext cx="11471563" cy="1054363"/>
          </a:xfrm>
          <a:prstGeom prst="roundRect">
            <a:avLst/>
          </a:prstGeom>
          <a:ln w="28575">
            <a:solidFill>
              <a:schemeClr val="accent6">
                <a:lumMod val="50000"/>
              </a:schemeClr>
            </a:solidFill>
          </a:ln>
        </p:spPr>
        <p:txBody>
          <a:bodyPr>
            <a:normAutofit fontScale="85000" lnSpcReduction="10000"/>
          </a:bodyPr>
          <a:lstStyle/>
          <a:p>
            <a:pPr marL="0" indent="0">
              <a:buNone/>
            </a:pPr>
            <a:r>
              <a:rPr kumimoji="1" lang="ja-JP" altLang="en-US" sz="1800" dirty="0"/>
              <a:t>　</a:t>
            </a:r>
            <a:r>
              <a:rPr kumimoji="1" lang="ja-JP" altLang="en-US" sz="2400" dirty="0"/>
              <a:t>再生可能エネルギーによって生み出された電力を、国が定める固定価格で定められた期間（</a:t>
            </a:r>
            <a:r>
              <a:rPr kumimoji="1" lang="en-US" altLang="ja-JP" sz="2400" dirty="0"/>
              <a:t>20</a:t>
            </a:r>
            <a:r>
              <a:rPr kumimoji="1" lang="ja-JP" altLang="en-US" sz="2400" dirty="0"/>
              <a:t>年間）、電力会社が買い取ることを義務付ける制度。</a:t>
            </a:r>
            <a:endParaRPr kumimoji="1" lang="en-US" altLang="ja-JP" sz="2400" dirty="0"/>
          </a:p>
          <a:p>
            <a:pPr marL="0" indent="0">
              <a:buNone/>
            </a:pPr>
            <a:r>
              <a:rPr kumimoji="1" lang="ja-JP" altLang="en-US" sz="1800" dirty="0"/>
              <a:t>　　　　　　　　　　　　　　　　　　　　　　　　　　　　　　　　　　　　　　</a:t>
            </a:r>
            <a:r>
              <a:rPr kumimoji="1" lang="ja-JP" altLang="en-US" sz="2400" u="heavy" dirty="0">
                <a:uFill>
                  <a:solidFill>
                    <a:srgbClr val="FF0000"/>
                  </a:solidFill>
                </a:uFill>
              </a:rPr>
              <a:t>発電事業者は、安定したコスト回収が見込めるようになった</a:t>
            </a:r>
            <a:r>
              <a:rPr kumimoji="1" lang="ja-JP" altLang="en-US" sz="1800" dirty="0"/>
              <a:t>。</a:t>
            </a:r>
            <a:endParaRPr kumimoji="1" lang="en-US" altLang="ja-JP" sz="1800" dirty="0"/>
          </a:p>
        </p:txBody>
      </p:sp>
      <p:sp>
        <p:nvSpPr>
          <p:cNvPr id="5" name="右矢印 4"/>
          <p:cNvSpPr/>
          <p:nvPr/>
        </p:nvSpPr>
        <p:spPr>
          <a:xfrm>
            <a:off x="4578678" y="6116880"/>
            <a:ext cx="477982" cy="332509"/>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826327" y="4852555"/>
            <a:ext cx="5465618" cy="249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87050" y="1600894"/>
            <a:ext cx="8582892" cy="3840012"/>
          </a:xfrm>
          <a:prstGeom prst="round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950996" y="1367670"/>
            <a:ext cx="5307863" cy="369332"/>
          </a:xfrm>
          <a:prstGeom prst="rect">
            <a:avLst/>
          </a:prstGeom>
          <a:solidFill>
            <a:schemeClr val="bg1"/>
          </a:solidFill>
        </p:spPr>
        <p:txBody>
          <a:bodyPr wrap="none" rtlCol="0">
            <a:spAutoFit/>
          </a:bodyPr>
          <a:lstStyle/>
          <a:p>
            <a:r>
              <a:rPr kumimoji="1" lang="ja-JP" altLang="en-US" dirty="0"/>
              <a:t>再生可能エネルギー（水力を除く）の設備容量の推移</a:t>
            </a:r>
          </a:p>
        </p:txBody>
      </p:sp>
      <p:sp>
        <p:nvSpPr>
          <p:cNvPr id="12" name="正方形/長方形 11"/>
          <p:cNvSpPr/>
          <p:nvPr/>
        </p:nvSpPr>
        <p:spPr>
          <a:xfrm>
            <a:off x="9023188" y="5161195"/>
            <a:ext cx="2355489" cy="276999"/>
          </a:xfrm>
          <a:prstGeom prst="rect">
            <a:avLst/>
          </a:prstGeom>
        </p:spPr>
        <p:txBody>
          <a:bodyPr wrap="square">
            <a:spAutoFit/>
          </a:bodyPr>
          <a:lstStyle/>
          <a:p>
            <a:r>
              <a:rPr lang="en-US" altLang="ja-JP" sz="1200" dirty="0"/>
              <a:t>(</a:t>
            </a:r>
            <a:r>
              <a:rPr lang="ja-JP" altLang="en-US" sz="1200" dirty="0"/>
              <a:t>出典：エネルギー</a:t>
            </a:r>
            <a:r>
              <a:rPr lang="ja-JP" altLang="en-US" sz="1200" dirty="0" smtClean="0"/>
              <a:t>白</a:t>
            </a:r>
            <a:r>
              <a:rPr lang="en-US" altLang="ja-JP" sz="1200" dirty="0" smtClean="0"/>
              <a:t>2017</a:t>
            </a:r>
            <a:r>
              <a:rPr lang="ja-JP" altLang="en-US" sz="1200" dirty="0"/>
              <a:t>より</a:t>
            </a:r>
            <a:r>
              <a:rPr lang="en-US" altLang="ja-JP" sz="1200" dirty="0"/>
              <a:t>)</a:t>
            </a:r>
            <a:endParaRPr lang="ja-JP" altLang="en-US" sz="1200" dirty="0"/>
          </a:p>
        </p:txBody>
      </p:sp>
      <p:pic>
        <p:nvPicPr>
          <p:cNvPr id="16" name="図 16">
            <a:extLst>
              <a:ext uri="{FF2B5EF4-FFF2-40B4-BE49-F238E27FC236}">
                <a16:creationId xmlns:a16="http://schemas.microsoft.com/office/drawing/2014/main" xmlns="" id="{20D4213E-A829-1349-B3BA-498284C079A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92193" y="1739075"/>
            <a:ext cx="7972606" cy="2852039"/>
          </a:xfrm>
          <a:prstGeom prst="rect">
            <a:avLst/>
          </a:prstGeom>
        </p:spPr>
      </p:pic>
      <p:sp>
        <p:nvSpPr>
          <p:cNvPr id="10" name="角丸四角形吹き出し 9"/>
          <p:cNvSpPr/>
          <p:nvPr/>
        </p:nvSpPr>
        <p:spPr>
          <a:xfrm rot="10800000" flipH="1">
            <a:off x="3555174" y="4638177"/>
            <a:ext cx="2524992" cy="711030"/>
          </a:xfrm>
          <a:prstGeom prst="wedgeRoundRectCallout">
            <a:avLst>
              <a:gd name="adj1" fmla="val 80391"/>
              <a:gd name="adj2" fmla="val 73682"/>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3501927" y="4668289"/>
            <a:ext cx="2786241" cy="646331"/>
          </a:xfrm>
          <a:prstGeom prst="rect">
            <a:avLst/>
          </a:prstGeom>
          <a:noFill/>
        </p:spPr>
        <p:txBody>
          <a:bodyPr wrap="square" rtlCol="0">
            <a:spAutoFit/>
          </a:bodyPr>
          <a:lstStyle/>
          <a:p>
            <a:r>
              <a:rPr kumimoji="1" lang="en-US" altLang="ja-JP" dirty="0">
                <a:solidFill>
                  <a:schemeClr val="bg1"/>
                </a:solidFill>
              </a:rPr>
              <a:t>2012</a:t>
            </a:r>
            <a:r>
              <a:rPr kumimoji="1" lang="ja-JP" altLang="en-US" dirty="0">
                <a:solidFill>
                  <a:schemeClr val="bg1"/>
                </a:solidFill>
              </a:rPr>
              <a:t>年</a:t>
            </a:r>
            <a:r>
              <a:rPr kumimoji="1" lang="en-US" altLang="ja-JP" dirty="0">
                <a:solidFill>
                  <a:schemeClr val="bg1"/>
                </a:solidFill>
              </a:rPr>
              <a:t>7</a:t>
            </a:r>
            <a:r>
              <a:rPr kumimoji="1" lang="ja-JP" altLang="en-US" dirty="0">
                <a:solidFill>
                  <a:schemeClr val="bg1"/>
                </a:solidFill>
              </a:rPr>
              <a:t>月</a:t>
            </a:r>
            <a:endParaRPr kumimoji="1" lang="en-US" altLang="ja-JP" dirty="0">
              <a:solidFill>
                <a:schemeClr val="bg1"/>
              </a:solidFill>
            </a:endParaRPr>
          </a:p>
          <a:p>
            <a:r>
              <a:rPr lang="ja-JP" altLang="en-US" dirty="0">
                <a:solidFill>
                  <a:schemeClr val="bg1"/>
                </a:solidFill>
              </a:rPr>
              <a:t>固定価格買取制度　導入</a:t>
            </a:r>
            <a:endParaRPr kumimoji="1" lang="ja-JP" altLang="en-US" dirty="0">
              <a:solidFill>
                <a:schemeClr val="bg1"/>
              </a:solidFill>
            </a:endParaRPr>
          </a:p>
        </p:txBody>
      </p:sp>
      <p:sp>
        <p:nvSpPr>
          <p:cNvPr id="4" name="円形吹き出し 3"/>
          <p:cNvSpPr/>
          <p:nvPr/>
        </p:nvSpPr>
        <p:spPr>
          <a:xfrm>
            <a:off x="9138593" y="1367669"/>
            <a:ext cx="3053407" cy="3300619"/>
          </a:xfrm>
          <a:prstGeom prst="wedgeEllipseCallout">
            <a:avLst>
              <a:gd name="adj1" fmla="val -78890"/>
              <a:gd name="adj2" fmla="val 989"/>
            </a:avLst>
          </a:prstGeom>
          <a:solidFill>
            <a:schemeClr val="accent6"/>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t>固定価格買取制度により太陽光を中心に再生可能エネルギー発電が大きく伸びたが、国民負担も増加（一世帯当り</a:t>
            </a:r>
            <a:r>
              <a:rPr kumimoji="1" lang="ja-JP" altLang="en-US" dirty="0" smtClean="0">
                <a:solidFill>
                  <a:srgbClr val="FFFF00"/>
                </a:solidFill>
              </a:rPr>
              <a:t>毎月約</a:t>
            </a:r>
            <a:r>
              <a:rPr kumimoji="1" lang="en-US" altLang="ja-JP" dirty="0" smtClean="0">
                <a:solidFill>
                  <a:srgbClr val="FFFF00"/>
                </a:solidFill>
              </a:rPr>
              <a:t>750</a:t>
            </a:r>
            <a:r>
              <a:rPr kumimoji="1" lang="ja-JP" altLang="en-US" dirty="0" smtClean="0">
                <a:solidFill>
                  <a:srgbClr val="FFFF00"/>
                </a:solidFill>
              </a:rPr>
              <a:t>円</a:t>
            </a:r>
            <a:r>
              <a:rPr kumimoji="1" lang="ja-JP" altLang="en-US" dirty="0" smtClean="0"/>
              <a:t>電力料金に追加負担）</a:t>
            </a:r>
            <a:endParaRPr kumimoji="1" lang="ja-JP" altLang="en-US" dirty="0"/>
          </a:p>
        </p:txBody>
      </p:sp>
    </p:spTree>
    <p:extLst>
      <p:ext uri="{BB962C8B-B14F-4D97-AF65-F5344CB8AC3E}">
        <p14:creationId xmlns:p14="http://schemas.microsoft.com/office/powerpoint/2010/main" val="65155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022739" y="62420"/>
            <a:ext cx="8302273" cy="461665"/>
          </a:xfrm>
          <a:prstGeom prst="rect">
            <a:avLst/>
          </a:prstGeom>
          <a:noFill/>
        </p:spPr>
        <p:txBody>
          <a:bodyPr wrap="none" rtlCol="0">
            <a:spAutoFit/>
          </a:bodyPr>
          <a:lstStyle/>
          <a:p>
            <a:r>
              <a:rPr lang="ja-JP" altLang="en-US" sz="2400" b="1" dirty="0"/>
              <a:t>図表</a:t>
            </a:r>
            <a:r>
              <a:rPr lang="en-US" altLang="ja-JP" sz="2400" b="1" dirty="0"/>
              <a:t>14  </a:t>
            </a:r>
            <a:r>
              <a:rPr lang="ja-JP" altLang="en-US" sz="2400" b="1" dirty="0"/>
              <a:t>ドイツの太陽光賦課金と再生可能エネルギー導入推移</a:t>
            </a:r>
          </a:p>
        </p:txBody>
      </p:sp>
      <p:sp>
        <p:nvSpPr>
          <p:cNvPr id="7" name="正方形/長方形 6"/>
          <p:cNvSpPr/>
          <p:nvPr/>
        </p:nvSpPr>
        <p:spPr>
          <a:xfrm>
            <a:off x="1981200" y="6306368"/>
            <a:ext cx="7715200" cy="369332"/>
          </a:xfrm>
          <a:prstGeom prst="rect">
            <a:avLst/>
          </a:prstGeom>
        </p:spPr>
        <p:txBody>
          <a:bodyPr wrap="square">
            <a:spAutoFit/>
          </a:bodyPr>
          <a:lstStyle/>
          <a:p>
            <a:r>
              <a:rPr lang="ja-JP" altLang="en-US" dirty="0"/>
              <a:t>出所：総合資源エネルギー調査会・新エネルギー小委員会（</a:t>
            </a:r>
            <a:r>
              <a:rPr lang="en-US" altLang="ja-JP" dirty="0"/>
              <a:t>2014</a:t>
            </a:r>
            <a:r>
              <a:rPr lang="ja-JP" altLang="en-US" dirty="0"/>
              <a:t>）</a:t>
            </a:r>
          </a:p>
        </p:txBody>
      </p:sp>
      <p:pic>
        <p:nvPicPr>
          <p:cNvPr id="1026" name="Picture 2" descr="ドイツにおける固定価格買取制度の賦課金水準と発電量に占める再生可能エネルギー比率の推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057" y="47413"/>
            <a:ext cx="8763486" cy="6847174"/>
          </a:xfrm>
          <a:prstGeom prst="rect">
            <a:avLst/>
          </a:prstGeom>
          <a:noFill/>
          <a:extLst>
            <a:ext uri="{909E8E84-426E-40DD-AFC4-6F175D3DCCD1}">
              <a14:hiddenFill xmlns:a14="http://schemas.microsoft.com/office/drawing/2010/main">
                <a:solidFill>
                  <a:srgbClr val="FFFFFF"/>
                </a:solidFill>
              </a14:hiddenFill>
            </a:ext>
          </a:extLst>
        </p:spPr>
      </p:pic>
      <p:sp>
        <p:nvSpPr>
          <p:cNvPr id="2" name="四角形吹き出し 1"/>
          <p:cNvSpPr/>
          <p:nvPr/>
        </p:nvSpPr>
        <p:spPr>
          <a:xfrm>
            <a:off x="7373217" y="2701435"/>
            <a:ext cx="1872208" cy="475456"/>
          </a:xfrm>
          <a:prstGeom prst="wedgeRectCallout">
            <a:avLst>
              <a:gd name="adj1" fmla="val -35326"/>
              <a:gd name="adj2" fmla="val -172162"/>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1400" dirty="0"/>
              <a:t>日本の買取負担水準</a:t>
            </a:r>
          </a:p>
        </p:txBody>
      </p:sp>
      <p:sp>
        <p:nvSpPr>
          <p:cNvPr id="8" name="正方形/長方形 7"/>
          <p:cNvSpPr/>
          <p:nvPr/>
        </p:nvSpPr>
        <p:spPr>
          <a:xfrm>
            <a:off x="9014254" y="47413"/>
            <a:ext cx="1043608" cy="476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参考図</a:t>
            </a:r>
          </a:p>
        </p:txBody>
      </p:sp>
      <p:sp>
        <p:nvSpPr>
          <p:cNvPr id="6" name="円形吹き出し 5"/>
          <p:cNvSpPr/>
          <p:nvPr/>
        </p:nvSpPr>
        <p:spPr>
          <a:xfrm>
            <a:off x="10550769" y="1153989"/>
            <a:ext cx="1579685" cy="1547446"/>
          </a:xfrm>
          <a:prstGeom prst="wedgeEllipseCallout">
            <a:avLst>
              <a:gd name="adj1" fmla="val -87067"/>
              <a:gd name="adj2" fmla="val -75000"/>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t>ドイツ国民の負担水準</a:t>
            </a:r>
            <a:r>
              <a:rPr kumimoji="1" lang="en-US" altLang="ja-JP" dirty="0"/>
              <a:t>(</a:t>
            </a:r>
            <a:r>
              <a:rPr kumimoji="1" lang="ja-JP" altLang="en-US" dirty="0"/>
              <a:t>日本の</a:t>
            </a:r>
            <a:r>
              <a:rPr kumimoji="1" lang="en-US" altLang="ja-JP" dirty="0"/>
              <a:t>3</a:t>
            </a:r>
            <a:r>
              <a:rPr kumimoji="1" lang="ja-JP" altLang="en-US" dirty="0"/>
              <a:t>倍</a:t>
            </a:r>
            <a:r>
              <a:rPr kumimoji="1" lang="en-US" altLang="ja-JP" dirty="0"/>
              <a:t>)</a:t>
            </a:r>
            <a:endParaRPr kumimoji="1" lang="ja-JP" altLang="en-US" dirty="0"/>
          </a:p>
        </p:txBody>
      </p:sp>
    </p:spTree>
    <p:extLst>
      <p:ext uri="{BB962C8B-B14F-4D97-AF65-F5344CB8AC3E}">
        <p14:creationId xmlns:p14="http://schemas.microsoft.com/office/powerpoint/2010/main" val="3437481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ED1C59D-2E25-4915-B89D-DC2148ECFB16}" type="slidenum">
              <a:rPr kumimoji="1" lang="ja-JP" altLang="en-US" smtClean="0"/>
              <a:t>25</a:t>
            </a:fld>
            <a:endParaRPr kumimoji="1" lang="ja-JP" altLang="en-US"/>
          </a:p>
        </p:txBody>
      </p:sp>
      <p:sp>
        <p:nvSpPr>
          <p:cNvPr id="5" name="タイトル 1"/>
          <p:cNvSpPr txBox="1">
            <a:spLocks/>
          </p:cNvSpPr>
          <p:nvPr/>
        </p:nvSpPr>
        <p:spPr>
          <a:xfrm>
            <a:off x="360218" y="238991"/>
            <a:ext cx="11471563" cy="1451697"/>
          </a:xfrm>
          <a:prstGeom prst="roundRect">
            <a:avLst/>
          </a:prstGeom>
          <a:solidFill>
            <a:schemeClr val="accent6">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b="1" dirty="0" smtClean="0">
                <a:solidFill>
                  <a:schemeClr val="bg1"/>
                </a:solidFill>
                <a:latin typeface="MS PGothic" panose="020B0600070205080204" pitchFamily="34" charset="-128"/>
                <a:ea typeface="MS PGothic" panose="020B0600070205080204" pitchFamily="34" charset="-128"/>
              </a:rPr>
              <a:t>グリッド・ペリティ</a:t>
            </a:r>
            <a:endParaRPr lang="ja-JP" altLang="en-US" sz="5400" b="1" dirty="0">
              <a:solidFill>
                <a:schemeClr val="bg1"/>
              </a:solidFill>
              <a:latin typeface="MS PGothic" panose="020B0600070205080204" pitchFamily="34" charset="-128"/>
              <a:ea typeface="MS PGothic" panose="020B0600070205080204" pitchFamily="34" charset="-128"/>
            </a:endParaRPr>
          </a:p>
        </p:txBody>
      </p:sp>
      <p:pic>
        <p:nvPicPr>
          <p:cNvPr id="6" name="Picture 2" descr="Image result for grid parit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704" y="1852903"/>
            <a:ext cx="9098096" cy="4123947"/>
          </a:xfrm>
          <a:prstGeom prst="rect">
            <a:avLst/>
          </a:prstGeom>
          <a:noFill/>
          <a:extLst>
            <a:ext uri="{909E8E84-426E-40DD-AFC4-6F175D3DCCD1}">
              <a14:hiddenFill xmlns:a14="http://schemas.microsoft.com/office/drawing/2010/main">
                <a:solidFill>
                  <a:srgbClr val="FFFFFF"/>
                </a:solidFill>
              </a14:hiddenFill>
            </a:ext>
          </a:extLst>
        </p:spPr>
      </p:pic>
      <p:sp>
        <p:nvSpPr>
          <p:cNvPr id="7" name="円形吹き出し 6"/>
          <p:cNvSpPr/>
          <p:nvPr/>
        </p:nvSpPr>
        <p:spPr>
          <a:xfrm>
            <a:off x="-13269" y="1816822"/>
            <a:ext cx="2991040" cy="1588986"/>
          </a:xfrm>
          <a:prstGeom prst="wedgeEllipseCallout">
            <a:avLst>
              <a:gd name="adj1" fmla="val 112603"/>
              <a:gd name="adj2" fmla="val 87500"/>
            </a:avLst>
          </a:prstGeom>
          <a:solidFill>
            <a:srgbClr val="66FF33"/>
          </a:solidFill>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dirty="0" smtClean="0">
                <a:solidFill>
                  <a:schemeClr val="tx1"/>
                </a:solidFill>
              </a:rPr>
              <a:t>再生可能エネルギーは、まだ技術革新の余地が高く、今後もコスト低下が期待される</a:t>
            </a:r>
            <a:endParaRPr kumimoji="1" lang="ja-JP" altLang="en-US" dirty="0">
              <a:solidFill>
                <a:schemeClr val="tx1"/>
              </a:solidFill>
            </a:endParaRPr>
          </a:p>
        </p:txBody>
      </p:sp>
      <p:sp>
        <p:nvSpPr>
          <p:cNvPr id="8" name="円形吹き出し 7"/>
          <p:cNvSpPr/>
          <p:nvPr/>
        </p:nvSpPr>
        <p:spPr>
          <a:xfrm>
            <a:off x="0" y="4053038"/>
            <a:ext cx="3032289" cy="1923812"/>
          </a:xfrm>
          <a:prstGeom prst="wedgeEllipseCallout">
            <a:avLst>
              <a:gd name="adj1" fmla="val 127052"/>
              <a:gd name="adj2" fmla="val -515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化石エネルギー、原発など従来型電源は、これ以上技術革新の余地がなく、環境対策費用で返って</a:t>
            </a:r>
            <a:r>
              <a:rPr lang="ja-JP" altLang="en-US" sz="1600" dirty="0" smtClean="0">
                <a:solidFill>
                  <a:schemeClr val="tx1"/>
                </a:solidFill>
              </a:rPr>
              <a:t>コスト上昇の可能性が高い</a:t>
            </a:r>
            <a:endParaRPr kumimoji="1" lang="ja-JP" altLang="en-US" sz="1600" dirty="0">
              <a:solidFill>
                <a:schemeClr val="tx1"/>
              </a:solidFill>
            </a:endParaRPr>
          </a:p>
        </p:txBody>
      </p:sp>
      <p:sp>
        <p:nvSpPr>
          <p:cNvPr id="3" name="正方形/長方形 2"/>
          <p:cNvSpPr/>
          <p:nvPr/>
        </p:nvSpPr>
        <p:spPr>
          <a:xfrm>
            <a:off x="482699" y="6161390"/>
            <a:ext cx="11197330" cy="461665"/>
          </a:xfrm>
          <a:prstGeom prst="rect">
            <a:avLst/>
          </a:prstGeom>
        </p:spPr>
        <p:txBody>
          <a:bodyPr wrap="square">
            <a:spAutoFit/>
          </a:bodyPr>
          <a:lstStyle/>
          <a:p>
            <a:r>
              <a:rPr lang="ja-JP" altLang="en-US" sz="2400" b="1" dirty="0">
                <a:latin typeface="MS PGothic" panose="020B0600070205080204" pitchFamily="34" charset="-128"/>
                <a:ea typeface="MS PGothic" panose="020B0600070205080204" pitchFamily="34" charset="-128"/>
              </a:rPr>
              <a:t>近い将来既存電源と再生可能エネルギーコストが同一化する「グリッド・ペリティ」達成</a:t>
            </a:r>
          </a:p>
        </p:txBody>
      </p:sp>
      <p:sp>
        <p:nvSpPr>
          <p:cNvPr id="9" name="角丸四角形 8"/>
          <p:cNvSpPr/>
          <p:nvPr/>
        </p:nvSpPr>
        <p:spPr>
          <a:xfrm>
            <a:off x="330947" y="6060289"/>
            <a:ext cx="11500834" cy="663865"/>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457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8255" y="365125"/>
            <a:ext cx="10425545" cy="1325563"/>
          </a:xfrm>
        </p:spPr>
        <p:txBody>
          <a:bodyPr/>
          <a:lstStyle/>
          <a:p>
            <a:endParaRPr kumimoji="1" lang="ja-JP" altLang="en-US"/>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6127" y="1825624"/>
            <a:ext cx="9507682" cy="4949249"/>
          </a:xfrm>
          <a:prstGeom prst="rect">
            <a:avLst/>
          </a:prstGeom>
          <a:ln>
            <a:noFill/>
          </a:ln>
          <a:effectLst>
            <a:outerShdw blurRad="292100" dist="139700" dir="2700000" algn="tl" rotWithShape="0">
              <a:srgbClr val="333333">
                <a:alpha val="65000"/>
              </a:srgbClr>
            </a:outerShdw>
          </a:effectLst>
        </p:spPr>
      </p:pic>
      <p:sp>
        <p:nvSpPr>
          <p:cNvPr id="4" name="角丸四角形 3"/>
          <p:cNvSpPr/>
          <p:nvPr/>
        </p:nvSpPr>
        <p:spPr>
          <a:xfrm>
            <a:off x="723900" y="365125"/>
            <a:ext cx="10629900" cy="132556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t>第</a:t>
            </a:r>
            <a:r>
              <a:rPr kumimoji="1" lang="en-US" altLang="ja-JP" sz="4400" dirty="0" smtClean="0"/>
              <a:t>3</a:t>
            </a:r>
            <a:r>
              <a:rPr kumimoji="1" lang="ja-JP" altLang="en-US" sz="4400" dirty="0" smtClean="0"/>
              <a:t>章：分散型エネルギーとエネルギー自治</a:t>
            </a:r>
            <a:endParaRPr kumimoji="1" lang="ja-JP" altLang="en-US" sz="4400" dirty="0"/>
          </a:p>
        </p:txBody>
      </p:sp>
    </p:spTree>
    <p:extLst>
      <p:ext uri="{BB962C8B-B14F-4D97-AF65-F5344CB8AC3E}">
        <p14:creationId xmlns:p14="http://schemas.microsoft.com/office/powerpoint/2010/main" val="149090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smtClean="0">
                <a:solidFill>
                  <a:schemeClr val="bg1"/>
                </a:solidFill>
              </a:rPr>
              <a:t>分散型エネルギーとエネルギー自治　</a:t>
            </a:r>
            <a:endParaRPr kumimoji="1" lang="ja-JP" altLang="en-US" b="1" dirty="0">
              <a:solidFill>
                <a:schemeClr val="bg1"/>
              </a:solidFill>
            </a:endParaRPr>
          </a:p>
        </p:txBody>
      </p:sp>
      <p:sp>
        <p:nvSpPr>
          <p:cNvPr id="3" name="コンテンツ プレースホルダー 2"/>
          <p:cNvSpPr>
            <a:spLocks noGrp="1"/>
          </p:cNvSpPr>
          <p:nvPr>
            <p:ph idx="1"/>
          </p:nvPr>
        </p:nvSpPr>
        <p:spPr>
          <a:xfrm>
            <a:off x="360217" y="2193996"/>
            <a:ext cx="11471563" cy="4368945"/>
          </a:xfrm>
        </p:spPr>
        <p:txBody>
          <a:bodyPr>
            <a:normAutofit/>
          </a:bodyPr>
          <a:lstStyle/>
          <a:p>
            <a:r>
              <a:rPr kumimoji="1" lang="ja-JP" altLang="en-US" sz="3000" b="1" dirty="0" smtClean="0"/>
              <a:t>再生可能エネルギーの「変動電源」という特質</a:t>
            </a:r>
            <a:endParaRPr kumimoji="1" lang="en-US" altLang="ja-JP" sz="3000" b="1" dirty="0" smtClean="0"/>
          </a:p>
          <a:p>
            <a:pPr marL="0" indent="0">
              <a:buNone/>
            </a:pPr>
            <a:r>
              <a:rPr lang="ja-JP" altLang="en-US" sz="2600" dirty="0"/>
              <a:t>　</a:t>
            </a:r>
            <a:r>
              <a:rPr lang="ja-JP" altLang="en-US" sz="2600" dirty="0" smtClean="0"/>
              <a:t>気象条件や自然条件によって発電量が大きく左右され、地域資源をいかに</a:t>
            </a:r>
            <a:endParaRPr lang="en-US" altLang="ja-JP" sz="2600" dirty="0" smtClean="0"/>
          </a:p>
          <a:p>
            <a:pPr marL="0" indent="0">
              <a:buNone/>
            </a:pPr>
            <a:r>
              <a:rPr lang="ja-JP" altLang="en-US" sz="2600" dirty="0" smtClean="0"/>
              <a:t>有効活用するかが重要となる。</a:t>
            </a:r>
            <a:endParaRPr lang="en-US" altLang="ja-JP" sz="2600" dirty="0" smtClean="0"/>
          </a:p>
          <a:p>
            <a:pPr marL="0" indent="0">
              <a:buNone/>
            </a:pPr>
            <a:r>
              <a:rPr lang="ja-JP" altLang="en-US" sz="3200" b="1" dirty="0" smtClean="0"/>
              <a:t>・</a:t>
            </a:r>
            <a:r>
              <a:rPr lang="ja-JP" altLang="en-US" sz="3200" b="1" dirty="0" smtClean="0">
                <a:solidFill>
                  <a:srgbClr val="0070C0"/>
                </a:solidFill>
              </a:rPr>
              <a:t>地域資本、市民参加による発電が可能となる</a:t>
            </a:r>
            <a:endParaRPr kumimoji="1" lang="en-US" altLang="ja-JP" sz="3200" dirty="0">
              <a:solidFill>
                <a:srgbClr val="0070C0"/>
              </a:solidFill>
            </a:endParaRPr>
          </a:p>
          <a:p>
            <a:r>
              <a:rPr lang="ja-JP" altLang="en-US" sz="3000" b="1" dirty="0" smtClean="0"/>
              <a:t>地域住民の理解と協力が不可欠</a:t>
            </a:r>
            <a:endParaRPr lang="en-US" altLang="ja-JP" sz="3000" b="1" dirty="0" smtClean="0"/>
          </a:p>
          <a:p>
            <a:pPr marL="0" indent="0">
              <a:buNone/>
            </a:pPr>
            <a:endParaRPr kumimoji="1" lang="ja-JP" altLang="en-US" sz="2600" dirty="0"/>
          </a:p>
        </p:txBody>
      </p:sp>
      <p:sp>
        <p:nvSpPr>
          <p:cNvPr id="5" name="角丸四角形 4"/>
          <p:cNvSpPr/>
          <p:nvPr/>
        </p:nvSpPr>
        <p:spPr>
          <a:xfrm>
            <a:off x="360217" y="1839190"/>
            <a:ext cx="11471563" cy="2899821"/>
          </a:xfrm>
          <a:prstGeom prst="round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92282" y="1556871"/>
            <a:ext cx="5732660" cy="553998"/>
          </a:xfrm>
          <a:prstGeom prst="rect">
            <a:avLst/>
          </a:prstGeom>
          <a:solidFill>
            <a:schemeClr val="bg1"/>
          </a:solidFill>
        </p:spPr>
        <p:txBody>
          <a:bodyPr wrap="none" rtlCol="0">
            <a:spAutoFit/>
          </a:bodyPr>
          <a:lstStyle/>
          <a:p>
            <a:r>
              <a:rPr kumimoji="1" lang="ja-JP" altLang="en-US" sz="3000" b="1" dirty="0" smtClean="0"/>
              <a:t>分散型エネルギーシステムの特徴</a:t>
            </a:r>
            <a:endParaRPr kumimoji="1" lang="ja-JP" altLang="en-US" sz="3000" b="1" dirty="0"/>
          </a:p>
        </p:txBody>
      </p:sp>
      <p:sp>
        <p:nvSpPr>
          <p:cNvPr id="11" name="下矢印 10"/>
          <p:cNvSpPr/>
          <p:nvPr/>
        </p:nvSpPr>
        <p:spPr>
          <a:xfrm>
            <a:off x="5784269" y="4906023"/>
            <a:ext cx="623455" cy="904009"/>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594878" y="5810032"/>
            <a:ext cx="7002238" cy="612934"/>
          </a:xfrm>
          <a:prstGeom prst="roundRect">
            <a:avLst/>
          </a:prstGeom>
          <a:solidFill>
            <a:schemeClr val="accent6">
              <a:lumMod val="50000"/>
            </a:schemeClr>
          </a:solidFill>
        </p:spPr>
        <p:txBody>
          <a:bodyPr wrap="none" rtlCol="0">
            <a:spAutoFit/>
          </a:bodyPr>
          <a:lstStyle/>
          <a:p>
            <a:r>
              <a:rPr kumimoji="1" lang="ja-JP" altLang="en-US" sz="3000" b="1" dirty="0" smtClean="0">
                <a:solidFill>
                  <a:schemeClr val="bg1"/>
                </a:solidFill>
              </a:rPr>
              <a:t>地域に根ざしたエネルギーシステムである</a:t>
            </a:r>
            <a:endParaRPr kumimoji="1" lang="ja-JP" altLang="en-US" sz="3000" b="1" dirty="0">
              <a:solidFill>
                <a:schemeClr val="bg1"/>
              </a:solidFill>
            </a:endParaRPr>
          </a:p>
        </p:txBody>
      </p:sp>
    </p:spTree>
    <p:extLst>
      <p:ext uri="{BB962C8B-B14F-4D97-AF65-F5344CB8AC3E}">
        <p14:creationId xmlns:p14="http://schemas.microsoft.com/office/powerpoint/2010/main" val="260222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500"/>
                                        <p:tgtEl>
                                          <p:spTgt spid="3">
                                            <p:txEl>
                                              <p:pRg st="2" end="2"/>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90"/>
                                          </p:val>
                                        </p:tav>
                                        <p:tav tm="100000">
                                          <p:val>
                                            <p:fltVal val="0"/>
                                          </p:val>
                                        </p:tav>
                                      </p:tavLst>
                                    </p:anim>
                                    <p:animEffect transition="in" filter="fade">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a:solidFill>
                  <a:schemeClr val="bg1"/>
                </a:solidFill>
              </a:rPr>
              <a:t>地域にもたらすメリット</a:t>
            </a:r>
          </a:p>
        </p:txBody>
      </p:sp>
      <p:sp>
        <p:nvSpPr>
          <p:cNvPr id="7" name="角丸四角形 6"/>
          <p:cNvSpPr/>
          <p:nvPr/>
        </p:nvSpPr>
        <p:spPr>
          <a:xfrm>
            <a:off x="477983" y="1953489"/>
            <a:ext cx="11182348" cy="1007919"/>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665005" y="1459405"/>
            <a:ext cx="3827758" cy="593592"/>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t>地域再生につながる</a:t>
            </a:r>
            <a:endParaRPr lang="en-US" altLang="ja-JP" sz="3200" b="1" dirty="0"/>
          </a:p>
        </p:txBody>
      </p:sp>
      <p:sp>
        <p:nvSpPr>
          <p:cNvPr id="8" name="角丸四角形 7"/>
          <p:cNvSpPr/>
          <p:nvPr/>
        </p:nvSpPr>
        <p:spPr>
          <a:xfrm>
            <a:off x="477983" y="3504657"/>
            <a:ext cx="11353798" cy="1224885"/>
          </a:xfrm>
          <a:prstGeom prst="roundRect">
            <a:avLst/>
          </a:prstGeom>
          <a:noFill/>
          <a:ln w="381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665005" y="3054139"/>
            <a:ext cx="2892038" cy="600429"/>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t>過疎化の改善</a:t>
            </a:r>
            <a:endParaRPr lang="en-US" altLang="ja-JP" sz="3200" b="1" dirty="0"/>
          </a:p>
        </p:txBody>
      </p:sp>
      <p:sp>
        <p:nvSpPr>
          <p:cNvPr id="9" name="角丸四角形 8"/>
          <p:cNvSpPr/>
          <p:nvPr/>
        </p:nvSpPr>
        <p:spPr>
          <a:xfrm>
            <a:off x="477983" y="5616934"/>
            <a:ext cx="11353798" cy="1033644"/>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665005" y="5180060"/>
            <a:ext cx="3086925" cy="549321"/>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t>自治力が高まる</a:t>
            </a:r>
            <a:endParaRPr lang="en-US" altLang="ja-JP" sz="3200" b="1" dirty="0"/>
          </a:p>
        </p:txBody>
      </p:sp>
      <p:sp>
        <p:nvSpPr>
          <p:cNvPr id="14" name="正方形/長方形 13"/>
          <p:cNvSpPr/>
          <p:nvPr/>
        </p:nvSpPr>
        <p:spPr>
          <a:xfrm>
            <a:off x="593148" y="2052997"/>
            <a:ext cx="10952018" cy="830997"/>
          </a:xfrm>
          <a:prstGeom prst="rect">
            <a:avLst/>
          </a:prstGeom>
        </p:spPr>
        <p:txBody>
          <a:bodyPr wrap="square">
            <a:spAutoFit/>
          </a:bodyPr>
          <a:lstStyle/>
          <a:p>
            <a:r>
              <a:rPr lang="ja-JP" altLang="en-US" sz="2400" dirty="0"/>
              <a:t>大手電力会社に依存するのではなく、地域住民や地元企業が自らリスクを取り、事業を立ち上げることで所得や雇用が拡大し、生産技術の蓄積にもつながる</a:t>
            </a:r>
            <a:r>
              <a:rPr lang="ja-JP" altLang="en-US" sz="2000" dirty="0"/>
              <a:t>。</a:t>
            </a:r>
            <a:endParaRPr lang="en-US" altLang="ja-JP" sz="2000" dirty="0"/>
          </a:p>
        </p:txBody>
      </p:sp>
      <p:sp>
        <p:nvSpPr>
          <p:cNvPr id="15" name="正方形/長方形 14"/>
          <p:cNvSpPr/>
          <p:nvPr/>
        </p:nvSpPr>
        <p:spPr>
          <a:xfrm>
            <a:off x="593148" y="3654568"/>
            <a:ext cx="11067183" cy="954107"/>
          </a:xfrm>
          <a:prstGeom prst="rect">
            <a:avLst/>
          </a:prstGeom>
        </p:spPr>
        <p:txBody>
          <a:bodyPr wrap="square">
            <a:spAutoFit/>
          </a:bodyPr>
          <a:lstStyle/>
          <a:p>
            <a:r>
              <a:rPr lang="ja-JP" altLang="en-US" sz="2800" dirty="0"/>
              <a:t>　環境教育に先駆的な、自治体による支援を目当てに様々なベンチャー企業が集まることが期待される。</a:t>
            </a:r>
            <a:endParaRPr lang="en-US" altLang="ja-JP" sz="2800" dirty="0"/>
          </a:p>
        </p:txBody>
      </p:sp>
      <p:sp>
        <p:nvSpPr>
          <p:cNvPr id="16" name="正方形/長方形 15"/>
          <p:cNvSpPr/>
          <p:nvPr/>
        </p:nvSpPr>
        <p:spPr>
          <a:xfrm>
            <a:off x="593148" y="5696471"/>
            <a:ext cx="11238633" cy="954107"/>
          </a:xfrm>
          <a:prstGeom prst="rect">
            <a:avLst/>
          </a:prstGeom>
        </p:spPr>
        <p:txBody>
          <a:bodyPr wrap="square">
            <a:spAutoFit/>
          </a:bodyPr>
          <a:lstStyle/>
          <a:p>
            <a:r>
              <a:rPr lang="ja-JP" altLang="en-US" sz="2800" dirty="0"/>
              <a:t>　</a:t>
            </a:r>
            <a:r>
              <a:rPr lang="ja-JP" altLang="en-US" sz="2800" dirty="0">
                <a:solidFill>
                  <a:srgbClr val="00B0F0"/>
                </a:solidFill>
              </a:rPr>
              <a:t>地域住民や地元企業との間にコミュニケーション</a:t>
            </a:r>
            <a:r>
              <a:rPr lang="ja-JP" altLang="en-US" sz="2800" dirty="0"/>
              <a:t>が生まれ、相互に結束が高まる。</a:t>
            </a:r>
          </a:p>
        </p:txBody>
      </p:sp>
    </p:spTree>
    <p:extLst>
      <p:ext uri="{BB962C8B-B14F-4D97-AF65-F5344CB8AC3E}">
        <p14:creationId xmlns:p14="http://schemas.microsoft.com/office/powerpoint/2010/main" val="266707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P spid="5" grpId="0" animBg="1"/>
      <p:bldP spid="9" grpId="0" animBg="1"/>
      <p:bldP spid="6" grpId="0" animBg="1"/>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smtClean="0">
                <a:solidFill>
                  <a:schemeClr val="bg1"/>
                </a:solidFill>
              </a:rPr>
              <a:t>エネルギー自治とは？</a:t>
            </a:r>
            <a:endParaRPr kumimoji="1" lang="ja-JP" altLang="en-US" b="1" dirty="0">
              <a:solidFill>
                <a:schemeClr val="bg1"/>
              </a:solidFill>
            </a:endParaRPr>
          </a:p>
        </p:txBody>
      </p:sp>
      <p:sp>
        <p:nvSpPr>
          <p:cNvPr id="3" name="コンテンツ プレースホルダー 2"/>
          <p:cNvSpPr>
            <a:spLocks noGrp="1"/>
          </p:cNvSpPr>
          <p:nvPr>
            <p:ph idx="1"/>
          </p:nvPr>
        </p:nvSpPr>
        <p:spPr>
          <a:xfrm>
            <a:off x="360218" y="2753591"/>
            <a:ext cx="11471563" cy="2617582"/>
          </a:xfrm>
        </p:spPr>
        <p:txBody>
          <a:bodyPr>
            <a:noAutofit/>
          </a:bodyPr>
          <a:lstStyle/>
          <a:p>
            <a:pPr marL="0" indent="0">
              <a:buNone/>
            </a:pPr>
            <a:r>
              <a:rPr lang="ja-JP" altLang="en-US" dirty="0"/>
              <a:t>　</a:t>
            </a:r>
            <a:r>
              <a:rPr lang="ja-JP" altLang="en-US" sz="4000" dirty="0"/>
              <a:t>地域住民や地元企業が協力して事業体を創出し、地域資源をエネルギーに変換して売電事業を始めることで、</a:t>
            </a:r>
            <a:r>
              <a:rPr lang="ja-JP" altLang="en-US" sz="4000" dirty="0">
                <a:solidFill>
                  <a:srgbClr val="00B0F0"/>
                </a:solidFill>
              </a:rPr>
              <a:t>地域</a:t>
            </a:r>
            <a:r>
              <a:rPr lang="ja-JP" altLang="en-US" sz="4000" dirty="0" smtClean="0">
                <a:solidFill>
                  <a:srgbClr val="00B0F0"/>
                </a:solidFill>
              </a:rPr>
              <a:t>の経済</a:t>
            </a:r>
            <a:r>
              <a:rPr lang="ja-JP" altLang="en-US" sz="4000" dirty="0">
                <a:solidFill>
                  <a:srgbClr val="00B0F0"/>
                </a:solidFill>
              </a:rPr>
              <a:t>循環を作り出して持続可能な地域発展を目指す</a:t>
            </a:r>
            <a:r>
              <a:rPr lang="ja-JP" altLang="en-US" sz="4000" dirty="0" smtClean="0"/>
              <a:t>試み。（諸富</a:t>
            </a:r>
            <a:r>
              <a:rPr lang="en-US" altLang="ja-JP" sz="4000" dirty="0" smtClean="0"/>
              <a:t>,2015,p14</a:t>
            </a:r>
            <a:r>
              <a:rPr lang="ja-JP" altLang="en-US" sz="4000" dirty="0" smtClean="0"/>
              <a:t>）</a:t>
            </a:r>
            <a:endParaRPr lang="ja-JP" altLang="en-US" sz="4000" dirty="0"/>
          </a:p>
          <a:p>
            <a:endParaRPr kumimoji="1" lang="ja-JP" altLang="en-US" sz="3200" dirty="0"/>
          </a:p>
        </p:txBody>
      </p:sp>
      <p:sp>
        <p:nvSpPr>
          <p:cNvPr id="4" name="角丸四角形 3"/>
          <p:cNvSpPr/>
          <p:nvPr/>
        </p:nvSpPr>
        <p:spPr>
          <a:xfrm>
            <a:off x="360218" y="2551964"/>
            <a:ext cx="11471563" cy="2819210"/>
          </a:xfrm>
          <a:prstGeom prst="round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67590" y="1720756"/>
            <a:ext cx="2068195" cy="492443"/>
          </a:xfrm>
          <a:prstGeom prst="rect">
            <a:avLst/>
          </a:prstGeom>
          <a:noFill/>
        </p:spPr>
        <p:txBody>
          <a:bodyPr wrap="none" rtlCol="0">
            <a:spAutoFit/>
          </a:bodyPr>
          <a:lstStyle/>
          <a:p>
            <a:r>
              <a:rPr kumimoji="1" lang="ja-JP" altLang="en-US" sz="2600" dirty="0" smtClean="0"/>
              <a:t>まとめると</a:t>
            </a:r>
            <a:r>
              <a:rPr kumimoji="1" lang="en-US" altLang="ja-JP" sz="2600" dirty="0" smtClean="0"/>
              <a:t>……</a:t>
            </a:r>
            <a:endParaRPr kumimoji="1" lang="ja-JP" altLang="en-US" sz="2600" dirty="0"/>
          </a:p>
        </p:txBody>
      </p:sp>
    </p:spTree>
    <p:extLst>
      <p:ext uri="{BB962C8B-B14F-4D97-AF65-F5344CB8AC3E}">
        <p14:creationId xmlns:p14="http://schemas.microsoft.com/office/powerpoint/2010/main" val="89026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9995" y="242215"/>
            <a:ext cx="11502735" cy="1139970"/>
          </a:xfrm>
          <a:prstGeom prst="roundRect">
            <a:avLst/>
          </a:prstGeom>
          <a:solidFill>
            <a:schemeClr val="accent6">
              <a:lumMod val="50000"/>
            </a:schemeClr>
          </a:solidFill>
          <a:ln>
            <a:noFill/>
          </a:ln>
          <a:effectLst/>
        </p:spPr>
        <p:txBody>
          <a:bodyPr/>
          <a:lstStyle/>
          <a:p>
            <a:r>
              <a:rPr kumimoji="1" lang="ja-JP" altLang="en-US" b="1" dirty="0">
                <a:solidFill>
                  <a:schemeClr val="bg1"/>
                </a:solidFill>
              </a:rPr>
              <a:t>研究の背景と目的</a:t>
            </a:r>
          </a:p>
        </p:txBody>
      </p:sp>
      <p:sp>
        <p:nvSpPr>
          <p:cNvPr id="6" name="コンテンツ プレースホルダー 5"/>
          <p:cNvSpPr>
            <a:spLocks noGrp="1"/>
          </p:cNvSpPr>
          <p:nvPr>
            <p:ph idx="1"/>
          </p:nvPr>
        </p:nvSpPr>
        <p:spPr>
          <a:xfrm>
            <a:off x="478960" y="1806038"/>
            <a:ext cx="11333770" cy="2693674"/>
          </a:xfrm>
          <a:custGeom>
            <a:avLst/>
            <a:gdLst>
              <a:gd name="connsiteX0" fmla="*/ 0 w 10515600"/>
              <a:gd name="connsiteY0" fmla="*/ 719234 h 4315402"/>
              <a:gd name="connsiteX1" fmla="*/ 719234 w 10515600"/>
              <a:gd name="connsiteY1" fmla="*/ 0 h 4315402"/>
              <a:gd name="connsiteX2" fmla="*/ 9796366 w 10515600"/>
              <a:gd name="connsiteY2" fmla="*/ 0 h 4315402"/>
              <a:gd name="connsiteX3" fmla="*/ 10515600 w 10515600"/>
              <a:gd name="connsiteY3" fmla="*/ 719234 h 4315402"/>
              <a:gd name="connsiteX4" fmla="*/ 10515600 w 10515600"/>
              <a:gd name="connsiteY4" fmla="*/ 3596168 h 4315402"/>
              <a:gd name="connsiteX5" fmla="*/ 9796366 w 10515600"/>
              <a:gd name="connsiteY5" fmla="*/ 4315402 h 4315402"/>
              <a:gd name="connsiteX6" fmla="*/ 719234 w 10515600"/>
              <a:gd name="connsiteY6" fmla="*/ 4315402 h 4315402"/>
              <a:gd name="connsiteX7" fmla="*/ 0 w 10515600"/>
              <a:gd name="connsiteY7" fmla="*/ 3596168 h 4315402"/>
              <a:gd name="connsiteX8" fmla="*/ 0 w 10515600"/>
              <a:gd name="connsiteY8" fmla="*/ 719234 h 4315402"/>
              <a:gd name="connsiteX0" fmla="*/ 26 w 10515626"/>
              <a:gd name="connsiteY0" fmla="*/ 719234 h 4315402"/>
              <a:gd name="connsiteX1" fmla="*/ 386751 w 10515626"/>
              <a:gd name="connsiteY1" fmla="*/ 0 h 4315402"/>
              <a:gd name="connsiteX2" fmla="*/ 9796392 w 10515626"/>
              <a:gd name="connsiteY2" fmla="*/ 0 h 4315402"/>
              <a:gd name="connsiteX3" fmla="*/ 10515626 w 10515626"/>
              <a:gd name="connsiteY3" fmla="*/ 719234 h 4315402"/>
              <a:gd name="connsiteX4" fmla="*/ 10515626 w 10515626"/>
              <a:gd name="connsiteY4" fmla="*/ 3596168 h 4315402"/>
              <a:gd name="connsiteX5" fmla="*/ 9796392 w 10515626"/>
              <a:gd name="connsiteY5" fmla="*/ 4315402 h 4315402"/>
              <a:gd name="connsiteX6" fmla="*/ 719260 w 10515626"/>
              <a:gd name="connsiteY6" fmla="*/ 4315402 h 4315402"/>
              <a:gd name="connsiteX7" fmla="*/ 26 w 10515626"/>
              <a:gd name="connsiteY7" fmla="*/ 3596168 h 4315402"/>
              <a:gd name="connsiteX8" fmla="*/ 26 w 10515626"/>
              <a:gd name="connsiteY8" fmla="*/ 719234 h 4315402"/>
              <a:gd name="connsiteX0" fmla="*/ 26 w 10516205"/>
              <a:gd name="connsiteY0" fmla="*/ 719234 h 4315402"/>
              <a:gd name="connsiteX1" fmla="*/ 386751 w 10516205"/>
              <a:gd name="connsiteY1" fmla="*/ 0 h 4315402"/>
              <a:gd name="connsiteX2" fmla="*/ 10149683 w 10516205"/>
              <a:gd name="connsiteY2" fmla="*/ 0 h 4315402"/>
              <a:gd name="connsiteX3" fmla="*/ 10515626 w 10516205"/>
              <a:gd name="connsiteY3" fmla="*/ 719234 h 4315402"/>
              <a:gd name="connsiteX4" fmla="*/ 10515626 w 10516205"/>
              <a:gd name="connsiteY4" fmla="*/ 3596168 h 4315402"/>
              <a:gd name="connsiteX5" fmla="*/ 9796392 w 10516205"/>
              <a:gd name="connsiteY5" fmla="*/ 4315402 h 4315402"/>
              <a:gd name="connsiteX6" fmla="*/ 719260 w 10516205"/>
              <a:gd name="connsiteY6" fmla="*/ 4315402 h 4315402"/>
              <a:gd name="connsiteX7" fmla="*/ 26 w 10516205"/>
              <a:gd name="connsiteY7" fmla="*/ 3596168 h 4315402"/>
              <a:gd name="connsiteX8" fmla="*/ 26 w 10516205"/>
              <a:gd name="connsiteY8" fmla="*/ 719234 h 4315402"/>
              <a:gd name="connsiteX0" fmla="*/ 26 w 10516205"/>
              <a:gd name="connsiteY0" fmla="*/ 719234 h 4316655"/>
              <a:gd name="connsiteX1" fmla="*/ 386751 w 10516205"/>
              <a:gd name="connsiteY1" fmla="*/ 0 h 4316655"/>
              <a:gd name="connsiteX2" fmla="*/ 10149683 w 10516205"/>
              <a:gd name="connsiteY2" fmla="*/ 0 h 4316655"/>
              <a:gd name="connsiteX3" fmla="*/ 10515626 w 10516205"/>
              <a:gd name="connsiteY3" fmla="*/ 719234 h 4316655"/>
              <a:gd name="connsiteX4" fmla="*/ 10515626 w 10516205"/>
              <a:gd name="connsiteY4" fmla="*/ 3596168 h 4316655"/>
              <a:gd name="connsiteX5" fmla="*/ 9796392 w 10516205"/>
              <a:gd name="connsiteY5" fmla="*/ 4315402 h 4316655"/>
              <a:gd name="connsiteX6" fmla="*/ 719260 w 10516205"/>
              <a:gd name="connsiteY6" fmla="*/ 4315402 h 4316655"/>
              <a:gd name="connsiteX7" fmla="*/ 26 w 10516205"/>
              <a:gd name="connsiteY7" fmla="*/ 3959849 h 4316655"/>
              <a:gd name="connsiteX8" fmla="*/ 26 w 10516205"/>
              <a:gd name="connsiteY8" fmla="*/ 719234 h 4316655"/>
              <a:gd name="connsiteX0" fmla="*/ 26 w 10545804"/>
              <a:gd name="connsiteY0" fmla="*/ 719234 h 4316655"/>
              <a:gd name="connsiteX1" fmla="*/ 386751 w 10545804"/>
              <a:gd name="connsiteY1" fmla="*/ 0 h 4316655"/>
              <a:gd name="connsiteX2" fmla="*/ 10149683 w 10545804"/>
              <a:gd name="connsiteY2" fmla="*/ 0 h 4316655"/>
              <a:gd name="connsiteX3" fmla="*/ 10515626 w 10545804"/>
              <a:gd name="connsiteY3" fmla="*/ 719234 h 4316655"/>
              <a:gd name="connsiteX4" fmla="*/ 10515626 w 10545804"/>
              <a:gd name="connsiteY4" fmla="*/ 3596168 h 4316655"/>
              <a:gd name="connsiteX5" fmla="*/ 10274374 w 10545804"/>
              <a:gd name="connsiteY5" fmla="*/ 4305011 h 4316655"/>
              <a:gd name="connsiteX6" fmla="*/ 719260 w 10545804"/>
              <a:gd name="connsiteY6" fmla="*/ 4315402 h 4316655"/>
              <a:gd name="connsiteX7" fmla="*/ 26 w 10545804"/>
              <a:gd name="connsiteY7" fmla="*/ 3959849 h 4316655"/>
              <a:gd name="connsiteX8" fmla="*/ 26 w 10545804"/>
              <a:gd name="connsiteY8" fmla="*/ 719234 h 4316655"/>
              <a:gd name="connsiteX0" fmla="*/ 26 w 10519199"/>
              <a:gd name="connsiteY0" fmla="*/ 719234 h 4316655"/>
              <a:gd name="connsiteX1" fmla="*/ 386751 w 10519199"/>
              <a:gd name="connsiteY1" fmla="*/ 0 h 4316655"/>
              <a:gd name="connsiteX2" fmla="*/ 10149683 w 10519199"/>
              <a:gd name="connsiteY2" fmla="*/ 0 h 4316655"/>
              <a:gd name="connsiteX3" fmla="*/ 10515626 w 10519199"/>
              <a:gd name="connsiteY3" fmla="*/ 719234 h 4316655"/>
              <a:gd name="connsiteX4" fmla="*/ 10515626 w 10519199"/>
              <a:gd name="connsiteY4" fmla="*/ 3596168 h 4316655"/>
              <a:gd name="connsiteX5" fmla="*/ 10180856 w 10519199"/>
              <a:gd name="connsiteY5" fmla="*/ 4305011 h 4316655"/>
              <a:gd name="connsiteX6" fmla="*/ 719260 w 10519199"/>
              <a:gd name="connsiteY6" fmla="*/ 4315402 h 4316655"/>
              <a:gd name="connsiteX7" fmla="*/ 26 w 10519199"/>
              <a:gd name="connsiteY7" fmla="*/ 3959849 h 4316655"/>
              <a:gd name="connsiteX8" fmla="*/ 26 w 10519199"/>
              <a:gd name="connsiteY8" fmla="*/ 719234 h 431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9199" h="4316655">
                <a:moveTo>
                  <a:pt x="26" y="719234"/>
                </a:moveTo>
                <a:cubicBezTo>
                  <a:pt x="26" y="322012"/>
                  <a:pt x="-10471" y="0"/>
                  <a:pt x="386751" y="0"/>
                </a:cubicBezTo>
                <a:lnTo>
                  <a:pt x="10149683" y="0"/>
                </a:lnTo>
                <a:cubicBezTo>
                  <a:pt x="10546905" y="0"/>
                  <a:pt x="10515626" y="322012"/>
                  <a:pt x="10515626" y="719234"/>
                </a:cubicBezTo>
                <a:lnTo>
                  <a:pt x="10515626" y="3596168"/>
                </a:lnTo>
                <a:cubicBezTo>
                  <a:pt x="10515626" y="3993390"/>
                  <a:pt x="10578078" y="4305011"/>
                  <a:pt x="10180856" y="4305011"/>
                </a:cubicBezTo>
                <a:lnTo>
                  <a:pt x="719260" y="4315402"/>
                </a:lnTo>
                <a:cubicBezTo>
                  <a:pt x="322038" y="4315402"/>
                  <a:pt x="26" y="4357071"/>
                  <a:pt x="26" y="3959849"/>
                </a:cubicBezTo>
                <a:lnTo>
                  <a:pt x="26" y="719234"/>
                </a:lnTo>
                <a:close/>
              </a:path>
            </a:pathLst>
          </a:custGeom>
          <a:noFill/>
          <a:ln w="28575">
            <a:noFill/>
          </a:ln>
        </p:spPr>
        <p:txBody>
          <a:bodyPr>
            <a:normAutofit/>
          </a:bodyPr>
          <a:lstStyle/>
          <a:p>
            <a:pPr marL="0" indent="0">
              <a:buNone/>
            </a:pPr>
            <a:r>
              <a:rPr lang="ja-JP" altLang="en-US" sz="2600" dirty="0"/>
              <a:t>　日本では、</a:t>
            </a:r>
            <a:endParaRPr lang="en-US" altLang="ja-JP" sz="2600" dirty="0"/>
          </a:p>
          <a:p>
            <a:pPr marL="0" indent="0">
              <a:buNone/>
            </a:pPr>
            <a:r>
              <a:rPr lang="ja-JP" altLang="en-US" sz="2600" dirty="0"/>
              <a:t>①規模の経済が働き電気料金が安くなる。</a:t>
            </a:r>
            <a:endParaRPr lang="en-US" altLang="ja-JP" sz="2600" dirty="0"/>
          </a:p>
          <a:p>
            <a:pPr marL="0" indent="0">
              <a:buNone/>
            </a:pPr>
            <a:r>
              <a:rPr lang="ja-JP" altLang="en-US" sz="2600" dirty="0"/>
              <a:t>②数社の電力会社がシステム全体を統括することで安定供給が実現できる。</a:t>
            </a:r>
            <a:endParaRPr lang="en-US" altLang="ja-JP" sz="2600" dirty="0"/>
          </a:p>
          <a:p>
            <a:pPr marL="0" indent="0">
              <a:buNone/>
            </a:pPr>
            <a:r>
              <a:rPr lang="ja-JP" altLang="en-US" sz="2600" dirty="0"/>
              <a:t>　といった理由から、戦後より地域別</a:t>
            </a:r>
            <a:r>
              <a:rPr lang="ja-JP" altLang="en-US" sz="2600" dirty="0">
                <a:solidFill>
                  <a:srgbClr val="FF0000"/>
                </a:solidFill>
              </a:rPr>
              <a:t>９つの電力会社による地域独占</a:t>
            </a:r>
            <a:r>
              <a:rPr lang="ja-JP" altLang="en-US" sz="2600" dirty="0"/>
              <a:t>、国家エネルギー計画に</a:t>
            </a:r>
            <a:r>
              <a:rPr lang="ja-JP" altLang="en-US" sz="2600" dirty="0" smtClean="0"/>
              <a:t>よる</a:t>
            </a:r>
            <a:r>
              <a:rPr lang="ja-JP" altLang="en-US" sz="2600" dirty="0" smtClean="0">
                <a:solidFill>
                  <a:srgbClr val="FF0000"/>
                </a:solidFill>
              </a:rPr>
              <a:t>集中型体制</a:t>
            </a:r>
            <a:r>
              <a:rPr lang="ja-JP" altLang="en-US" sz="2600" dirty="0"/>
              <a:t>をとってきた。しかしその常識は</a:t>
            </a:r>
            <a:r>
              <a:rPr lang="en-US" altLang="ja-JP" sz="2600" dirty="0"/>
              <a:t>3.11</a:t>
            </a:r>
            <a:r>
              <a:rPr lang="ja-JP" altLang="en-US" sz="2600" dirty="0"/>
              <a:t>を契機に覆され、現在</a:t>
            </a:r>
            <a:r>
              <a:rPr lang="ja-JP" altLang="en-US" sz="2600" dirty="0">
                <a:solidFill>
                  <a:srgbClr val="00B0F0"/>
                </a:solidFill>
              </a:rPr>
              <a:t>地域分散型再生可能エネルギー</a:t>
            </a:r>
            <a:r>
              <a:rPr lang="ja-JP" altLang="en-US" sz="2600" dirty="0"/>
              <a:t>が注目を浴びている。</a:t>
            </a:r>
            <a:endParaRPr lang="en-US" altLang="ja-JP" sz="2600" dirty="0"/>
          </a:p>
        </p:txBody>
      </p:sp>
      <p:sp>
        <p:nvSpPr>
          <p:cNvPr id="5" name="タイトル 1"/>
          <p:cNvSpPr txBox="1">
            <a:spLocks/>
          </p:cNvSpPr>
          <p:nvPr/>
        </p:nvSpPr>
        <p:spPr>
          <a:xfrm>
            <a:off x="278823" y="242215"/>
            <a:ext cx="11417877" cy="1139970"/>
          </a:xfrm>
          <a:prstGeom prst="roundRect">
            <a:avLst/>
          </a:prstGeom>
          <a:solidFill>
            <a:schemeClr val="accent6">
              <a:lumMod val="50000"/>
            </a:schemeClr>
          </a:solidFill>
          <a:ln>
            <a:noFill/>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a:solidFill>
                  <a:schemeClr val="bg1"/>
                </a:solidFill>
              </a:rPr>
              <a:t>研究の背景と目的</a:t>
            </a:r>
            <a:endParaRPr lang="ja-JP" altLang="en-US" b="1" dirty="0">
              <a:solidFill>
                <a:schemeClr val="bg1"/>
              </a:solidFill>
            </a:endParaRPr>
          </a:p>
        </p:txBody>
      </p:sp>
      <p:sp>
        <p:nvSpPr>
          <p:cNvPr id="3" name="テキスト ボックス 2"/>
          <p:cNvSpPr txBox="1"/>
          <p:nvPr/>
        </p:nvSpPr>
        <p:spPr>
          <a:xfrm>
            <a:off x="378891" y="4979304"/>
            <a:ext cx="11255004" cy="1692771"/>
          </a:xfrm>
          <a:prstGeom prst="rect">
            <a:avLst/>
          </a:prstGeom>
          <a:noFill/>
        </p:spPr>
        <p:txBody>
          <a:bodyPr wrap="none" rtlCol="0">
            <a:spAutoFit/>
          </a:bodyPr>
          <a:lstStyle/>
          <a:p>
            <a:r>
              <a:rPr lang="ja-JP" altLang="en-US" sz="2600" dirty="0"/>
              <a:t>　本研究では、既存のエネルギーシステムがどのような危険を孕んでいるのか。</a:t>
            </a:r>
            <a:endParaRPr lang="en-US" altLang="ja-JP" sz="2600" dirty="0"/>
          </a:p>
          <a:p>
            <a:r>
              <a:rPr lang="ja-JP" altLang="en-US" sz="2600" dirty="0"/>
              <a:t>現在注目を集めて</a:t>
            </a:r>
            <a:r>
              <a:rPr lang="ja-JP" altLang="en-US" sz="2600" dirty="0" smtClean="0"/>
              <a:t>いる分散方エネルギーシステムが、</a:t>
            </a:r>
            <a:r>
              <a:rPr lang="ja-JP" altLang="en-US" sz="2600" dirty="0" smtClean="0">
                <a:solidFill>
                  <a:srgbClr val="FF0000"/>
                </a:solidFill>
              </a:rPr>
              <a:t>地球温暖化対策</a:t>
            </a:r>
            <a:r>
              <a:rPr lang="ja-JP" altLang="en-US" sz="2600" dirty="0" smtClean="0"/>
              <a:t>だけで</a:t>
            </a:r>
            <a:endParaRPr lang="en-US" altLang="ja-JP" sz="2600" dirty="0" smtClean="0"/>
          </a:p>
          <a:p>
            <a:r>
              <a:rPr lang="ja-JP" altLang="en-US" sz="2600" dirty="0" smtClean="0"/>
              <a:t>なく</a:t>
            </a:r>
            <a:r>
              <a:rPr lang="ja-JP" altLang="en-US" sz="2600" dirty="0" smtClean="0">
                <a:solidFill>
                  <a:srgbClr val="00B0F0"/>
                </a:solidFill>
              </a:rPr>
              <a:t>地域</a:t>
            </a:r>
            <a:r>
              <a:rPr lang="ja-JP" altLang="en-US" sz="2600" dirty="0">
                <a:solidFill>
                  <a:srgbClr val="00B0F0"/>
                </a:solidFill>
              </a:rPr>
              <a:t>振興にもつながること</a:t>
            </a:r>
            <a:r>
              <a:rPr lang="ja-JP" altLang="en-US" sz="2600" dirty="0"/>
              <a:t>を、</a:t>
            </a:r>
            <a:r>
              <a:rPr lang="ja-JP" altLang="en-US" sz="2600" dirty="0">
                <a:solidFill>
                  <a:srgbClr val="00B0F0"/>
                </a:solidFill>
              </a:rPr>
              <a:t>飯田市</a:t>
            </a:r>
            <a:r>
              <a:rPr lang="ja-JP" altLang="en-US" sz="2600" dirty="0" smtClean="0">
                <a:solidFill>
                  <a:srgbClr val="00B0F0"/>
                </a:solidFill>
              </a:rPr>
              <a:t>の事例</a:t>
            </a:r>
            <a:r>
              <a:rPr lang="ja-JP" altLang="en-US" sz="2600" dirty="0"/>
              <a:t>を見ることによって</a:t>
            </a:r>
            <a:r>
              <a:rPr lang="ja-JP" altLang="en-US" sz="2600" dirty="0" smtClean="0"/>
              <a:t>検証し、</a:t>
            </a:r>
            <a:endParaRPr lang="en-US" altLang="ja-JP" sz="2600" dirty="0" smtClean="0"/>
          </a:p>
          <a:p>
            <a:r>
              <a:rPr lang="ja-JP" altLang="en-US" sz="2600" dirty="0" smtClean="0"/>
              <a:t>今後</a:t>
            </a:r>
            <a:r>
              <a:rPr lang="ja-JP" altLang="en-US" sz="2600" dirty="0"/>
              <a:t>のエネルギーシステムのあり方について議論していく。</a:t>
            </a:r>
            <a:endParaRPr lang="en-US" altLang="ja-JP" sz="2600" dirty="0"/>
          </a:p>
        </p:txBody>
      </p:sp>
      <p:sp>
        <p:nvSpPr>
          <p:cNvPr id="4" name="角丸四角形 3"/>
          <p:cNvSpPr/>
          <p:nvPr/>
        </p:nvSpPr>
        <p:spPr>
          <a:xfrm>
            <a:off x="309995" y="4651188"/>
            <a:ext cx="11217739" cy="2006340"/>
          </a:xfrm>
          <a:prstGeom prst="round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78890" y="1637328"/>
            <a:ext cx="11217739" cy="2845150"/>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42573" y="1375019"/>
            <a:ext cx="851515" cy="492443"/>
          </a:xfrm>
          <a:prstGeom prst="rect">
            <a:avLst/>
          </a:prstGeom>
          <a:solidFill>
            <a:schemeClr val="bg1"/>
          </a:solidFill>
        </p:spPr>
        <p:txBody>
          <a:bodyPr wrap="none" rtlCol="0">
            <a:spAutoFit/>
          </a:bodyPr>
          <a:lstStyle/>
          <a:p>
            <a:r>
              <a:rPr kumimoji="1" lang="ja-JP" altLang="en-US" sz="2600" dirty="0"/>
              <a:t>背景</a:t>
            </a:r>
          </a:p>
        </p:txBody>
      </p:sp>
      <p:sp>
        <p:nvSpPr>
          <p:cNvPr id="10" name="テキスト ボックス 9"/>
          <p:cNvSpPr txBox="1"/>
          <p:nvPr/>
        </p:nvSpPr>
        <p:spPr>
          <a:xfrm>
            <a:off x="742573" y="4483939"/>
            <a:ext cx="851515" cy="492443"/>
          </a:xfrm>
          <a:prstGeom prst="rect">
            <a:avLst/>
          </a:prstGeom>
          <a:solidFill>
            <a:schemeClr val="bg1"/>
          </a:solidFill>
        </p:spPr>
        <p:txBody>
          <a:bodyPr wrap="none" rtlCol="0">
            <a:spAutoFit/>
          </a:bodyPr>
          <a:lstStyle/>
          <a:p>
            <a:r>
              <a:rPr kumimoji="1" lang="ja-JP" altLang="en-US" sz="2600" dirty="0"/>
              <a:t>目的</a:t>
            </a:r>
          </a:p>
        </p:txBody>
      </p:sp>
      <p:sp>
        <p:nvSpPr>
          <p:cNvPr id="7" name="スライド番号プレースホルダー 6"/>
          <p:cNvSpPr>
            <a:spLocks noGrp="1"/>
          </p:cNvSpPr>
          <p:nvPr>
            <p:ph type="sldNum" sz="quarter" idx="12"/>
          </p:nvPr>
        </p:nvSpPr>
        <p:spPr>
          <a:xfrm>
            <a:off x="9241221" y="6379470"/>
            <a:ext cx="2743200" cy="365125"/>
          </a:xfrm>
        </p:spPr>
        <p:txBody>
          <a:bodyPr/>
          <a:lstStyle/>
          <a:p>
            <a:fld id="{EED1C59D-2E25-4915-B89D-DC2148ECFB16}" type="slidenum">
              <a:rPr kumimoji="1" lang="ja-JP" altLang="en-US" smtClean="0"/>
              <a:t>3</a:t>
            </a:fld>
            <a:endParaRPr kumimoji="1" lang="ja-JP" altLang="en-US" dirty="0"/>
          </a:p>
        </p:txBody>
      </p:sp>
    </p:spTree>
    <p:extLst>
      <p:ext uri="{BB962C8B-B14F-4D97-AF65-F5344CB8AC3E}">
        <p14:creationId xmlns:p14="http://schemas.microsoft.com/office/powerpoint/2010/main" val="3780260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17" y="1631373"/>
            <a:ext cx="11471564" cy="5101936"/>
          </a:xfrm>
          <a:prstGeom prst="rect">
            <a:avLst/>
          </a:prstGeom>
          <a:ln>
            <a:noFill/>
          </a:ln>
          <a:effectLst>
            <a:outerShdw blurRad="292100" dist="139700" dir="2700000" algn="tl" rotWithShape="0">
              <a:srgbClr val="333333">
                <a:alpha val="65000"/>
              </a:srgbClr>
            </a:outerShdw>
          </a:effectLst>
        </p:spPr>
      </p:pic>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smtClean="0">
                <a:solidFill>
                  <a:schemeClr val="bg1"/>
                </a:solidFill>
              </a:rPr>
              <a:t>第</a:t>
            </a:r>
            <a:r>
              <a:rPr kumimoji="1" lang="en-US" altLang="ja-JP" b="1" dirty="0" smtClean="0">
                <a:solidFill>
                  <a:schemeClr val="bg1"/>
                </a:solidFill>
              </a:rPr>
              <a:t>4</a:t>
            </a:r>
            <a:r>
              <a:rPr kumimoji="1" lang="ja-JP" altLang="en-US" b="1" dirty="0" smtClean="0">
                <a:solidFill>
                  <a:schemeClr val="bg1"/>
                </a:solidFill>
              </a:rPr>
              <a:t>章　飯田市におけるエネルギー自治　　</a:t>
            </a:r>
            <a:endParaRPr kumimoji="1" lang="ja-JP" altLang="en-US" b="1" dirty="0">
              <a:solidFill>
                <a:schemeClr val="bg1"/>
              </a:solidFill>
            </a:endParaRPr>
          </a:p>
        </p:txBody>
      </p:sp>
      <p:pic>
        <p:nvPicPr>
          <p:cNvPr id="8" name="図 7"/>
          <p:cNvPicPr>
            <a:picLocks noChangeAspect="1"/>
          </p:cNvPicPr>
          <p:nvPr/>
        </p:nvPicPr>
        <p:blipFill>
          <a:blip r:embed="rId3"/>
          <a:stretch>
            <a:fillRect/>
          </a:stretch>
        </p:blipFill>
        <p:spPr>
          <a:xfrm>
            <a:off x="590749" y="2011977"/>
            <a:ext cx="3383573" cy="2170364"/>
          </a:xfrm>
          <a:prstGeom prst="rect">
            <a:avLst/>
          </a:prstGeom>
        </p:spPr>
      </p:pic>
    </p:spTree>
    <p:extLst>
      <p:ext uri="{BB962C8B-B14F-4D97-AF65-F5344CB8AC3E}">
        <p14:creationId xmlns:p14="http://schemas.microsoft.com/office/powerpoint/2010/main" val="213974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a:solidFill>
                  <a:schemeClr val="bg1"/>
                </a:solidFill>
              </a:rPr>
              <a:t>飯田市のエネルギー自治の仕組み</a:t>
            </a:r>
          </a:p>
        </p:txBody>
      </p:sp>
      <p:sp>
        <p:nvSpPr>
          <p:cNvPr id="17" name="角丸四角形 16"/>
          <p:cNvSpPr/>
          <p:nvPr/>
        </p:nvSpPr>
        <p:spPr>
          <a:xfrm>
            <a:off x="2433807" y="1789697"/>
            <a:ext cx="7211291" cy="3158836"/>
          </a:xfrm>
          <a:prstGeom prst="round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836718" y="1618157"/>
            <a:ext cx="877163" cy="369332"/>
          </a:xfrm>
          <a:prstGeom prst="rect">
            <a:avLst/>
          </a:prstGeom>
          <a:solidFill>
            <a:schemeClr val="bg1"/>
          </a:solidFill>
        </p:spPr>
        <p:txBody>
          <a:bodyPr wrap="none" rtlCol="0">
            <a:spAutoFit/>
          </a:bodyPr>
          <a:lstStyle/>
          <a:p>
            <a:r>
              <a:rPr kumimoji="1" lang="ja-JP" altLang="en-US" dirty="0"/>
              <a:t>仕組み</a:t>
            </a:r>
          </a:p>
        </p:txBody>
      </p:sp>
      <p:sp>
        <p:nvSpPr>
          <p:cNvPr id="19" name="テキスト ボックス 18"/>
          <p:cNvSpPr txBox="1"/>
          <p:nvPr/>
        </p:nvSpPr>
        <p:spPr>
          <a:xfrm>
            <a:off x="144690" y="5501712"/>
            <a:ext cx="12026049" cy="923330"/>
          </a:xfrm>
          <a:prstGeom prst="rect">
            <a:avLst/>
          </a:prstGeom>
          <a:noFill/>
        </p:spPr>
        <p:txBody>
          <a:bodyPr wrap="none" rtlCol="0">
            <a:spAutoFit/>
          </a:bodyPr>
          <a:lstStyle/>
          <a:p>
            <a:r>
              <a:rPr kumimoji="1" lang="ja-JP" altLang="en-US" dirty="0"/>
              <a:t>　飯田市では、地元の</a:t>
            </a:r>
            <a:r>
              <a:rPr kumimoji="1" lang="en-US" altLang="ja-JP" dirty="0"/>
              <a:t>NPO</a:t>
            </a:r>
            <a:r>
              <a:rPr lang="ja-JP" altLang="en-US" dirty="0"/>
              <a:t>組織</a:t>
            </a:r>
            <a:r>
              <a:rPr kumimoji="1" lang="ja-JP" altLang="en-US" dirty="0"/>
              <a:t>であるおひさま</a:t>
            </a:r>
            <a:r>
              <a:rPr lang="ja-JP" altLang="en-US" dirty="0"/>
              <a:t>進歩</a:t>
            </a:r>
            <a:r>
              <a:rPr kumimoji="1" lang="ja-JP" altLang="en-US" dirty="0"/>
              <a:t>エネルギー</a:t>
            </a:r>
            <a:r>
              <a:rPr lang="ja-JP" altLang="en-US" dirty="0"/>
              <a:t>を事業母体としてエネルギー自治システムを運営している。</a:t>
            </a:r>
            <a:endParaRPr lang="en-US" altLang="ja-JP" dirty="0"/>
          </a:p>
          <a:p>
            <a:r>
              <a:rPr kumimoji="1" lang="ja-JP" altLang="en-US" dirty="0"/>
              <a:t>このシステムの最たる特徴は、「寄付」ではなく「　　　」という形で、資金を集めることで、経済的インセンティブを与え、より</a:t>
            </a:r>
            <a:endParaRPr kumimoji="1" lang="en-US" altLang="ja-JP" dirty="0"/>
          </a:p>
          <a:p>
            <a:r>
              <a:rPr lang="ja-JP" altLang="en-US" dirty="0"/>
              <a:t>多くの資金を集めたということにある。</a:t>
            </a:r>
            <a:endParaRPr kumimoji="1" lang="ja-JP" altLang="en-US" dirty="0"/>
          </a:p>
        </p:txBody>
      </p:sp>
      <p:sp>
        <p:nvSpPr>
          <p:cNvPr id="20" name="テキスト ボックス 19"/>
          <p:cNvSpPr txBox="1"/>
          <p:nvPr/>
        </p:nvSpPr>
        <p:spPr>
          <a:xfrm>
            <a:off x="4665518" y="5778711"/>
            <a:ext cx="646331" cy="369332"/>
          </a:xfrm>
          <a:prstGeom prst="rect">
            <a:avLst/>
          </a:prstGeom>
          <a:noFill/>
        </p:spPr>
        <p:txBody>
          <a:bodyPr wrap="none" rtlCol="0">
            <a:spAutoFit/>
          </a:bodyPr>
          <a:lstStyle/>
          <a:p>
            <a:r>
              <a:rPr kumimoji="1" lang="ja-JP" altLang="en-US" dirty="0">
                <a:solidFill>
                  <a:srgbClr val="FF0000"/>
                </a:solidFill>
              </a:rPr>
              <a:t>出資</a:t>
            </a:r>
          </a:p>
        </p:txBody>
      </p:sp>
      <p:sp>
        <p:nvSpPr>
          <p:cNvPr id="3" name="角丸四角形 2"/>
          <p:cNvSpPr/>
          <p:nvPr/>
        </p:nvSpPr>
        <p:spPr>
          <a:xfrm>
            <a:off x="144690" y="5501712"/>
            <a:ext cx="11687091" cy="923330"/>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2"/>
          <a:stretch>
            <a:fillRect/>
          </a:stretch>
        </p:blipFill>
        <p:spPr>
          <a:xfrm>
            <a:off x="2547819" y="1863118"/>
            <a:ext cx="7096359" cy="3133616"/>
          </a:xfrm>
          <a:prstGeom prst="rect">
            <a:avLst/>
          </a:prstGeom>
        </p:spPr>
      </p:pic>
      <p:sp>
        <p:nvSpPr>
          <p:cNvPr id="4" name="スライド番号プレースホルダー 3"/>
          <p:cNvSpPr>
            <a:spLocks noGrp="1"/>
          </p:cNvSpPr>
          <p:nvPr>
            <p:ph type="sldNum" sz="quarter" idx="12"/>
          </p:nvPr>
        </p:nvSpPr>
        <p:spPr>
          <a:xfrm>
            <a:off x="9346324" y="6470305"/>
            <a:ext cx="2743200" cy="365125"/>
          </a:xfrm>
        </p:spPr>
        <p:txBody>
          <a:bodyPr/>
          <a:lstStyle/>
          <a:p>
            <a:fld id="{EED1C59D-2E25-4915-B89D-DC2148ECFB16}" type="slidenum">
              <a:rPr kumimoji="1" lang="ja-JP" altLang="en-US" smtClean="0"/>
              <a:t>31</a:t>
            </a:fld>
            <a:endParaRPr kumimoji="1" lang="ja-JP" altLang="en-US" dirty="0"/>
          </a:p>
        </p:txBody>
      </p:sp>
    </p:spTree>
    <p:extLst>
      <p:ext uri="{BB962C8B-B14F-4D97-AF65-F5344CB8AC3E}">
        <p14:creationId xmlns:p14="http://schemas.microsoft.com/office/powerpoint/2010/main" val="322929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下矢印 7"/>
          <p:cNvSpPr/>
          <p:nvPr/>
        </p:nvSpPr>
        <p:spPr>
          <a:xfrm>
            <a:off x="5836223" y="3636568"/>
            <a:ext cx="519545" cy="2171949"/>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smtClean="0">
                <a:solidFill>
                  <a:schemeClr val="bg1"/>
                </a:solidFill>
              </a:rPr>
              <a:t>問題点</a:t>
            </a:r>
            <a:endParaRPr kumimoji="1" lang="ja-JP" altLang="en-US" b="1" dirty="0">
              <a:solidFill>
                <a:schemeClr val="bg1"/>
              </a:solidFill>
            </a:endParaRPr>
          </a:p>
        </p:txBody>
      </p:sp>
      <p:sp>
        <p:nvSpPr>
          <p:cNvPr id="3" name="コンテンツ プレースホルダー 2"/>
          <p:cNvSpPr>
            <a:spLocks noGrp="1"/>
          </p:cNvSpPr>
          <p:nvPr>
            <p:ph idx="1"/>
          </p:nvPr>
        </p:nvSpPr>
        <p:spPr>
          <a:xfrm>
            <a:off x="360217" y="2422347"/>
            <a:ext cx="11471563" cy="1214222"/>
          </a:xfrm>
        </p:spPr>
        <p:txBody>
          <a:bodyPr>
            <a:normAutofit/>
          </a:bodyPr>
          <a:lstStyle/>
          <a:p>
            <a:pPr marL="0" indent="0">
              <a:buNone/>
            </a:pPr>
            <a:r>
              <a:rPr lang="ja-JP" altLang="en-US" sz="2600" dirty="0"/>
              <a:t>　地域</a:t>
            </a:r>
            <a:r>
              <a:rPr lang="ja-JP" altLang="en-US" sz="2600" dirty="0" smtClean="0"/>
              <a:t>住民（飯田市市民）や</a:t>
            </a:r>
            <a:r>
              <a:rPr lang="ja-JP" altLang="en-US" sz="2600" dirty="0"/>
              <a:t>地元</a:t>
            </a:r>
            <a:r>
              <a:rPr lang="ja-JP" altLang="en-US" sz="2600" dirty="0" smtClean="0"/>
              <a:t>企業（おひさま</a:t>
            </a:r>
            <a:r>
              <a:rPr lang="ja-JP" altLang="en-US" sz="2600" dirty="0"/>
              <a:t>進歩</a:t>
            </a:r>
            <a:r>
              <a:rPr lang="ja-JP" altLang="en-US" sz="2600" dirty="0" smtClean="0"/>
              <a:t>エネルギー）が</a:t>
            </a:r>
            <a:r>
              <a:rPr lang="ja-JP" altLang="en-US" sz="2600" dirty="0"/>
              <a:t>協力して事業体を創出し、地域</a:t>
            </a:r>
            <a:r>
              <a:rPr lang="ja-JP" altLang="en-US" sz="2600" dirty="0" smtClean="0"/>
              <a:t>資源（太陽光）を</a:t>
            </a:r>
            <a:r>
              <a:rPr lang="ja-JP" altLang="en-US" sz="2600" dirty="0"/>
              <a:t>エネルギーに変換して売電事業を始めることで、</a:t>
            </a:r>
            <a:r>
              <a:rPr lang="ja-JP" altLang="en-US" sz="2600" u="heavy" dirty="0">
                <a:uFill>
                  <a:solidFill>
                    <a:srgbClr val="FF0000"/>
                  </a:solidFill>
                </a:uFill>
              </a:rPr>
              <a:t>地域の経済循環を作り出して</a:t>
            </a:r>
            <a:r>
              <a:rPr lang="ja-JP" altLang="en-US" sz="2600" dirty="0"/>
              <a:t>持続可能な地域発展を目指す試み。</a:t>
            </a:r>
            <a:endParaRPr kumimoji="1" lang="ja-JP" altLang="en-US" sz="2600" dirty="0"/>
          </a:p>
        </p:txBody>
      </p:sp>
      <p:sp>
        <p:nvSpPr>
          <p:cNvPr id="4" name="テキスト ボックス 3"/>
          <p:cNvSpPr txBox="1"/>
          <p:nvPr/>
        </p:nvSpPr>
        <p:spPr>
          <a:xfrm>
            <a:off x="360218" y="1619217"/>
            <a:ext cx="4469493" cy="553998"/>
          </a:xfrm>
          <a:prstGeom prst="rect">
            <a:avLst/>
          </a:prstGeom>
          <a:noFill/>
        </p:spPr>
        <p:txBody>
          <a:bodyPr wrap="none" rtlCol="0">
            <a:spAutoFit/>
          </a:bodyPr>
          <a:lstStyle/>
          <a:p>
            <a:r>
              <a:rPr kumimoji="1" lang="ja-JP" altLang="en-US" sz="3000" dirty="0" smtClean="0"/>
              <a:t>エネルギー自治の定義</a:t>
            </a:r>
            <a:r>
              <a:rPr kumimoji="1" lang="en-US" altLang="ja-JP" sz="3000" dirty="0" smtClean="0"/>
              <a:t>……</a:t>
            </a:r>
            <a:endParaRPr kumimoji="1" lang="ja-JP" altLang="en-US" sz="3000" dirty="0"/>
          </a:p>
        </p:txBody>
      </p:sp>
      <p:sp>
        <p:nvSpPr>
          <p:cNvPr id="5" name="テキスト ボックス 4"/>
          <p:cNvSpPr txBox="1"/>
          <p:nvPr/>
        </p:nvSpPr>
        <p:spPr>
          <a:xfrm>
            <a:off x="833979" y="4030594"/>
            <a:ext cx="10625815" cy="1430179"/>
          </a:xfrm>
          <a:prstGeom prst="roundRect">
            <a:avLst/>
          </a:prstGeom>
          <a:solidFill>
            <a:srgbClr val="FF0000"/>
          </a:solidFill>
        </p:spPr>
        <p:txBody>
          <a:bodyPr wrap="none" rtlCol="0">
            <a:spAutoFit/>
          </a:bodyPr>
          <a:lstStyle/>
          <a:p>
            <a:r>
              <a:rPr kumimoji="1" lang="ja-JP" altLang="en-US" sz="2600" dirty="0" smtClean="0">
                <a:solidFill>
                  <a:schemeClr val="bg1"/>
                </a:solidFill>
              </a:rPr>
              <a:t>　出資者には、東京や大阪など大都市の市民が多く、投じられた資金と、</a:t>
            </a:r>
            <a:endParaRPr kumimoji="1" lang="en-US" altLang="ja-JP" sz="2600" dirty="0" smtClean="0">
              <a:solidFill>
                <a:schemeClr val="bg1"/>
              </a:solidFill>
            </a:endParaRPr>
          </a:p>
          <a:p>
            <a:r>
              <a:rPr kumimoji="1" lang="ja-JP" altLang="en-US" sz="2600" dirty="0" smtClean="0">
                <a:solidFill>
                  <a:schemeClr val="bg1"/>
                </a:solidFill>
              </a:rPr>
              <a:t>生み出された利益は、元本と</a:t>
            </a:r>
            <a:r>
              <a:rPr lang="ja-JP" altLang="en-US" sz="2600" dirty="0" smtClean="0">
                <a:solidFill>
                  <a:schemeClr val="bg1"/>
                </a:solidFill>
              </a:rPr>
              <a:t>その</a:t>
            </a:r>
            <a:r>
              <a:rPr lang="ja-JP" altLang="en-US" sz="2600" dirty="0">
                <a:solidFill>
                  <a:schemeClr val="bg1"/>
                </a:solidFill>
              </a:rPr>
              <a:t>配当</a:t>
            </a:r>
            <a:r>
              <a:rPr lang="ja-JP" altLang="en-US" sz="2600" dirty="0" smtClean="0">
                <a:solidFill>
                  <a:schemeClr val="bg1"/>
                </a:solidFill>
              </a:rPr>
              <a:t>という</a:t>
            </a:r>
            <a:r>
              <a:rPr lang="ja-JP" altLang="en-US" sz="2600" dirty="0">
                <a:solidFill>
                  <a:schemeClr val="bg1"/>
                </a:solidFill>
              </a:rPr>
              <a:t>形</a:t>
            </a:r>
            <a:r>
              <a:rPr lang="ja-JP" altLang="en-US" sz="2600" dirty="0" smtClean="0">
                <a:solidFill>
                  <a:schemeClr val="bg1"/>
                </a:solidFill>
              </a:rPr>
              <a:t>で大部分が大都市に戻って</a:t>
            </a:r>
            <a:endParaRPr lang="en-US" altLang="ja-JP" sz="2600" dirty="0" smtClean="0">
              <a:solidFill>
                <a:schemeClr val="bg1"/>
              </a:solidFill>
            </a:endParaRPr>
          </a:p>
          <a:p>
            <a:r>
              <a:rPr lang="ja-JP" altLang="en-US" sz="2600" dirty="0" smtClean="0">
                <a:solidFill>
                  <a:schemeClr val="bg1"/>
                </a:solidFill>
              </a:rPr>
              <a:t>しまうため、地域の経済循環を作り出すとは言い難かった。</a:t>
            </a:r>
            <a:endParaRPr kumimoji="1" lang="ja-JP" altLang="en-US" sz="2600" dirty="0">
              <a:solidFill>
                <a:schemeClr val="bg1"/>
              </a:solidFill>
            </a:endParaRPr>
          </a:p>
        </p:txBody>
      </p:sp>
      <p:sp>
        <p:nvSpPr>
          <p:cNvPr id="6" name="テキスト ボックス 5"/>
          <p:cNvSpPr txBox="1"/>
          <p:nvPr/>
        </p:nvSpPr>
        <p:spPr>
          <a:xfrm>
            <a:off x="4322114" y="5945881"/>
            <a:ext cx="3582077" cy="612934"/>
          </a:xfrm>
          <a:prstGeom prst="roundRect">
            <a:avLst/>
          </a:prstGeom>
          <a:solidFill>
            <a:schemeClr val="accent6">
              <a:lumMod val="50000"/>
            </a:schemeClr>
          </a:solidFill>
        </p:spPr>
        <p:txBody>
          <a:bodyPr wrap="none" rtlCol="0">
            <a:spAutoFit/>
          </a:bodyPr>
          <a:lstStyle/>
          <a:p>
            <a:r>
              <a:rPr kumimoji="1" lang="ja-JP" altLang="en-US" sz="3000" dirty="0" smtClean="0">
                <a:solidFill>
                  <a:schemeClr val="bg1"/>
                </a:solidFill>
              </a:rPr>
              <a:t>おひさま</a:t>
            </a:r>
            <a:r>
              <a:rPr kumimoji="1" lang="en-US" altLang="ja-JP" sz="3000" dirty="0" smtClean="0">
                <a:solidFill>
                  <a:schemeClr val="bg1"/>
                </a:solidFill>
              </a:rPr>
              <a:t>0</a:t>
            </a:r>
            <a:r>
              <a:rPr kumimoji="1" lang="ja-JP" altLang="en-US" sz="3000" dirty="0" smtClean="0">
                <a:solidFill>
                  <a:schemeClr val="bg1"/>
                </a:solidFill>
              </a:rPr>
              <a:t>円システム</a:t>
            </a:r>
            <a:endParaRPr kumimoji="1" lang="ja-JP" altLang="en-US" sz="3000" dirty="0">
              <a:solidFill>
                <a:schemeClr val="bg1"/>
              </a:solidFill>
            </a:endParaRPr>
          </a:p>
        </p:txBody>
      </p:sp>
    </p:spTree>
    <p:extLst>
      <p:ext uri="{BB962C8B-B14F-4D97-AF65-F5344CB8AC3E}">
        <p14:creationId xmlns:p14="http://schemas.microsoft.com/office/powerpoint/2010/main" val="268131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P spid="4" grpId="0"/>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a:solidFill>
                  <a:schemeClr val="bg1"/>
                </a:solidFill>
              </a:rPr>
              <a:t>おひさま</a:t>
            </a:r>
            <a:r>
              <a:rPr kumimoji="1" lang="en-US" altLang="ja-JP" b="1" dirty="0">
                <a:solidFill>
                  <a:schemeClr val="bg1"/>
                </a:solidFill>
              </a:rPr>
              <a:t>0</a:t>
            </a:r>
            <a:r>
              <a:rPr kumimoji="1" lang="ja-JP" altLang="en-US" b="1" dirty="0">
                <a:solidFill>
                  <a:schemeClr val="bg1"/>
                </a:solidFill>
              </a:rPr>
              <a:t>円システム</a:t>
            </a:r>
          </a:p>
        </p:txBody>
      </p:sp>
      <p:pic>
        <p:nvPicPr>
          <p:cNvPr id="14" name="図 13"/>
          <p:cNvPicPr>
            <a:picLocks noChangeAspect="1"/>
          </p:cNvPicPr>
          <p:nvPr/>
        </p:nvPicPr>
        <p:blipFill>
          <a:blip r:embed="rId2"/>
          <a:stretch>
            <a:fillRect/>
          </a:stretch>
        </p:blipFill>
        <p:spPr>
          <a:xfrm>
            <a:off x="4286644" y="3371560"/>
            <a:ext cx="1369474" cy="1553731"/>
          </a:xfrm>
          <a:prstGeom prst="rect">
            <a:avLst/>
          </a:prstGeom>
        </p:spPr>
      </p:pic>
      <p:sp>
        <p:nvSpPr>
          <p:cNvPr id="16" name="テキスト ボックス 15"/>
          <p:cNvSpPr txBox="1"/>
          <p:nvPr/>
        </p:nvSpPr>
        <p:spPr>
          <a:xfrm>
            <a:off x="588722" y="5287234"/>
            <a:ext cx="11014554" cy="646331"/>
          </a:xfrm>
          <a:prstGeom prst="rect">
            <a:avLst/>
          </a:prstGeom>
          <a:noFill/>
        </p:spPr>
        <p:txBody>
          <a:bodyPr wrap="none" rtlCol="0">
            <a:spAutoFit/>
          </a:bodyPr>
          <a:lstStyle/>
          <a:p>
            <a:r>
              <a:rPr kumimoji="1" lang="ja-JP" altLang="en-US" dirty="0"/>
              <a:t>　おひさま推進が、太陽光発電システムを飯田市内の住宅に設置する代わりに、住宅所有者が毎月</a:t>
            </a:r>
            <a:r>
              <a:rPr kumimoji="1" lang="en-US" altLang="ja-JP" dirty="0"/>
              <a:t>1</a:t>
            </a:r>
            <a:r>
              <a:rPr kumimoji="1" lang="ja-JP" altLang="en-US" dirty="0"/>
              <a:t>万</a:t>
            </a:r>
            <a:r>
              <a:rPr kumimoji="1" lang="en-US" altLang="ja-JP" dirty="0"/>
              <a:t>9800</a:t>
            </a:r>
            <a:r>
              <a:rPr kumimoji="1" lang="ja-JP" altLang="en-US" dirty="0"/>
              <a:t>円を</a:t>
            </a:r>
            <a:endParaRPr kumimoji="1" lang="en-US" altLang="ja-JP" dirty="0"/>
          </a:p>
          <a:p>
            <a:r>
              <a:rPr kumimoji="1" lang="en-US" altLang="ja-JP" dirty="0"/>
              <a:t>9</a:t>
            </a:r>
            <a:r>
              <a:rPr kumimoji="1" lang="ja-JP" altLang="en-US" dirty="0"/>
              <a:t>年間支払うことで、</a:t>
            </a:r>
            <a:r>
              <a:rPr kumimoji="1" lang="ja-JP" altLang="en-US" dirty="0">
                <a:solidFill>
                  <a:srgbClr val="00B0F0"/>
                </a:solidFill>
              </a:rPr>
              <a:t>初期投資なしに太陽光システムの導入</a:t>
            </a:r>
            <a:r>
              <a:rPr kumimoji="1" lang="ja-JP" altLang="en-US" dirty="0"/>
              <a:t>が可能になる。</a:t>
            </a:r>
          </a:p>
        </p:txBody>
      </p:sp>
      <p:sp>
        <p:nvSpPr>
          <p:cNvPr id="17" name="角丸四角形 16"/>
          <p:cNvSpPr/>
          <p:nvPr/>
        </p:nvSpPr>
        <p:spPr>
          <a:xfrm>
            <a:off x="637261" y="5182693"/>
            <a:ext cx="10917476" cy="693465"/>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30179" y="4998027"/>
            <a:ext cx="2199641" cy="369332"/>
          </a:xfrm>
          <a:prstGeom prst="rect">
            <a:avLst/>
          </a:prstGeom>
          <a:solidFill>
            <a:schemeClr val="bg1"/>
          </a:solidFill>
        </p:spPr>
        <p:txBody>
          <a:bodyPr wrap="none" rtlCol="0">
            <a:spAutoFit/>
          </a:bodyPr>
          <a:lstStyle/>
          <a:p>
            <a:r>
              <a:rPr kumimoji="1" lang="ja-JP" altLang="en-US" dirty="0"/>
              <a:t>おひさま</a:t>
            </a:r>
            <a:r>
              <a:rPr kumimoji="1" lang="en-US" altLang="ja-JP" dirty="0"/>
              <a:t>0</a:t>
            </a:r>
            <a:r>
              <a:rPr kumimoji="1" lang="ja-JP" altLang="en-US" dirty="0"/>
              <a:t>円システム</a:t>
            </a:r>
            <a:endParaRPr lang="en-US" altLang="ja-JP" dirty="0"/>
          </a:p>
        </p:txBody>
      </p:sp>
      <p:sp>
        <p:nvSpPr>
          <p:cNvPr id="20" name="テキスト ボックス 19"/>
          <p:cNvSpPr txBox="1"/>
          <p:nvPr/>
        </p:nvSpPr>
        <p:spPr>
          <a:xfrm>
            <a:off x="637261" y="6236006"/>
            <a:ext cx="10917476" cy="369332"/>
          </a:xfrm>
          <a:prstGeom prst="rect">
            <a:avLst/>
          </a:prstGeom>
          <a:noFill/>
        </p:spPr>
        <p:txBody>
          <a:bodyPr wrap="square" rtlCol="0">
            <a:spAutoFit/>
          </a:bodyPr>
          <a:lstStyle/>
          <a:p>
            <a:r>
              <a:rPr kumimoji="1" lang="ja-JP" altLang="en-US" dirty="0"/>
              <a:t>　初期費用を　　　　　　　　　からの低利融資により賄うことで資金繰りを解決した上、地域資金循環を生み出た。</a:t>
            </a:r>
          </a:p>
        </p:txBody>
      </p:sp>
      <p:sp>
        <p:nvSpPr>
          <p:cNvPr id="22" name="角丸四角形 21"/>
          <p:cNvSpPr/>
          <p:nvPr/>
        </p:nvSpPr>
        <p:spPr>
          <a:xfrm>
            <a:off x="637261" y="6140672"/>
            <a:ext cx="10917476" cy="53029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730179" y="5900120"/>
            <a:ext cx="2202847" cy="369332"/>
          </a:xfrm>
          <a:prstGeom prst="rect">
            <a:avLst/>
          </a:prstGeom>
          <a:solidFill>
            <a:schemeClr val="bg1"/>
          </a:solidFill>
        </p:spPr>
        <p:txBody>
          <a:bodyPr wrap="none" rtlCol="0">
            <a:spAutoFit/>
          </a:bodyPr>
          <a:lstStyle/>
          <a:p>
            <a:r>
              <a:rPr kumimoji="1" lang="ja-JP" altLang="en-US" dirty="0"/>
              <a:t>資金繰り問題の発生</a:t>
            </a:r>
          </a:p>
        </p:txBody>
      </p:sp>
      <p:sp>
        <p:nvSpPr>
          <p:cNvPr id="23" name="テキスト ボックス 22"/>
          <p:cNvSpPr txBox="1"/>
          <p:nvPr/>
        </p:nvSpPr>
        <p:spPr>
          <a:xfrm>
            <a:off x="1905999" y="6228895"/>
            <a:ext cx="1569660" cy="369332"/>
          </a:xfrm>
          <a:prstGeom prst="rect">
            <a:avLst/>
          </a:prstGeom>
          <a:noFill/>
        </p:spPr>
        <p:txBody>
          <a:bodyPr wrap="none" rtlCol="0">
            <a:spAutoFit/>
          </a:bodyPr>
          <a:lstStyle/>
          <a:p>
            <a:r>
              <a:rPr kumimoji="1" lang="ja-JP" altLang="en-US" dirty="0">
                <a:solidFill>
                  <a:srgbClr val="FF0000"/>
                </a:solidFill>
              </a:rPr>
              <a:t>地元金融機関</a:t>
            </a:r>
          </a:p>
        </p:txBody>
      </p:sp>
      <p:pic>
        <p:nvPicPr>
          <p:cNvPr id="3" name="図 2"/>
          <p:cNvPicPr>
            <a:picLocks noChangeAspect="1"/>
          </p:cNvPicPr>
          <p:nvPr/>
        </p:nvPicPr>
        <p:blipFill>
          <a:blip r:embed="rId3"/>
          <a:stretch>
            <a:fillRect/>
          </a:stretch>
        </p:blipFill>
        <p:spPr>
          <a:xfrm>
            <a:off x="2690829" y="1363455"/>
            <a:ext cx="6809822" cy="3621338"/>
          </a:xfrm>
          <a:prstGeom prst="rect">
            <a:avLst/>
          </a:prstGeom>
        </p:spPr>
      </p:pic>
      <p:sp>
        <p:nvSpPr>
          <p:cNvPr id="19" name="テキスト ボックス 18"/>
          <p:cNvSpPr txBox="1"/>
          <p:nvPr/>
        </p:nvSpPr>
        <p:spPr>
          <a:xfrm>
            <a:off x="3117273" y="1404432"/>
            <a:ext cx="877163" cy="369332"/>
          </a:xfrm>
          <a:prstGeom prst="rect">
            <a:avLst/>
          </a:prstGeom>
          <a:solidFill>
            <a:schemeClr val="bg1"/>
          </a:solidFill>
        </p:spPr>
        <p:txBody>
          <a:bodyPr wrap="none" rtlCol="0">
            <a:spAutoFit/>
          </a:bodyPr>
          <a:lstStyle/>
          <a:p>
            <a:r>
              <a:rPr kumimoji="1" lang="ja-JP" altLang="en-US" dirty="0"/>
              <a:t>仕組み</a:t>
            </a:r>
          </a:p>
        </p:txBody>
      </p:sp>
      <p:sp>
        <p:nvSpPr>
          <p:cNvPr id="4" name="スライド番号プレースホルダー 3"/>
          <p:cNvSpPr>
            <a:spLocks noGrp="1"/>
          </p:cNvSpPr>
          <p:nvPr>
            <p:ph type="sldNum" sz="quarter" idx="12"/>
          </p:nvPr>
        </p:nvSpPr>
        <p:spPr>
          <a:xfrm>
            <a:off x="9448800" y="6488400"/>
            <a:ext cx="2743200" cy="365125"/>
          </a:xfrm>
        </p:spPr>
        <p:txBody>
          <a:bodyPr/>
          <a:lstStyle/>
          <a:p>
            <a:fld id="{EED1C59D-2E25-4915-B89D-DC2148ECFB16}" type="slidenum">
              <a:rPr kumimoji="1" lang="ja-JP" altLang="en-US" smtClean="0"/>
              <a:t>33</a:t>
            </a:fld>
            <a:endParaRPr kumimoji="1" lang="ja-JP" altLang="en-US" dirty="0"/>
          </a:p>
        </p:txBody>
      </p:sp>
    </p:spTree>
    <p:extLst>
      <p:ext uri="{BB962C8B-B14F-4D97-AF65-F5344CB8AC3E}">
        <p14:creationId xmlns:p14="http://schemas.microsoft.com/office/powerpoint/2010/main" val="370019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lang="ja-JP" altLang="en-US" b="1" dirty="0" smtClean="0">
                <a:solidFill>
                  <a:schemeClr val="bg1"/>
                </a:solidFill>
              </a:rPr>
              <a:t>地域にもたらす付加価値</a:t>
            </a:r>
            <a:endParaRPr kumimoji="1" lang="ja-JP" altLang="en-US" b="1" dirty="0">
              <a:solidFill>
                <a:schemeClr val="bg1"/>
              </a:solidFill>
            </a:endParaRPr>
          </a:p>
        </p:txBody>
      </p:sp>
      <p:pic>
        <p:nvPicPr>
          <p:cNvPr id="15" name="コンテンツ プレースホルダー 14"/>
          <p:cNvPicPr>
            <a:picLocks noGrp="1" noChangeAspect="1"/>
          </p:cNvPicPr>
          <p:nvPr>
            <p:ph idx="1"/>
          </p:nvPr>
        </p:nvPicPr>
        <p:blipFill rotWithShape="1">
          <a:blip r:embed="rId2"/>
          <a:srcRect l="1921" t="2553" r="1527" b="1161"/>
          <a:stretch/>
        </p:blipFill>
        <p:spPr>
          <a:xfrm>
            <a:off x="2687780" y="1835582"/>
            <a:ext cx="6816438" cy="3480954"/>
          </a:xfrm>
          <a:prstGeom prst="rect">
            <a:avLst/>
          </a:prstGeom>
        </p:spPr>
      </p:pic>
      <p:sp>
        <p:nvSpPr>
          <p:cNvPr id="16" name="テキスト ボックス 15"/>
          <p:cNvSpPr txBox="1"/>
          <p:nvPr/>
        </p:nvSpPr>
        <p:spPr>
          <a:xfrm>
            <a:off x="360218" y="5541963"/>
            <a:ext cx="11208518" cy="715089"/>
          </a:xfrm>
          <a:prstGeom prst="roundRect">
            <a:avLst/>
          </a:prstGeom>
          <a:noFill/>
          <a:ln w="28575">
            <a:solidFill>
              <a:schemeClr val="accent6">
                <a:lumMod val="50000"/>
              </a:schemeClr>
            </a:solidFill>
          </a:ln>
        </p:spPr>
        <p:txBody>
          <a:bodyPr wrap="none" rtlCol="0">
            <a:spAutoFit/>
          </a:bodyPr>
          <a:lstStyle/>
          <a:p>
            <a:r>
              <a:rPr kumimoji="1" lang="ja-JP" altLang="en-US" dirty="0" smtClean="0"/>
              <a:t>　支出と補助金を足し合わせたものよりも、売上のほうが大きいためこの事業は健全である。また、</a:t>
            </a:r>
            <a:r>
              <a:rPr kumimoji="1" lang="en-US" altLang="ja-JP" dirty="0" smtClean="0"/>
              <a:t>177800</a:t>
            </a:r>
            <a:r>
              <a:rPr kumimoji="1" lang="ja-JP" altLang="en-US" dirty="0" smtClean="0"/>
              <a:t>万円もの</a:t>
            </a:r>
            <a:endParaRPr kumimoji="1" lang="en-US" altLang="ja-JP" dirty="0" smtClean="0"/>
          </a:p>
          <a:p>
            <a:r>
              <a:rPr kumimoji="1" lang="ja-JP" altLang="en-US" dirty="0" smtClean="0"/>
              <a:t>直接付加価値と、</a:t>
            </a:r>
            <a:r>
              <a:rPr kumimoji="1" lang="en-US" altLang="ja-JP" dirty="0" smtClean="0"/>
              <a:t>121500</a:t>
            </a:r>
            <a:r>
              <a:rPr kumimoji="1" lang="ja-JP" altLang="en-US" dirty="0" smtClean="0"/>
              <a:t>万円の減価償却を生み出すと試算されている。</a:t>
            </a:r>
            <a:endParaRPr kumimoji="1" lang="ja-JP" altLang="en-US" dirty="0"/>
          </a:p>
        </p:txBody>
      </p:sp>
      <p:sp>
        <p:nvSpPr>
          <p:cNvPr id="17" name="角丸四角形 16"/>
          <p:cNvSpPr/>
          <p:nvPr/>
        </p:nvSpPr>
        <p:spPr>
          <a:xfrm>
            <a:off x="2627626" y="1724673"/>
            <a:ext cx="7429500" cy="3702772"/>
          </a:xfrm>
          <a:prstGeom prst="roundRect">
            <a:avLst>
              <a:gd name="adj" fmla="val 13299"/>
            </a:avLst>
          </a:prstGeom>
          <a:noFill/>
          <a:ln w="28575">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2701636" y="1401508"/>
            <a:ext cx="3640740" cy="646331"/>
          </a:xfrm>
          <a:prstGeom prst="rect">
            <a:avLst/>
          </a:prstGeom>
          <a:solidFill>
            <a:schemeClr val="bg1"/>
          </a:solidFill>
        </p:spPr>
        <p:txBody>
          <a:bodyPr wrap="none" rtlCol="0">
            <a:spAutoFit/>
          </a:bodyPr>
          <a:lstStyle/>
          <a:p>
            <a:r>
              <a:rPr kumimoji="1" lang="ja-JP" altLang="en-US" dirty="0" smtClean="0"/>
              <a:t>おひさま</a:t>
            </a:r>
            <a:r>
              <a:rPr lang="ja-JP" altLang="en-US" dirty="0"/>
              <a:t>進歩</a:t>
            </a:r>
            <a:r>
              <a:rPr kumimoji="1" lang="ja-JP" altLang="en-US" dirty="0" smtClean="0"/>
              <a:t>エネルギー（株）による</a:t>
            </a:r>
            <a:endParaRPr kumimoji="1" lang="en-US" altLang="ja-JP" dirty="0" smtClean="0"/>
          </a:p>
          <a:p>
            <a:r>
              <a:rPr kumimoji="1" lang="ja-JP" altLang="en-US" dirty="0" smtClean="0"/>
              <a:t>地域付加価値予測（</a:t>
            </a:r>
            <a:r>
              <a:rPr kumimoji="1" lang="en-US" altLang="ja-JP" dirty="0" smtClean="0"/>
              <a:t>2030</a:t>
            </a:r>
            <a:r>
              <a:rPr kumimoji="1" lang="ja-JP" altLang="en-US" dirty="0" smtClean="0"/>
              <a:t>年まで）</a:t>
            </a:r>
            <a:endParaRPr kumimoji="1" lang="ja-JP" altLang="en-US" dirty="0"/>
          </a:p>
        </p:txBody>
      </p:sp>
      <p:sp>
        <p:nvSpPr>
          <p:cNvPr id="19" name="テキスト ボックス 18"/>
          <p:cNvSpPr txBox="1"/>
          <p:nvPr/>
        </p:nvSpPr>
        <p:spPr>
          <a:xfrm>
            <a:off x="7356905" y="2030666"/>
            <a:ext cx="2161169" cy="253916"/>
          </a:xfrm>
          <a:prstGeom prst="rect">
            <a:avLst/>
          </a:prstGeom>
          <a:noFill/>
        </p:spPr>
        <p:txBody>
          <a:bodyPr wrap="none" rtlCol="0">
            <a:spAutoFit/>
          </a:bodyPr>
          <a:lstStyle/>
          <a:p>
            <a:r>
              <a:rPr kumimoji="1" lang="ja-JP" altLang="en-US" sz="1050" b="1" dirty="0" smtClean="0"/>
              <a:t>＊バリューチェーン分先による試算</a:t>
            </a:r>
            <a:endParaRPr kumimoji="1" lang="ja-JP" altLang="en-US" sz="1050" b="1" dirty="0"/>
          </a:p>
        </p:txBody>
      </p:sp>
      <p:sp>
        <p:nvSpPr>
          <p:cNvPr id="20" name="テキスト ボックス 19"/>
          <p:cNvSpPr txBox="1"/>
          <p:nvPr/>
        </p:nvSpPr>
        <p:spPr>
          <a:xfrm>
            <a:off x="191978" y="6371570"/>
            <a:ext cx="11808041" cy="369332"/>
          </a:xfrm>
          <a:prstGeom prst="rect">
            <a:avLst/>
          </a:prstGeom>
          <a:noFill/>
        </p:spPr>
        <p:txBody>
          <a:bodyPr wrap="none" rtlCol="0">
            <a:spAutoFit/>
          </a:bodyPr>
          <a:lstStyle/>
          <a:p>
            <a:r>
              <a:rPr kumimoji="1" lang="ja-JP" altLang="en-US" dirty="0" smtClean="0"/>
              <a:t>バリューチェーン分析</a:t>
            </a:r>
            <a:r>
              <a:rPr kumimoji="1" lang="en-US" altLang="ja-JP" dirty="0" smtClean="0"/>
              <a:t>‥‥</a:t>
            </a:r>
            <a:r>
              <a:rPr kumimoji="1" lang="ja-JP" altLang="en-US" dirty="0" smtClean="0"/>
              <a:t>バリューチェーン全体のキャッシュフローを計測し、その事業の付加価値を算出する分析手法。</a:t>
            </a:r>
            <a:endParaRPr kumimoji="1" lang="ja-JP" altLang="en-US" dirty="0"/>
          </a:p>
        </p:txBody>
      </p:sp>
      <p:sp>
        <p:nvSpPr>
          <p:cNvPr id="3" name="テキスト ボックス 2"/>
          <p:cNvSpPr txBox="1"/>
          <p:nvPr/>
        </p:nvSpPr>
        <p:spPr>
          <a:xfrm>
            <a:off x="10117280" y="4854871"/>
            <a:ext cx="1919115" cy="461665"/>
          </a:xfrm>
          <a:prstGeom prst="rect">
            <a:avLst/>
          </a:prstGeom>
          <a:noFill/>
        </p:spPr>
        <p:txBody>
          <a:bodyPr wrap="none" rtlCol="0">
            <a:spAutoFit/>
          </a:bodyPr>
          <a:lstStyle/>
          <a:p>
            <a:r>
              <a:rPr kumimoji="1" lang="en-US" altLang="ja-JP" sz="1200" dirty="0" smtClean="0"/>
              <a:t>(</a:t>
            </a:r>
            <a:r>
              <a:rPr kumimoji="1" lang="ja-JP" altLang="en-US" sz="1200" dirty="0" smtClean="0"/>
              <a:t>中山、</a:t>
            </a:r>
            <a:r>
              <a:rPr lang="ja-JP" altLang="en-US" sz="1200" dirty="0" smtClean="0"/>
              <a:t>スミヤ　ヨーク、諸富</a:t>
            </a:r>
            <a:endParaRPr lang="en-US" altLang="ja-JP" sz="1200" dirty="0" smtClean="0"/>
          </a:p>
          <a:p>
            <a:r>
              <a:rPr lang="en-US" altLang="ja-JP" sz="1200" dirty="0" smtClean="0"/>
              <a:t>2016,p.111)</a:t>
            </a:r>
            <a:endParaRPr kumimoji="1" lang="ja-JP" altLang="en-US" sz="1200" dirty="0"/>
          </a:p>
        </p:txBody>
      </p:sp>
    </p:spTree>
    <p:extLst>
      <p:ext uri="{BB962C8B-B14F-4D97-AF65-F5344CB8AC3E}">
        <p14:creationId xmlns:p14="http://schemas.microsoft.com/office/powerpoint/2010/main" val="346416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lang="ja-JP" altLang="en-US" b="1" dirty="0">
                <a:solidFill>
                  <a:schemeClr val="bg1"/>
                </a:solidFill>
              </a:rPr>
              <a:t>問題点</a:t>
            </a:r>
            <a:endParaRPr kumimoji="1" lang="ja-JP" altLang="en-US" b="1" dirty="0">
              <a:solidFill>
                <a:schemeClr val="bg1"/>
              </a:solidFill>
            </a:endParaRPr>
          </a:p>
        </p:txBody>
      </p:sp>
      <p:sp>
        <p:nvSpPr>
          <p:cNvPr id="21" name="テキスト ボックス 20"/>
          <p:cNvSpPr txBox="1"/>
          <p:nvPr/>
        </p:nvSpPr>
        <p:spPr>
          <a:xfrm>
            <a:off x="684902" y="5397622"/>
            <a:ext cx="10976082" cy="1021556"/>
          </a:xfrm>
          <a:prstGeom prst="roundRect">
            <a:avLst/>
          </a:prstGeom>
          <a:noFill/>
          <a:ln w="28575">
            <a:solidFill>
              <a:schemeClr val="accent6">
                <a:lumMod val="50000"/>
              </a:schemeClr>
            </a:solidFill>
          </a:ln>
        </p:spPr>
        <p:txBody>
          <a:bodyPr wrap="none" rtlCol="0">
            <a:spAutoFit/>
          </a:bodyPr>
          <a:lstStyle/>
          <a:p>
            <a:r>
              <a:rPr kumimoji="1" lang="ja-JP" altLang="en-US" dirty="0" smtClean="0"/>
              <a:t>　飯田市のある南信州地域からの出資者はわずか　　　　であるため、地域付加価値創造額のほとんどが域外に</a:t>
            </a:r>
            <a:endParaRPr kumimoji="1" lang="en-US" altLang="ja-JP" dirty="0" smtClean="0"/>
          </a:p>
          <a:p>
            <a:r>
              <a:rPr lang="ja-JP" altLang="en-US" dirty="0"/>
              <a:t>流出</a:t>
            </a:r>
            <a:r>
              <a:rPr lang="ja-JP" altLang="en-US" dirty="0" smtClean="0"/>
              <a:t>してしまう。</a:t>
            </a:r>
            <a:endParaRPr lang="en-US" altLang="ja-JP" dirty="0" smtClean="0"/>
          </a:p>
          <a:p>
            <a:r>
              <a:rPr kumimoji="1" lang="ja-JP" altLang="en-US" dirty="0" smtClean="0"/>
              <a:t>　　　　</a:t>
            </a:r>
            <a:r>
              <a:rPr kumimoji="1" lang="ja-JP" altLang="en-US" u="heavy" dirty="0" smtClean="0">
                <a:uFill>
                  <a:solidFill>
                    <a:srgbClr val="FF0000"/>
                  </a:solidFill>
                </a:uFill>
              </a:rPr>
              <a:t>地元の出資率を高めることが、さらなる持続可能な発展のための鍵となる</a:t>
            </a:r>
            <a:r>
              <a:rPr kumimoji="1" lang="ja-JP" altLang="en-US" dirty="0" smtClean="0">
                <a:uFill>
                  <a:solidFill>
                    <a:srgbClr val="FF0000"/>
                  </a:solidFill>
                </a:uFill>
              </a:rPr>
              <a:t>。</a:t>
            </a:r>
            <a:r>
              <a:rPr kumimoji="1" lang="ja-JP" altLang="en-US" dirty="0" smtClean="0"/>
              <a:t>　</a:t>
            </a:r>
            <a:r>
              <a:rPr kumimoji="1" lang="ja-JP" altLang="en-US" dirty="0"/>
              <a:t>　</a:t>
            </a:r>
          </a:p>
        </p:txBody>
      </p:sp>
      <p:pic>
        <p:nvPicPr>
          <p:cNvPr id="28" name="図 27"/>
          <p:cNvPicPr>
            <a:picLocks noChangeAspect="1"/>
          </p:cNvPicPr>
          <p:nvPr/>
        </p:nvPicPr>
        <p:blipFill>
          <a:blip r:embed="rId2"/>
          <a:stretch>
            <a:fillRect/>
          </a:stretch>
        </p:blipFill>
        <p:spPr>
          <a:xfrm>
            <a:off x="2829583" y="1813854"/>
            <a:ext cx="6041660" cy="3151905"/>
          </a:xfrm>
          <a:prstGeom prst="rect">
            <a:avLst/>
          </a:prstGeom>
        </p:spPr>
      </p:pic>
      <p:sp>
        <p:nvSpPr>
          <p:cNvPr id="29" name="テキスト ボックス 28"/>
          <p:cNvSpPr txBox="1"/>
          <p:nvPr/>
        </p:nvSpPr>
        <p:spPr>
          <a:xfrm>
            <a:off x="7232073" y="3389806"/>
            <a:ext cx="1553630" cy="369332"/>
          </a:xfrm>
          <a:prstGeom prst="rect">
            <a:avLst/>
          </a:prstGeom>
          <a:noFill/>
        </p:spPr>
        <p:txBody>
          <a:bodyPr wrap="none" rtlCol="0">
            <a:spAutoFit/>
          </a:bodyPr>
          <a:lstStyle/>
          <a:p>
            <a:r>
              <a:rPr kumimoji="1" lang="ja-JP" altLang="en-US" dirty="0" smtClean="0">
                <a:solidFill>
                  <a:srgbClr val="FF0000"/>
                </a:solidFill>
              </a:rPr>
              <a:t>出資率　</a:t>
            </a:r>
            <a:r>
              <a:rPr kumimoji="1" lang="en-US" altLang="ja-JP" dirty="0" smtClean="0">
                <a:solidFill>
                  <a:srgbClr val="FF0000"/>
                </a:solidFill>
              </a:rPr>
              <a:t>5.6</a:t>
            </a:r>
            <a:r>
              <a:rPr kumimoji="1" lang="ja-JP" altLang="en-US" dirty="0" smtClean="0">
                <a:solidFill>
                  <a:srgbClr val="FF0000"/>
                </a:solidFill>
              </a:rPr>
              <a:t>％</a:t>
            </a:r>
            <a:endParaRPr kumimoji="1" lang="ja-JP" altLang="en-US" dirty="0">
              <a:solidFill>
                <a:srgbClr val="FF0000"/>
              </a:solidFill>
            </a:endParaRPr>
          </a:p>
        </p:txBody>
      </p:sp>
      <p:sp>
        <p:nvSpPr>
          <p:cNvPr id="30" name="テキスト ボックス 29"/>
          <p:cNvSpPr txBox="1"/>
          <p:nvPr/>
        </p:nvSpPr>
        <p:spPr>
          <a:xfrm>
            <a:off x="5652654" y="5443926"/>
            <a:ext cx="707245" cy="369332"/>
          </a:xfrm>
          <a:prstGeom prst="rect">
            <a:avLst/>
          </a:prstGeom>
          <a:noFill/>
        </p:spPr>
        <p:txBody>
          <a:bodyPr wrap="none" rtlCol="0">
            <a:spAutoFit/>
          </a:bodyPr>
          <a:lstStyle/>
          <a:p>
            <a:r>
              <a:rPr kumimoji="1" lang="en-US" altLang="ja-JP" dirty="0" smtClean="0">
                <a:solidFill>
                  <a:srgbClr val="FF0000"/>
                </a:solidFill>
              </a:rPr>
              <a:t>5.6</a:t>
            </a:r>
            <a:r>
              <a:rPr kumimoji="1" lang="ja-JP" altLang="en-US" dirty="0" smtClean="0">
                <a:solidFill>
                  <a:srgbClr val="FF0000"/>
                </a:solidFill>
              </a:rPr>
              <a:t>％</a:t>
            </a:r>
            <a:endParaRPr kumimoji="1" lang="ja-JP" altLang="en-US" dirty="0">
              <a:solidFill>
                <a:srgbClr val="FF0000"/>
              </a:solidFill>
            </a:endParaRPr>
          </a:p>
        </p:txBody>
      </p:sp>
      <p:sp>
        <p:nvSpPr>
          <p:cNvPr id="32" name="右矢印 31"/>
          <p:cNvSpPr/>
          <p:nvPr/>
        </p:nvSpPr>
        <p:spPr>
          <a:xfrm>
            <a:off x="1039090" y="6032191"/>
            <a:ext cx="311727" cy="259772"/>
          </a:xfrm>
          <a:prstGeom prst="rightArrow">
            <a:avLst>
              <a:gd name="adj1" fmla="val 50000"/>
              <a:gd name="adj2" fmla="val 54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3" name="テキスト ボックス 32"/>
          <p:cNvSpPr txBox="1"/>
          <p:nvPr/>
        </p:nvSpPr>
        <p:spPr>
          <a:xfrm>
            <a:off x="3148444" y="1629188"/>
            <a:ext cx="3384260" cy="369332"/>
          </a:xfrm>
          <a:prstGeom prst="rect">
            <a:avLst/>
          </a:prstGeom>
          <a:solidFill>
            <a:schemeClr val="bg1"/>
          </a:solidFill>
          <a:ln>
            <a:solidFill>
              <a:schemeClr val="bg1"/>
            </a:solidFill>
          </a:ln>
        </p:spPr>
        <p:txBody>
          <a:bodyPr wrap="none" rtlCol="0">
            <a:spAutoFit/>
          </a:bodyPr>
          <a:lstStyle/>
          <a:p>
            <a:r>
              <a:rPr kumimoji="1" lang="ja-JP" altLang="en-US" dirty="0" smtClean="0"/>
              <a:t>事業利益分配後の直接付加価値</a:t>
            </a:r>
            <a:endParaRPr kumimoji="1" lang="ja-JP" altLang="en-US" dirty="0"/>
          </a:p>
        </p:txBody>
      </p:sp>
    </p:spTree>
    <p:extLst>
      <p:ext uri="{BB962C8B-B14F-4D97-AF65-F5344CB8AC3E}">
        <p14:creationId xmlns:p14="http://schemas.microsoft.com/office/powerpoint/2010/main" val="63343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down)">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p:bldP spid="30" grpId="0"/>
      <p:bldP spid="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a:solidFill>
                  <a:schemeClr val="bg1"/>
                </a:solidFill>
                <a:latin typeface="MS PGothic" panose="020B0600070205080204" pitchFamily="34" charset="-128"/>
                <a:ea typeface="MS PGothic" panose="020B0600070205080204" pitchFamily="34" charset="-128"/>
              </a:rPr>
              <a:t>取り組みの源</a:t>
            </a:r>
          </a:p>
        </p:txBody>
      </p:sp>
      <p:sp>
        <p:nvSpPr>
          <p:cNvPr id="3" name="テキスト ボックス 2">
            <a:extLst>
              <a:ext uri="{FF2B5EF4-FFF2-40B4-BE49-F238E27FC236}">
                <a16:creationId xmlns="" xmlns:a16="http://schemas.microsoft.com/office/drawing/2014/main" id="{4460FE74-AD4E-654E-8B06-484207C0F09E}"/>
              </a:ext>
            </a:extLst>
          </p:cNvPr>
          <p:cNvSpPr txBox="1"/>
          <p:nvPr/>
        </p:nvSpPr>
        <p:spPr>
          <a:xfrm>
            <a:off x="1517194" y="1604025"/>
            <a:ext cx="2892275" cy="492443"/>
          </a:xfrm>
          <a:prstGeom prst="rect">
            <a:avLst/>
          </a:prstGeom>
          <a:noFill/>
        </p:spPr>
        <p:txBody>
          <a:bodyPr wrap="square" rtlCol="0">
            <a:spAutoFit/>
          </a:bodyPr>
          <a:lstStyle/>
          <a:p>
            <a:pPr algn="l"/>
            <a:r>
              <a:rPr lang="ja-JP" altLang="en-US" sz="2600" dirty="0">
                <a:solidFill>
                  <a:srgbClr val="FF0000"/>
                </a:solidFill>
                <a:latin typeface="MS PGothic" panose="020B0600070205080204" pitchFamily="34" charset="-128"/>
                <a:ea typeface="MS PGothic" panose="020B0600070205080204" pitchFamily="34" charset="-128"/>
              </a:rPr>
              <a:t>住民自治力の高さ</a:t>
            </a:r>
          </a:p>
        </p:txBody>
      </p:sp>
      <p:sp>
        <p:nvSpPr>
          <p:cNvPr id="5" name="テキスト ボックス 4">
            <a:extLst>
              <a:ext uri="{FF2B5EF4-FFF2-40B4-BE49-F238E27FC236}">
                <a16:creationId xmlns="" xmlns:a16="http://schemas.microsoft.com/office/drawing/2014/main" id="{A617DAED-4812-C148-84D8-43107CCAB941}"/>
              </a:ext>
            </a:extLst>
          </p:cNvPr>
          <p:cNvSpPr txBox="1"/>
          <p:nvPr/>
        </p:nvSpPr>
        <p:spPr>
          <a:xfrm>
            <a:off x="585106" y="2228666"/>
            <a:ext cx="5661781" cy="492443"/>
          </a:xfrm>
          <a:prstGeom prst="rect">
            <a:avLst/>
          </a:prstGeom>
          <a:noFill/>
        </p:spPr>
        <p:txBody>
          <a:bodyPr wrap="square" rtlCol="0">
            <a:spAutoFit/>
          </a:bodyPr>
          <a:lstStyle/>
          <a:p>
            <a:pPr algn="l"/>
            <a:r>
              <a:rPr lang="ja-JP" altLang="en-US" sz="2600" dirty="0">
                <a:latin typeface="MS PGothic" panose="020B0600070205080204" pitchFamily="34" charset="-128"/>
                <a:ea typeface="MS PGothic" panose="020B0600070205080204" pitchFamily="34" charset="-128"/>
              </a:rPr>
              <a:t>飯田市では、公民館活動が盛んである。</a:t>
            </a:r>
          </a:p>
        </p:txBody>
      </p:sp>
      <p:sp>
        <p:nvSpPr>
          <p:cNvPr id="6" name="テキスト ボックス 5">
            <a:extLst>
              <a:ext uri="{FF2B5EF4-FFF2-40B4-BE49-F238E27FC236}">
                <a16:creationId xmlns="" xmlns:a16="http://schemas.microsoft.com/office/drawing/2014/main" id="{8A451B18-00F4-FE48-B0E1-E3BF943C4CEB}"/>
              </a:ext>
            </a:extLst>
          </p:cNvPr>
          <p:cNvSpPr txBox="1"/>
          <p:nvPr/>
        </p:nvSpPr>
        <p:spPr>
          <a:xfrm>
            <a:off x="585106" y="3420866"/>
            <a:ext cx="11021786" cy="1415772"/>
          </a:xfrm>
          <a:prstGeom prst="rect">
            <a:avLst/>
          </a:prstGeom>
          <a:noFill/>
        </p:spPr>
        <p:txBody>
          <a:bodyPr wrap="square" rtlCol="0">
            <a:spAutoFit/>
          </a:bodyPr>
          <a:lstStyle/>
          <a:p>
            <a:pPr algn="l"/>
            <a:r>
              <a:rPr lang="ja-JP" altLang="en-US" sz="3000" b="1" dirty="0">
                <a:latin typeface="MS PGothic" panose="020B0600070205080204" pitchFamily="34" charset="-128"/>
                <a:ea typeface="MS PGothic" panose="020B0600070205080204" pitchFamily="34" charset="-128"/>
              </a:rPr>
              <a:t>①</a:t>
            </a:r>
            <a:r>
              <a:rPr lang="en-US" altLang="ja-JP" sz="3000" b="1" dirty="0">
                <a:latin typeface="MS PGothic" panose="020B0600070205080204" pitchFamily="34" charset="-128"/>
                <a:ea typeface="MS PGothic" panose="020B0600070205080204" pitchFamily="34" charset="-128"/>
              </a:rPr>
              <a:t>.</a:t>
            </a:r>
            <a:r>
              <a:rPr lang="ja-JP" altLang="en-US" sz="3000" b="1" dirty="0">
                <a:latin typeface="MS PGothic" panose="020B0600070205080204" pitchFamily="34" charset="-128"/>
                <a:ea typeface="MS PGothic" panose="020B0600070205080204" pitchFamily="34" charset="-128"/>
              </a:rPr>
              <a:t>人的資本の蓄積</a:t>
            </a:r>
            <a:endParaRPr lang="en-US" altLang="ja-JP" sz="3000" b="1" dirty="0">
              <a:latin typeface="MS PGothic" panose="020B0600070205080204" pitchFamily="34" charset="-128"/>
              <a:ea typeface="MS PGothic" panose="020B0600070205080204" pitchFamily="34" charset="-128"/>
            </a:endParaRPr>
          </a:p>
          <a:p>
            <a:pPr algn="l"/>
            <a:r>
              <a:rPr lang="ja-JP" altLang="en-US" sz="3000" b="1" dirty="0">
                <a:latin typeface="MS PGothic" panose="020B0600070205080204" pitchFamily="34" charset="-128"/>
                <a:ea typeface="MS PGothic" panose="020B0600070205080204" pitchFamily="34" charset="-128"/>
              </a:rPr>
              <a:t>　</a:t>
            </a:r>
            <a:r>
              <a:rPr lang="ja-JP" altLang="en-US" sz="2600" dirty="0">
                <a:latin typeface="MS PGothic" panose="020B0600070205080204" pitchFamily="34" charset="-128"/>
                <a:ea typeface="MS PGothic" panose="020B0600070205080204" pitchFamily="34" charset="-128"/>
              </a:rPr>
              <a:t>地域の課題は地域で解決し、どうしても自分たちででは解決がつかない課題については、市役所に相談するという住民自治の精神が培われる。</a:t>
            </a:r>
            <a:endParaRPr lang="ja-JP" altLang="en-US" dirty="0"/>
          </a:p>
        </p:txBody>
      </p:sp>
      <p:sp>
        <p:nvSpPr>
          <p:cNvPr id="7" name="テキスト ボックス 6">
            <a:extLst>
              <a:ext uri="{FF2B5EF4-FFF2-40B4-BE49-F238E27FC236}">
                <a16:creationId xmlns="" xmlns:a16="http://schemas.microsoft.com/office/drawing/2014/main" id="{18B9D67B-6AC4-204D-BDFF-F2C8FF02B902}"/>
              </a:ext>
            </a:extLst>
          </p:cNvPr>
          <p:cNvSpPr txBox="1"/>
          <p:nvPr/>
        </p:nvSpPr>
        <p:spPr>
          <a:xfrm>
            <a:off x="585106" y="4811330"/>
            <a:ext cx="11021786" cy="1415772"/>
          </a:xfrm>
          <a:prstGeom prst="rect">
            <a:avLst/>
          </a:prstGeom>
          <a:noFill/>
        </p:spPr>
        <p:txBody>
          <a:bodyPr wrap="square" rtlCol="0">
            <a:spAutoFit/>
          </a:bodyPr>
          <a:lstStyle/>
          <a:p>
            <a:pPr algn="l"/>
            <a:r>
              <a:rPr lang="ja-JP" altLang="en-US" sz="3000" b="1" dirty="0">
                <a:latin typeface="MS PGothic" panose="020B0600070205080204" pitchFamily="34" charset="-128"/>
                <a:ea typeface="MS PGothic" panose="020B0600070205080204" pitchFamily="34" charset="-128"/>
              </a:rPr>
              <a:t>②</a:t>
            </a:r>
            <a:r>
              <a:rPr lang="en-US" altLang="ja-JP" sz="3000" b="1" dirty="0">
                <a:latin typeface="MS PGothic" panose="020B0600070205080204" pitchFamily="34" charset="-128"/>
                <a:ea typeface="MS PGothic" panose="020B0600070205080204" pitchFamily="34" charset="-128"/>
              </a:rPr>
              <a:t>.</a:t>
            </a:r>
            <a:r>
              <a:rPr lang="ja-JP" altLang="en-US" sz="3000" b="1" dirty="0">
                <a:latin typeface="MS PGothic" panose="020B0600070205080204" pitchFamily="34" charset="-128"/>
                <a:ea typeface="MS PGothic" panose="020B0600070205080204" pitchFamily="34" charset="-128"/>
              </a:rPr>
              <a:t>社会関係資本の蓄積</a:t>
            </a:r>
            <a:endParaRPr lang="en-US" altLang="ja-JP" sz="3000" b="1" dirty="0">
              <a:latin typeface="MS PGothic" panose="020B0600070205080204" pitchFamily="34" charset="-128"/>
              <a:ea typeface="MS PGothic" panose="020B0600070205080204" pitchFamily="34" charset="-128"/>
            </a:endParaRPr>
          </a:p>
          <a:p>
            <a:pPr algn="l"/>
            <a:r>
              <a:rPr lang="ja-JP" altLang="en-US" sz="3000" b="1" dirty="0">
                <a:latin typeface="MS PGothic" panose="020B0600070205080204" pitchFamily="34" charset="-128"/>
                <a:ea typeface="MS PGothic" panose="020B0600070205080204" pitchFamily="34" charset="-128"/>
              </a:rPr>
              <a:t>　</a:t>
            </a:r>
            <a:r>
              <a:rPr lang="ja-JP" altLang="en-US" sz="2600" dirty="0">
                <a:latin typeface="MS PGothic" panose="020B0600070205080204" pitchFamily="34" charset="-128"/>
                <a:ea typeface="MS PGothic" panose="020B0600070205080204" pitchFamily="34" charset="-128"/>
              </a:rPr>
              <a:t>公民館活動を通して住民が頻繁に顔を合わせ、議論・協力することで、住民相互の信頼関係を醸成し、ネットワークを形成・強化する。</a:t>
            </a:r>
          </a:p>
        </p:txBody>
      </p:sp>
      <p:sp>
        <p:nvSpPr>
          <p:cNvPr id="8" name="四角形: 角を丸くする 7">
            <a:extLst>
              <a:ext uri="{FF2B5EF4-FFF2-40B4-BE49-F238E27FC236}">
                <a16:creationId xmlns="" xmlns:a16="http://schemas.microsoft.com/office/drawing/2014/main" id="{BBAA677D-0943-894A-BE35-028AA2365198}"/>
              </a:ext>
            </a:extLst>
          </p:cNvPr>
          <p:cNvSpPr/>
          <p:nvPr/>
        </p:nvSpPr>
        <p:spPr>
          <a:xfrm>
            <a:off x="360218" y="3174999"/>
            <a:ext cx="11246674" cy="3065257"/>
          </a:xfrm>
          <a:prstGeom prst="roundRect">
            <a:avLst>
              <a:gd name="adj" fmla="val 21495"/>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a:extLst>
              <a:ext uri="{FF2B5EF4-FFF2-40B4-BE49-F238E27FC236}">
                <a16:creationId xmlns="" xmlns:a16="http://schemas.microsoft.com/office/drawing/2014/main" id="{78BCE7BE-E421-3040-B451-C1B320324E6A}"/>
              </a:ext>
            </a:extLst>
          </p:cNvPr>
          <p:cNvSpPr txBox="1"/>
          <p:nvPr/>
        </p:nvSpPr>
        <p:spPr>
          <a:xfrm>
            <a:off x="990599" y="2928423"/>
            <a:ext cx="2259995" cy="492443"/>
          </a:xfrm>
          <a:prstGeom prst="rect">
            <a:avLst/>
          </a:prstGeom>
          <a:solidFill>
            <a:schemeClr val="bg1"/>
          </a:solidFill>
        </p:spPr>
        <p:txBody>
          <a:bodyPr wrap="square" rtlCol="0">
            <a:spAutoFit/>
          </a:bodyPr>
          <a:lstStyle/>
          <a:p>
            <a:pPr algn="l"/>
            <a:r>
              <a:rPr lang="ja-JP" altLang="en-US" sz="2600" dirty="0">
                <a:latin typeface="MS PGothic" panose="020B0600070205080204" pitchFamily="34" charset="-128"/>
                <a:ea typeface="MS PGothic" panose="020B0600070205080204" pitchFamily="34" charset="-128"/>
              </a:rPr>
              <a:t>公民館の機能</a:t>
            </a:r>
          </a:p>
        </p:txBody>
      </p:sp>
      <p:sp>
        <p:nvSpPr>
          <p:cNvPr id="11" name="矢印: 右 10">
            <a:extLst>
              <a:ext uri="{FF2B5EF4-FFF2-40B4-BE49-F238E27FC236}">
                <a16:creationId xmlns="" xmlns:a16="http://schemas.microsoft.com/office/drawing/2014/main" id="{E9033B28-BBE5-1B46-B47A-555190B461FF}"/>
              </a:ext>
            </a:extLst>
          </p:cNvPr>
          <p:cNvSpPr/>
          <p:nvPr/>
        </p:nvSpPr>
        <p:spPr>
          <a:xfrm>
            <a:off x="722781" y="1660300"/>
            <a:ext cx="794413" cy="393494"/>
          </a:xfrm>
          <a:prstGeom prst="rightArrow">
            <a:avLst>
              <a:gd name="adj1" fmla="val 50000"/>
              <a:gd name="adj2" fmla="val 50000"/>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88882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animBg="1"/>
      <p:bldP spid="9"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a:solidFill>
                  <a:schemeClr val="bg1"/>
                </a:solidFill>
              </a:rPr>
              <a:t>取り組みの源</a:t>
            </a:r>
          </a:p>
        </p:txBody>
      </p:sp>
      <p:sp>
        <p:nvSpPr>
          <p:cNvPr id="3" name="コンテンツ プレースホルダー 2">
            <a:extLst>
              <a:ext uri="{FF2B5EF4-FFF2-40B4-BE49-F238E27FC236}">
                <a16:creationId xmlns="" xmlns:a16="http://schemas.microsoft.com/office/drawing/2014/main" id="{A430B650-E0EA-D748-832B-C9FB07BCEF82}"/>
              </a:ext>
            </a:extLst>
          </p:cNvPr>
          <p:cNvSpPr>
            <a:spLocks noGrp="1"/>
          </p:cNvSpPr>
          <p:nvPr>
            <p:ph idx="1"/>
          </p:nvPr>
        </p:nvSpPr>
        <p:spPr>
          <a:xfrm>
            <a:off x="360215" y="2815442"/>
            <a:ext cx="11471563" cy="1214222"/>
          </a:xfrm>
        </p:spPr>
        <p:txBody>
          <a:bodyPr>
            <a:normAutofit/>
          </a:bodyPr>
          <a:lstStyle/>
          <a:p>
            <a:pPr marL="0" indent="0">
              <a:buNone/>
            </a:pPr>
            <a:r>
              <a:rPr lang="ja-JP" altLang="en-US" sz="2600" dirty="0">
                <a:latin typeface="MS PGothic" panose="020B0600070205080204" pitchFamily="34" charset="-128"/>
                <a:ea typeface="MS PGothic" panose="020B0600070205080204" pitchFamily="34" charset="-128"/>
              </a:rPr>
              <a:t>　</a:t>
            </a:r>
            <a:r>
              <a:rPr lang="ja-JP" altLang="en-US" sz="2600" u="heavy" dirty="0">
                <a:uFill>
                  <a:solidFill>
                    <a:srgbClr val="FF0000"/>
                  </a:solidFill>
                </a:uFill>
                <a:latin typeface="MS PGothic" panose="020B0600070205080204" pitchFamily="34" charset="-128"/>
                <a:ea typeface="MS PGothic" panose="020B0600070205080204" pitchFamily="34" charset="-128"/>
              </a:rPr>
              <a:t>地域住民や地元企業が協力して</a:t>
            </a:r>
            <a:r>
              <a:rPr lang="ja-JP" altLang="en-US" sz="2600" dirty="0">
                <a:latin typeface="MS PGothic" panose="020B0600070205080204" pitchFamily="34" charset="-128"/>
                <a:ea typeface="MS PGothic" panose="020B0600070205080204" pitchFamily="34" charset="-128"/>
              </a:rPr>
              <a:t>事業体を創出し、地域資源（太陽光）をエネルギーに変換して売電事業を始めることで、</a:t>
            </a:r>
            <a:r>
              <a:rPr lang="ja-JP" altLang="en-US" sz="2600" dirty="0">
                <a:uFill>
                  <a:solidFill>
                    <a:srgbClr val="FF0000"/>
                  </a:solidFill>
                </a:uFill>
                <a:latin typeface="MS PGothic" panose="020B0600070205080204" pitchFamily="34" charset="-128"/>
                <a:ea typeface="MS PGothic" panose="020B0600070205080204" pitchFamily="34" charset="-128"/>
              </a:rPr>
              <a:t>地域の経済循環を作り出して</a:t>
            </a:r>
            <a:r>
              <a:rPr lang="ja-JP" altLang="en-US" sz="2600" dirty="0">
                <a:latin typeface="MS PGothic" panose="020B0600070205080204" pitchFamily="34" charset="-128"/>
                <a:ea typeface="MS PGothic" panose="020B0600070205080204" pitchFamily="34" charset="-128"/>
              </a:rPr>
              <a:t>持続可能な地域発展を目指す試み。</a:t>
            </a:r>
            <a:endParaRPr kumimoji="1" lang="ja-JP" altLang="en-US" sz="2600" dirty="0">
              <a:latin typeface="MS PGothic" panose="020B0600070205080204" pitchFamily="34" charset="-128"/>
              <a:ea typeface="MS PGothic" panose="020B0600070205080204" pitchFamily="34" charset="-128"/>
            </a:endParaRPr>
          </a:p>
        </p:txBody>
      </p:sp>
      <p:sp>
        <p:nvSpPr>
          <p:cNvPr id="6" name="テキスト ボックス 5">
            <a:extLst>
              <a:ext uri="{FF2B5EF4-FFF2-40B4-BE49-F238E27FC236}">
                <a16:creationId xmlns="" xmlns:a16="http://schemas.microsoft.com/office/drawing/2014/main" id="{A08283B3-FF1B-0548-AC2F-6980E42CAB57}"/>
              </a:ext>
            </a:extLst>
          </p:cNvPr>
          <p:cNvSpPr txBox="1"/>
          <p:nvPr/>
        </p:nvSpPr>
        <p:spPr>
          <a:xfrm>
            <a:off x="360215" y="1961785"/>
            <a:ext cx="6092976" cy="553998"/>
          </a:xfrm>
          <a:prstGeom prst="rect">
            <a:avLst/>
          </a:prstGeom>
          <a:noFill/>
        </p:spPr>
        <p:txBody>
          <a:bodyPr wrap="square">
            <a:spAutoFit/>
          </a:bodyPr>
          <a:lstStyle/>
          <a:p>
            <a:r>
              <a:rPr kumimoji="1" lang="ja-JP" altLang="en-US" sz="3000" dirty="0">
                <a:latin typeface="MS PGothic" panose="020B0600070205080204" pitchFamily="34" charset="-128"/>
                <a:ea typeface="MS PGothic" panose="020B0600070205080204" pitchFamily="34" charset="-128"/>
              </a:rPr>
              <a:t>エネルギー自治の定義</a:t>
            </a:r>
            <a:r>
              <a:rPr kumimoji="1" lang="en-US" altLang="ja-JP" sz="3000" dirty="0">
                <a:latin typeface="MS PGothic" panose="020B0600070205080204" pitchFamily="34" charset="-128"/>
                <a:ea typeface="MS PGothic" panose="020B0600070205080204" pitchFamily="34" charset="-128"/>
              </a:rPr>
              <a:t>……</a:t>
            </a:r>
            <a:endParaRPr kumimoji="1" lang="ja-JP" altLang="en-US" sz="3000" dirty="0">
              <a:latin typeface="MS PGothic" panose="020B0600070205080204" pitchFamily="34" charset="-128"/>
              <a:ea typeface="MS PGothic" panose="020B0600070205080204" pitchFamily="34" charset="-128"/>
            </a:endParaRPr>
          </a:p>
        </p:txBody>
      </p:sp>
      <p:sp>
        <p:nvSpPr>
          <p:cNvPr id="7" name="テキスト ボックス 6">
            <a:extLst>
              <a:ext uri="{FF2B5EF4-FFF2-40B4-BE49-F238E27FC236}">
                <a16:creationId xmlns="" xmlns:a16="http://schemas.microsoft.com/office/drawing/2014/main" id="{ABA1BA7B-FDFE-534A-9011-E3BE2FEFD394}"/>
              </a:ext>
            </a:extLst>
          </p:cNvPr>
          <p:cNvSpPr txBox="1"/>
          <p:nvPr/>
        </p:nvSpPr>
        <p:spPr>
          <a:xfrm>
            <a:off x="360215" y="5586790"/>
            <a:ext cx="11471563" cy="715089"/>
          </a:xfrm>
          <a:prstGeom prst="roundRect">
            <a:avLst/>
          </a:prstGeom>
          <a:noFill/>
          <a:ln w="28575">
            <a:solidFill>
              <a:schemeClr val="accent6">
                <a:lumMod val="50000"/>
              </a:schemeClr>
            </a:solidFill>
          </a:ln>
        </p:spPr>
        <p:txBody>
          <a:bodyPr wrap="square" rtlCol="0">
            <a:spAutoFit/>
          </a:bodyPr>
          <a:lstStyle/>
          <a:p>
            <a:pPr algn="l"/>
            <a:r>
              <a:rPr lang="ja-JP" altLang="en-US" dirty="0">
                <a:latin typeface="MS PGothic" panose="020B0600070205080204" pitchFamily="34" charset="-128"/>
                <a:ea typeface="MS PGothic" panose="020B0600070205080204" pitchFamily="34" charset="-128"/>
              </a:rPr>
              <a:t>　自治体に依存せずに、地元の住民や企業が再エネ事業について議論し、一致団結して運営していることが、飯田市における、先駆的な取り組みの源である。</a:t>
            </a:r>
          </a:p>
        </p:txBody>
      </p:sp>
      <p:sp>
        <p:nvSpPr>
          <p:cNvPr id="4" name="矢印: 下 3">
            <a:extLst>
              <a:ext uri="{FF2B5EF4-FFF2-40B4-BE49-F238E27FC236}">
                <a16:creationId xmlns="" xmlns:a16="http://schemas.microsoft.com/office/drawing/2014/main" id="{5AD41BC8-C468-AD45-AFB4-3D27DFCFE5BA}"/>
              </a:ext>
            </a:extLst>
          </p:cNvPr>
          <p:cNvSpPr/>
          <p:nvPr/>
        </p:nvSpPr>
        <p:spPr>
          <a:xfrm>
            <a:off x="5747846" y="4037661"/>
            <a:ext cx="696299" cy="1374547"/>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a:extLst>
              <a:ext uri="{FF2B5EF4-FFF2-40B4-BE49-F238E27FC236}">
                <a16:creationId xmlns="" xmlns:a16="http://schemas.microsoft.com/office/drawing/2014/main" id="{A51E5056-9A54-F947-B8E6-7FA701C38E3F}"/>
              </a:ext>
            </a:extLst>
          </p:cNvPr>
          <p:cNvSpPr txBox="1"/>
          <p:nvPr/>
        </p:nvSpPr>
        <p:spPr>
          <a:xfrm>
            <a:off x="4890402" y="4329323"/>
            <a:ext cx="2411186" cy="544830"/>
          </a:xfrm>
          <a:prstGeom prst="roundRect">
            <a:avLst/>
          </a:prstGeom>
          <a:solidFill>
            <a:srgbClr val="00FF00"/>
          </a:solidFill>
        </p:spPr>
        <p:txBody>
          <a:bodyPr wrap="square" rtlCol="0">
            <a:spAutoFit/>
          </a:bodyPr>
          <a:lstStyle/>
          <a:p>
            <a:pPr algn="l"/>
            <a:r>
              <a:rPr lang="ja-JP" altLang="en-US" sz="2600" dirty="0">
                <a:latin typeface="MS PGothic" panose="020B0600070205080204" pitchFamily="34" charset="-128"/>
                <a:ea typeface="MS PGothic" panose="020B0600070205080204" pitchFamily="34" charset="-128"/>
              </a:rPr>
              <a:t>涵養されていた</a:t>
            </a:r>
          </a:p>
        </p:txBody>
      </p:sp>
    </p:spTree>
    <p:extLst>
      <p:ext uri="{BB962C8B-B14F-4D97-AF65-F5344CB8AC3E}">
        <p14:creationId xmlns:p14="http://schemas.microsoft.com/office/powerpoint/2010/main" val="203556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a:solidFill>
                  <a:schemeClr val="bg1"/>
                </a:solidFill>
                <a:latin typeface="MS PGothic" panose="020B0600070205080204" pitchFamily="34" charset="-128"/>
                <a:ea typeface="MS PGothic" panose="020B0600070205080204" pitchFamily="34" charset="-128"/>
              </a:rPr>
              <a:t>ほかの地域では成功しないのか？</a:t>
            </a:r>
          </a:p>
        </p:txBody>
      </p:sp>
      <p:sp>
        <p:nvSpPr>
          <p:cNvPr id="4" name="テキスト ボックス 3">
            <a:extLst>
              <a:ext uri="{FF2B5EF4-FFF2-40B4-BE49-F238E27FC236}">
                <a16:creationId xmlns="" xmlns:a16="http://schemas.microsoft.com/office/drawing/2014/main" id="{447A1B7C-664F-814E-8AAC-D55980E58123}"/>
              </a:ext>
            </a:extLst>
          </p:cNvPr>
          <p:cNvSpPr txBox="1"/>
          <p:nvPr/>
        </p:nvSpPr>
        <p:spPr>
          <a:xfrm>
            <a:off x="750254" y="4174157"/>
            <a:ext cx="11021786" cy="1021556"/>
          </a:xfrm>
          <a:prstGeom prst="roundRect">
            <a:avLst/>
          </a:prstGeom>
          <a:noFill/>
          <a:ln w="28575">
            <a:solidFill>
              <a:schemeClr val="accent6">
                <a:lumMod val="50000"/>
              </a:schemeClr>
            </a:solidFill>
          </a:ln>
        </p:spPr>
        <p:txBody>
          <a:bodyPr wrap="square" rtlCol="0">
            <a:spAutoFit/>
          </a:bodyPr>
          <a:lstStyle/>
          <a:p>
            <a:pPr algn="l"/>
            <a:r>
              <a:rPr lang="ja-JP" altLang="en-US" dirty="0">
                <a:latin typeface="MS PGothic" panose="020B0600070205080204" pitchFamily="34" charset="-128"/>
                <a:ea typeface="MS PGothic" panose="020B0600070205080204" pitchFamily="34" charset="-128"/>
              </a:rPr>
              <a:t>　住民や地元企業が再エネ事業を通して自分たちで稼ぐことができるようになれば</a:t>
            </a:r>
            <a:r>
              <a:rPr lang="ja-JP" altLang="en-US" dirty="0" smtClean="0">
                <a:latin typeface="MS PGothic" panose="020B0600070205080204" pitchFamily="34" charset="-128"/>
                <a:ea typeface="MS PGothic" panose="020B0600070205080204" pitchFamily="34" charset="-128"/>
              </a:rPr>
              <a:t>、事業</a:t>
            </a:r>
            <a:r>
              <a:rPr lang="ja-JP" altLang="en-US" dirty="0">
                <a:latin typeface="MS PGothic" panose="020B0600070205080204" pitchFamily="34" charset="-128"/>
                <a:ea typeface="MS PGothic" panose="020B0600070205080204" pitchFamily="34" charset="-128"/>
              </a:rPr>
              <a:t>運営のあり方や、収益の使途を決定するプロセスに関して、人々が集まって議論し、決定し、実行することが必然的に要請される。</a:t>
            </a:r>
          </a:p>
          <a:p>
            <a:pPr algn="l"/>
            <a:r>
              <a:rPr lang="ja-JP" altLang="en-US" dirty="0">
                <a:latin typeface="MS PGothic" panose="020B0600070205080204" pitchFamily="34" charset="-128"/>
                <a:ea typeface="MS PGothic" panose="020B0600070205080204" pitchFamily="34" charset="-128"/>
              </a:rPr>
              <a:t>　つまり、</a:t>
            </a:r>
            <a:r>
              <a:rPr lang="ja-JP" altLang="en-US" u="heavy" dirty="0">
                <a:uFill>
                  <a:solidFill>
                    <a:srgbClr val="FF0000"/>
                  </a:solidFill>
                </a:uFill>
                <a:latin typeface="MS PGothic" panose="020B0600070205080204" pitchFamily="34" charset="-128"/>
                <a:ea typeface="MS PGothic" panose="020B0600070205080204" pitchFamily="34" charset="-128"/>
              </a:rPr>
              <a:t>再エネ発電事業が、住民自治力を涵養する場となる</a:t>
            </a:r>
            <a:r>
              <a:rPr lang="ja-JP" altLang="en-US" dirty="0">
                <a:latin typeface="MS PGothic" panose="020B0600070205080204" pitchFamily="34" charset="-128"/>
                <a:ea typeface="MS PGothic" panose="020B0600070205080204" pitchFamily="34" charset="-128"/>
              </a:rPr>
              <a:t>。</a:t>
            </a:r>
          </a:p>
        </p:txBody>
      </p:sp>
      <p:sp>
        <p:nvSpPr>
          <p:cNvPr id="3" name="テキスト ボックス 2">
            <a:extLst>
              <a:ext uri="{FF2B5EF4-FFF2-40B4-BE49-F238E27FC236}">
                <a16:creationId xmlns="" xmlns:a16="http://schemas.microsoft.com/office/drawing/2014/main" id="{CCEEE990-F269-0442-AC64-A1D2C166089E}"/>
              </a:ext>
            </a:extLst>
          </p:cNvPr>
          <p:cNvSpPr txBox="1"/>
          <p:nvPr/>
        </p:nvSpPr>
        <p:spPr>
          <a:xfrm>
            <a:off x="1001786" y="2630164"/>
            <a:ext cx="3968449" cy="553998"/>
          </a:xfrm>
          <a:prstGeom prst="rect">
            <a:avLst/>
          </a:prstGeom>
          <a:noFill/>
        </p:spPr>
        <p:txBody>
          <a:bodyPr wrap="square" rtlCol="0">
            <a:spAutoFit/>
          </a:bodyPr>
          <a:lstStyle/>
          <a:p>
            <a:pPr algn="l"/>
            <a:r>
              <a:rPr lang="ja-JP" altLang="en-US" sz="3000" b="1" dirty="0">
                <a:latin typeface="MS PGothic" panose="020B0600070205080204" pitchFamily="34" charset="-128"/>
                <a:ea typeface="MS PGothic" panose="020B0600070205080204" pitchFamily="34" charset="-128"/>
              </a:rPr>
              <a:t>自治力             再エネ</a:t>
            </a:r>
          </a:p>
        </p:txBody>
      </p:sp>
      <p:sp>
        <p:nvSpPr>
          <p:cNvPr id="5" name="矢印: 右 4">
            <a:extLst>
              <a:ext uri="{FF2B5EF4-FFF2-40B4-BE49-F238E27FC236}">
                <a16:creationId xmlns="" xmlns:a16="http://schemas.microsoft.com/office/drawing/2014/main" id="{B3C3E74D-C2D6-0B4E-9A62-93B377FCF6A1}"/>
              </a:ext>
            </a:extLst>
          </p:cNvPr>
          <p:cNvSpPr/>
          <p:nvPr/>
        </p:nvSpPr>
        <p:spPr>
          <a:xfrm>
            <a:off x="2292699" y="2615649"/>
            <a:ext cx="1386622" cy="568513"/>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四角形: 角を丸くする 6">
            <a:extLst>
              <a:ext uri="{FF2B5EF4-FFF2-40B4-BE49-F238E27FC236}">
                <a16:creationId xmlns="" xmlns:a16="http://schemas.microsoft.com/office/drawing/2014/main" id="{878C9E0D-6602-0E4B-B10C-411F324429A4}"/>
              </a:ext>
            </a:extLst>
          </p:cNvPr>
          <p:cNvSpPr/>
          <p:nvPr/>
        </p:nvSpPr>
        <p:spPr>
          <a:xfrm>
            <a:off x="1001786" y="1992763"/>
            <a:ext cx="4157737" cy="1828800"/>
          </a:xfrm>
          <a:prstGeom prst="round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a:extLst>
              <a:ext uri="{FF2B5EF4-FFF2-40B4-BE49-F238E27FC236}">
                <a16:creationId xmlns="" xmlns:a16="http://schemas.microsoft.com/office/drawing/2014/main" id="{5F4A70AE-4AAF-6B45-8FED-8D4E0969E380}"/>
              </a:ext>
            </a:extLst>
          </p:cNvPr>
          <p:cNvSpPr txBox="1"/>
          <p:nvPr/>
        </p:nvSpPr>
        <p:spPr>
          <a:xfrm>
            <a:off x="2387344" y="1723572"/>
            <a:ext cx="1386622" cy="553998"/>
          </a:xfrm>
          <a:prstGeom prst="rect">
            <a:avLst/>
          </a:prstGeom>
          <a:solidFill>
            <a:schemeClr val="bg1"/>
          </a:solidFill>
        </p:spPr>
        <p:txBody>
          <a:bodyPr wrap="square" rtlCol="0">
            <a:spAutoFit/>
          </a:bodyPr>
          <a:lstStyle/>
          <a:p>
            <a:pPr algn="l"/>
            <a:r>
              <a:rPr lang="ja-JP" altLang="en-US" sz="3000" dirty="0">
                <a:latin typeface="MS PGothic" panose="020B0600070205080204" pitchFamily="34" charset="-128"/>
                <a:ea typeface="MS PGothic" panose="020B0600070205080204" pitchFamily="34" charset="-128"/>
              </a:rPr>
              <a:t>飯田市</a:t>
            </a:r>
          </a:p>
        </p:txBody>
      </p:sp>
      <p:sp>
        <p:nvSpPr>
          <p:cNvPr id="8" name="矢印: 右 7">
            <a:extLst>
              <a:ext uri="{FF2B5EF4-FFF2-40B4-BE49-F238E27FC236}">
                <a16:creationId xmlns="" xmlns:a16="http://schemas.microsoft.com/office/drawing/2014/main" id="{A18F0F6E-F2D0-854F-85E8-89CE208276BF}"/>
              </a:ext>
            </a:extLst>
          </p:cNvPr>
          <p:cNvSpPr/>
          <p:nvPr/>
        </p:nvSpPr>
        <p:spPr>
          <a:xfrm>
            <a:off x="5598819" y="2455013"/>
            <a:ext cx="1324657" cy="904300"/>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a:extLst>
              <a:ext uri="{FF2B5EF4-FFF2-40B4-BE49-F238E27FC236}">
                <a16:creationId xmlns="" xmlns:a16="http://schemas.microsoft.com/office/drawing/2014/main" id="{93FE9AE2-1BFA-A040-A471-3BFF9FD7488D}"/>
              </a:ext>
            </a:extLst>
          </p:cNvPr>
          <p:cNvSpPr txBox="1"/>
          <p:nvPr/>
        </p:nvSpPr>
        <p:spPr>
          <a:xfrm>
            <a:off x="5536036" y="2615649"/>
            <a:ext cx="1828800" cy="492443"/>
          </a:xfrm>
          <a:prstGeom prst="rect">
            <a:avLst/>
          </a:prstGeom>
          <a:noFill/>
        </p:spPr>
        <p:txBody>
          <a:bodyPr wrap="square" rtlCol="0">
            <a:spAutoFit/>
          </a:bodyPr>
          <a:lstStyle/>
          <a:p>
            <a:pPr algn="l"/>
            <a:r>
              <a:rPr lang="ja-JP" altLang="en-US" sz="2600" dirty="0">
                <a:solidFill>
                  <a:schemeClr val="bg1"/>
                </a:solidFill>
                <a:latin typeface="MS PGothic" panose="020B0600070205080204" pitchFamily="34" charset="-128"/>
                <a:ea typeface="MS PGothic" panose="020B0600070205080204" pitchFamily="34" charset="-128"/>
              </a:rPr>
              <a:t>一方で</a:t>
            </a:r>
          </a:p>
        </p:txBody>
      </p:sp>
      <p:sp>
        <p:nvSpPr>
          <p:cNvPr id="10" name="テキスト ボックス 9">
            <a:extLst>
              <a:ext uri="{FF2B5EF4-FFF2-40B4-BE49-F238E27FC236}">
                <a16:creationId xmlns="" xmlns:a16="http://schemas.microsoft.com/office/drawing/2014/main" id="{228D4D4B-8B65-5D46-900C-A7CA13B0B158}"/>
              </a:ext>
            </a:extLst>
          </p:cNvPr>
          <p:cNvSpPr txBox="1"/>
          <p:nvPr/>
        </p:nvSpPr>
        <p:spPr>
          <a:xfrm>
            <a:off x="7184872" y="2636451"/>
            <a:ext cx="4422020" cy="547711"/>
          </a:xfrm>
          <a:prstGeom prst="rect">
            <a:avLst/>
          </a:prstGeom>
          <a:noFill/>
        </p:spPr>
        <p:txBody>
          <a:bodyPr wrap="square" rtlCol="0">
            <a:spAutoFit/>
          </a:bodyPr>
          <a:lstStyle/>
          <a:p>
            <a:pPr algn="l"/>
            <a:r>
              <a:rPr lang="ja-JP" altLang="en-US" sz="2900" b="1" dirty="0">
                <a:latin typeface="MS PGothic" panose="020B0600070205080204" pitchFamily="34" charset="-128"/>
                <a:ea typeface="MS PGothic" panose="020B0600070205080204" pitchFamily="34" charset="-128"/>
              </a:rPr>
              <a:t>再エネ              自治力</a:t>
            </a:r>
          </a:p>
        </p:txBody>
      </p:sp>
      <p:sp>
        <p:nvSpPr>
          <p:cNvPr id="13" name="矢印: 右 12">
            <a:extLst>
              <a:ext uri="{FF2B5EF4-FFF2-40B4-BE49-F238E27FC236}">
                <a16:creationId xmlns="" xmlns:a16="http://schemas.microsoft.com/office/drawing/2014/main" id="{9D276CA5-7FDD-A24F-A19B-0C8E05A95C60}"/>
              </a:ext>
            </a:extLst>
          </p:cNvPr>
          <p:cNvSpPr/>
          <p:nvPr/>
        </p:nvSpPr>
        <p:spPr>
          <a:xfrm>
            <a:off x="8462480" y="2615099"/>
            <a:ext cx="1386622" cy="568513"/>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四角形: 角を丸くする 15">
            <a:extLst>
              <a:ext uri="{FF2B5EF4-FFF2-40B4-BE49-F238E27FC236}">
                <a16:creationId xmlns="" xmlns:a16="http://schemas.microsoft.com/office/drawing/2014/main" id="{0BF568ED-342F-734B-9078-95A0820152DD}"/>
              </a:ext>
            </a:extLst>
          </p:cNvPr>
          <p:cNvSpPr/>
          <p:nvPr/>
        </p:nvSpPr>
        <p:spPr>
          <a:xfrm>
            <a:off x="7076922" y="1992763"/>
            <a:ext cx="4157737" cy="1828800"/>
          </a:xfrm>
          <a:prstGeom prst="round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7">
            <a:extLst>
              <a:ext uri="{FF2B5EF4-FFF2-40B4-BE49-F238E27FC236}">
                <a16:creationId xmlns="" xmlns:a16="http://schemas.microsoft.com/office/drawing/2014/main" id="{23F2F611-AFE7-A94E-B7A0-8F6A60F8B25D}"/>
              </a:ext>
            </a:extLst>
          </p:cNvPr>
          <p:cNvSpPr txBox="1"/>
          <p:nvPr/>
        </p:nvSpPr>
        <p:spPr>
          <a:xfrm>
            <a:off x="506485" y="5241536"/>
            <a:ext cx="3031372" cy="477054"/>
          </a:xfrm>
          <a:prstGeom prst="rect">
            <a:avLst/>
          </a:prstGeom>
          <a:noFill/>
        </p:spPr>
        <p:txBody>
          <a:bodyPr wrap="square" rtlCol="0">
            <a:spAutoFit/>
          </a:bodyPr>
          <a:lstStyle/>
          <a:p>
            <a:pPr algn="l"/>
            <a:r>
              <a:rPr lang="ja-JP" altLang="en-US" sz="2500" dirty="0">
                <a:latin typeface="MS PGothic" panose="020B0600070205080204" pitchFamily="34" charset="-128"/>
                <a:ea typeface="MS PGothic" panose="020B0600070205080204" pitchFamily="34" charset="-128"/>
              </a:rPr>
              <a:t>ベクトルは違えど</a:t>
            </a:r>
            <a:r>
              <a:rPr lang="en-US" altLang="ja-JP" sz="2500" dirty="0">
                <a:latin typeface="MS PGothic" panose="020B0600070205080204" pitchFamily="34" charset="-128"/>
                <a:ea typeface="MS PGothic" panose="020B0600070205080204" pitchFamily="34" charset="-128"/>
              </a:rPr>
              <a:t>…</a:t>
            </a:r>
            <a:endParaRPr lang="ja-JP" altLang="en-US" sz="2500" dirty="0">
              <a:latin typeface="MS PGothic" panose="020B0600070205080204" pitchFamily="34" charset="-128"/>
              <a:ea typeface="MS PGothic" panose="020B0600070205080204" pitchFamily="34" charset="-128"/>
            </a:endParaRPr>
          </a:p>
        </p:txBody>
      </p:sp>
      <p:sp>
        <p:nvSpPr>
          <p:cNvPr id="20" name="テキスト ボックス 19">
            <a:extLst>
              <a:ext uri="{FF2B5EF4-FFF2-40B4-BE49-F238E27FC236}">
                <a16:creationId xmlns="" xmlns:a16="http://schemas.microsoft.com/office/drawing/2014/main" id="{D6C20C5D-7E44-0E46-8B5A-01652614DB46}"/>
              </a:ext>
            </a:extLst>
          </p:cNvPr>
          <p:cNvSpPr txBox="1"/>
          <p:nvPr/>
        </p:nvSpPr>
        <p:spPr>
          <a:xfrm>
            <a:off x="1292852" y="5847648"/>
            <a:ext cx="9606294" cy="492443"/>
          </a:xfrm>
          <a:prstGeom prst="rect">
            <a:avLst/>
          </a:prstGeom>
          <a:noFill/>
        </p:spPr>
        <p:txBody>
          <a:bodyPr wrap="square" rtlCol="0">
            <a:spAutoFit/>
          </a:bodyPr>
          <a:lstStyle/>
          <a:p>
            <a:pPr algn="l"/>
            <a:r>
              <a:rPr lang="ja-JP" altLang="en-US" sz="2600" u="heavy" dirty="0">
                <a:uFill>
                  <a:solidFill>
                    <a:srgbClr val="FF0000"/>
                  </a:solidFill>
                </a:uFill>
                <a:latin typeface="MS PGothic" panose="020B0600070205080204" pitchFamily="34" charset="-128"/>
                <a:ea typeface="MS PGothic" panose="020B0600070205080204" pitchFamily="34" charset="-128"/>
              </a:rPr>
              <a:t>住民自治力を高め、エネルギー自治を成功させることは可能である。</a:t>
            </a:r>
          </a:p>
        </p:txBody>
      </p:sp>
    </p:spTree>
    <p:extLst>
      <p:ext uri="{BB962C8B-B14F-4D97-AF65-F5344CB8AC3E}">
        <p14:creationId xmlns:p14="http://schemas.microsoft.com/office/powerpoint/2010/main" val="304984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7" grpId="0" animBg="1"/>
      <p:bldP spid="6" grpId="0" animBg="1"/>
      <p:bldP spid="8" grpId="0" animBg="1"/>
      <p:bldP spid="9" grpId="0"/>
      <p:bldP spid="10" grpId="0"/>
      <p:bldP spid="13" grpId="0" animBg="1"/>
      <p:bldP spid="16" grpId="0" animBg="1"/>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smtClean="0">
                <a:solidFill>
                  <a:schemeClr val="bg1"/>
                </a:solidFill>
              </a:rPr>
              <a:t>第</a:t>
            </a:r>
            <a:r>
              <a:rPr kumimoji="1" lang="en-US" altLang="ja-JP" b="1" dirty="0" smtClean="0">
                <a:solidFill>
                  <a:schemeClr val="bg1"/>
                </a:solidFill>
              </a:rPr>
              <a:t>4</a:t>
            </a:r>
            <a:r>
              <a:rPr kumimoji="1" lang="ja-JP" altLang="en-US" b="1" dirty="0" smtClean="0">
                <a:solidFill>
                  <a:schemeClr val="bg1"/>
                </a:solidFill>
              </a:rPr>
              <a:t>章　アンケート調査の結果</a:t>
            </a:r>
            <a:endParaRPr kumimoji="1" lang="ja-JP" altLang="en-US" b="1" dirty="0">
              <a:solidFill>
                <a:schemeClr val="bg1"/>
              </a:solidFill>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0936" y="1485900"/>
            <a:ext cx="10370126" cy="52694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841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6809" y="1506682"/>
            <a:ext cx="11118273" cy="5164282"/>
          </a:xfrm>
        </p:spPr>
        <p:txBody>
          <a:bodyPr>
            <a:normAutofit/>
          </a:bodyPr>
          <a:lstStyle/>
          <a:p>
            <a:r>
              <a:rPr kumimoji="1" lang="ja-JP" altLang="en-US" dirty="0"/>
              <a:t>高橋（</a:t>
            </a:r>
            <a:r>
              <a:rPr kumimoji="1" lang="en-US" altLang="ja-JP" dirty="0"/>
              <a:t>2011</a:t>
            </a:r>
            <a:r>
              <a:rPr kumimoji="1" lang="ja-JP" altLang="en-US" dirty="0"/>
              <a:t>）は、集中型エネルギーシステムの抱える問題点、電力自由化や発送電分離、分散型エネルギーシステムの有効性について</a:t>
            </a:r>
            <a:r>
              <a:rPr lang="ja-JP" altLang="en-US" dirty="0"/>
              <a:t>示している</a:t>
            </a:r>
            <a:r>
              <a:rPr kumimoji="1" lang="ja-JP" altLang="en-US" dirty="0"/>
              <a:t>。</a:t>
            </a:r>
            <a:endParaRPr kumimoji="1" lang="en-US" altLang="ja-JP" dirty="0"/>
          </a:p>
          <a:p>
            <a:endParaRPr lang="en-US" altLang="ja-JP" sz="1200" dirty="0"/>
          </a:p>
          <a:p>
            <a:r>
              <a:rPr kumimoji="1" lang="ja-JP" altLang="en-US" dirty="0"/>
              <a:t>諸富（</a:t>
            </a:r>
            <a:r>
              <a:rPr kumimoji="1" lang="en-US" altLang="ja-JP" dirty="0"/>
              <a:t>2015</a:t>
            </a:r>
            <a:r>
              <a:rPr kumimoji="1" lang="ja-JP" altLang="en-US" dirty="0"/>
              <a:t>）は、分散型エネルギーシステムに先駆的な地域である飯田市の実例を挙げ、分散型エネルギーが地域の振興につながるものであると論じている。</a:t>
            </a:r>
            <a:endParaRPr kumimoji="1" lang="en-US" altLang="ja-JP" dirty="0"/>
          </a:p>
          <a:p>
            <a:pPr marL="0" indent="0">
              <a:buNone/>
            </a:pPr>
            <a:endParaRPr kumimoji="1" lang="en-US" altLang="ja-JP" dirty="0"/>
          </a:p>
          <a:p>
            <a:pPr marL="0" indent="0">
              <a:buNone/>
            </a:pPr>
            <a:r>
              <a:rPr lang="ja-JP" altLang="en-US" dirty="0"/>
              <a:t>　本研究では、システム改革によるメリットを提示することはもちろん、両名の議論にはなかった“</a:t>
            </a:r>
            <a:r>
              <a:rPr lang="ja-JP" altLang="en-US" dirty="0">
                <a:solidFill>
                  <a:srgbClr val="FF0000"/>
                </a:solidFill>
              </a:rPr>
              <a:t>　　　　　　　　</a:t>
            </a:r>
            <a:r>
              <a:rPr lang="ja-JP" altLang="en-US" dirty="0"/>
              <a:t>”を飯田市におけるアンケート調査というかたちで取り入れて、より多様な観点から分散型エネルギーシステムの有効性を唱える。</a:t>
            </a:r>
            <a:endParaRPr kumimoji="1" lang="en-US" altLang="ja-JP" dirty="0"/>
          </a:p>
        </p:txBody>
      </p:sp>
      <p:sp>
        <p:nvSpPr>
          <p:cNvPr id="4" name="タイトル 1"/>
          <p:cNvSpPr txBox="1">
            <a:spLocks/>
          </p:cNvSpPr>
          <p:nvPr/>
        </p:nvSpPr>
        <p:spPr>
          <a:xfrm>
            <a:off x="278823" y="242215"/>
            <a:ext cx="11417877" cy="1139970"/>
          </a:xfrm>
          <a:prstGeom prst="roundRect">
            <a:avLst/>
          </a:prstGeom>
          <a:solidFill>
            <a:schemeClr val="accent6">
              <a:lumMod val="50000"/>
            </a:schemeClr>
          </a:solidFill>
          <a:ln>
            <a:noFill/>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solidFill>
                  <a:schemeClr val="bg1"/>
                </a:solidFill>
              </a:rPr>
              <a:t>先行研究レビュー</a:t>
            </a:r>
          </a:p>
        </p:txBody>
      </p:sp>
      <p:sp>
        <p:nvSpPr>
          <p:cNvPr id="2" name="テキスト ボックス 1">
            <a:extLst>
              <a:ext uri="{FF2B5EF4-FFF2-40B4-BE49-F238E27FC236}">
                <a16:creationId xmlns:a16="http://schemas.microsoft.com/office/drawing/2014/main" xmlns="" id="{9B9C3E3F-13E3-8A42-B47F-8A03E7A2C473}"/>
              </a:ext>
            </a:extLst>
          </p:cNvPr>
          <p:cNvSpPr txBox="1"/>
          <p:nvPr/>
        </p:nvSpPr>
        <p:spPr>
          <a:xfrm>
            <a:off x="4086025" y="5291980"/>
            <a:ext cx="2078567" cy="523220"/>
          </a:xfrm>
          <a:prstGeom prst="rect">
            <a:avLst/>
          </a:prstGeom>
          <a:noFill/>
        </p:spPr>
        <p:txBody>
          <a:bodyPr wrap="square" rtlCol="0">
            <a:spAutoFit/>
          </a:bodyPr>
          <a:lstStyle/>
          <a:p>
            <a:pPr algn="l"/>
            <a:r>
              <a:rPr lang="ja-JP" altLang="en-US" sz="2800" dirty="0">
                <a:solidFill>
                  <a:srgbClr val="FF0000"/>
                </a:solidFill>
              </a:rPr>
              <a:t>住人の視点</a:t>
            </a:r>
          </a:p>
        </p:txBody>
      </p:sp>
      <p:sp>
        <p:nvSpPr>
          <p:cNvPr id="5" name="スライド番号プレースホルダー 4"/>
          <p:cNvSpPr>
            <a:spLocks noGrp="1"/>
          </p:cNvSpPr>
          <p:nvPr>
            <p:ph type="sldNum" sz="quarter" idx="12"/>
          </p:nvPr>
        </p:nvSpPr>
        <p:spPr>
          <a:xfrm>
            <a:off x="9262242" y="6408901"/>
            <a:ext cx="2743200" cy="365125"/>
          </a:xfrm>
        </p:spPr>
        <p:txBody>
          <a:bodyPr/>
          <a:lstStyle/>
          <a:p>
            <a:fld id="{EED1C59D-2E25-4915-B89D-DC2148ECFB16}" type="slidenum">
              <a:rPr kumimoji="1" lang="ja-JP" altLang="en-US" smtClean="0"/>
              <a:t>4</a:t>
            </a:fld>
            <a:endParaRPr kumimoji="1" lang="ja-JP" altLang="en-US" dirty="0"/>
          </a:p>
        </p:txBody>
      </p:sp>
      <p:sp>
        <p:nvSpPr>
          <p:cNvPr id="6" name="角丸四角形 5"/>
          <p:cNvSpPr/>
          <p:nvPr/>
        </p:nvSpPr>
        <p:spPr>
          <a:xfrm>
            <a:off x="278823" y="1506682"/>
            <a:ext cx="11217739" cy="1202012"/>
          </a:xfrm>
          <a:prstGeom prst="round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47343" y="3042183"/>
            <a:ext cx="11217739" cy="1262398"/>
          </a:xfrm>
          <a:prstGeom prst="round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47343" y="4710023"/>
            <a:ext cx="11349357" cy="1960941"/>
          </a:xfrm>
          <a:prstGeom prst="rect">
            <a:avLst/>
          </a:prstGeom>
          <a:noFill/>
          <a:ln w="5715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63157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normAutofit/>
          </a:bodyPr>
          <a:lstStyle/>
          <a:p>
            <a:r>
              <a:rPr kumimoji="1" lang="ja-JP" altLang="en-US" sz="5400" b="1" dirty="0" smtClean="0">
                <a:solidFill>
                  <a:schemeClr val="bg1"/>
                </a:solidFill>
              </a:rPr>
              <a:t>条件</a:t>
            </a:r>
            <a:endParaRPr kumimoji="1" lang="ja-JP" altLang="en-US" sz="5400" b="1" dirty="0">
              <a:solidFill>
                <a:schemeClr val="bg1"/>
              </a:solidFill>
            </a:endParaRPr>
          </a:p>
        </p:txBody>
      </p:sp>
      <p:sp>
        <p:nvSpPr>
          <p:cNvPr id="3" name="コンテンツ プレースホルダー 2"/>
          <p:cNvSpPr>
            <a:spLocks noGrp="1"/>
          </p:cNvSpPr>
          <p:nvPr>
            <p:ph idx="1"/>
          </p:nvPr>
        </p:nvSpPr>
        <p:spPr>
          <a:xfrm>
            <a:off x="129396" y="1570542"/>
            <a:ext cx="11702385" cy="4368945"/>
          </a:xfrm>
        </p:spPr>
        <p:txBody>
          <a:bodyPr>
            <a:normAutofit/>
          </a:bodyPr>
          <a:lstStyle/>
          <a:p>
            <a:r>
              <a:rPr kumimoji="1" lang="ja-JP" altLang="en-US" sz="2600" dirty="0"/>
              <a:t>日程</a:t>
            </a:r>
            <a:endParaRPr kumimoji="1" lang="en-US" altLang="ja-JP" sz="2600" dirty="0"/>
          </a:p>
          <a:p>
            <a:pPr marL="0" indent="0">
              <a:buNone/>
            </a:pPr>
            <a:r>
              <a:rPr kumimoji="1" lang="ja-JP" altLang="en-US" sz="2600" dirty="0"/>
              <a:t>　</a:t>
            </a:r>
            <a:r>
              <a:rPr kumimoji="1" lang="en-US" altLang="ja-JP" sz="2600" dirty="0"/>
              <a:t>11</a:t>
            </a:r>
            <a:r>
              <a:rPr kumimoji="1" lang="ja-JP" altLang="en-US" sz="2600" dirty="0"/>
              <a:t>月</a:t>
            </a:r>
            <a:r>
              <a:rPr kumimoji="1" lang="en-US" altLang="ja-JP" sz="2600" dirty="0"/>
              <a:t>18</a:t>
            </a:r>
            <a:r>
              <a:rPr kumimoji="1" lang="ja-JP" altLang="en-US" sz="2600" dirty="0"/>
              <a:t>日</a:t>
            </a:r>
            <a:endParaRPr kumimoji="1" lang="en-US" altLang="ja-JP" sz="2600" dirty="0"/>
          </a:p>
          <a:p>
            <a:endParaRPr lang="en-US" altLang="ja-JP" sz="2600" dirty="0"/>
          </a:p>
          <a:p>
            <a:r>
              <a:rPr kumimoji="1" lang="ja-JP" altLang="en-US" sz="2600" dirty="0"/>
              <a:t>場所</a:t>
            </a:r>
            <a:endParaRPr kumimoji="1" lang="en-US" altLang="ja-JP" sz="2600" dirty="0"/>
          </a:p>
          <a:p>
            <a:pPr marL="0" indent="0">
              <a:buNone/>
            </a:pPr>
            <a:r>
              <a:rPr kumimoji="1" lang="ja-JP" altLang="en-US" sz="2600" dirty="0"/>
              <a:t>　長野県　飯田駅付近</a:t>
            </a:r>
            <a:endParaRPr kumimoji="1" lang="en-US" altLang="ja-JP" sz="2600" dirty="0"/>
          </a:p>
          <a:p>
            <a:endParaRPr lang="en-US" altLang="ja-JP" sz="2600" dirty="0"/>
          </a:p>
          <a:p>
            <a:r>
              <a:rPr kumimoji="1" lang="ja-JP" altLang="en-US" sz="2600" dirty="0"/>
              <a:t>対象</a:t>
            </a:r>
            <a:endParaRPr kumimoji="1" lang="en-US" altLang="ja-JP" sz="2600" dirty="0"/>
          </a:p>
          <a:p>
            <a:pPr marL="0" indent="0">
              <a:buNone/>
            </a:pPr>
            <a:r>
              <a:rPr lang="ja-JP" altLang="en-US" sz="2600" dirty="0"/>
              <a:t>　</a:t>
            </a:r>
            <a:r>
              <a:rPr lang="en-US" altLang="ja-JP" sz="2600" dirty="0"/>
              <a:t>10</a:t>
            </a:r>
            <a:r>
              <a:rPr lang="ja-JP" altLang="en-US" sz="2600" dirty="0"/>
              <a:t>代～</a:t>
            </a:r>
            <a:r>
              <a:rPr lang="en-US" altLang="ja-JP" sz="2600" dirty="0"/>
              <a:t>70</a:t>
            </a:r>
            <a:r>
              <a:rPr lang="ja-JP" altLang="en-US" sz="2600" dirty="0"/>
              <a:t>代　</a:t>
            </a:r>
            <a:r>
              <a:rPr lang="ja-JP" altLang="en-US" sz="2600" dirty="0" smtClean="0"/>
              <a:t>男女</a:t>
            </a:r>
            <a:r>
              <a:rPr lang="en-US" altLang="ja-JP" sz="2600" dirty="0" smtClean="0"/>
              <a:t>100</a:t>
            </a:r>
            <a:r>
              <a:rPr lang="ja-JP" altLang="en-US" sz="2600" dirty="0" smtClean="0"/>
              <a:t>名に調査を協力し、有効応答数</a:t>
            </a:r>
            <a:r>
              <a:rPr lang="en-US" altLang="ja-JP" sz="2600" dirty="0" smtClean="0"/>
              <a:t>83</a:t>
            </a:r>
            <a:r>
              <a:rPr lang="ja-JP" altLang="en-US" sz="2600" dirty="0"/>
              <a:t>名（うち飯田市在住</a:t>
            </a:r>
            <a:r>
              <a:rPr lang="en-US" altLang="ja-JP" sz="2600" dirty="0"/>
              <a:t>64</a:t>
            </a:r>
            <a:r>
              <a:rPr lang="ja-JP" altLang="en-US" sz="2600" dirty="0"/>
              <a:t>名）</a:t>
            </a:r>
            <a:endParaRPr lang="en-US" altLang="ja-JP" sz="2600" dirty="0"/>
          </a:p>
          <a:p>
            <a:pPr marL="0" indent="0">
              <a:buNone/>
            </a:pPr>
            <a:r>
              <a:rPr kumimoji="1" lang="ja-JP" altLang="en-US" sz="2600" dirty="0"/>
              <a:t>　職業：会社員・自営業・専業主婦・学生・その他</a:t>
            </a:r>
          </a:p>
        </p:txBody>
      </p:sp>
      <p:sp>
        <p:nvSpPr>
          <p:cNvPr id="4" name="スライド番号プレースホルダー 3"/>
          <p:cNvSpPr>
            <a:spLocks noGrp="1"/>
          </p:cNvSpPr>
          <p:nvPr>
            <p:ph type="sldNum" sz="quarter" idx="12"/>
          </p:nvPr>
        </p:nvSpPr>
        <p:spPr/>
        <p:txBody>
          <a:bodyPr/>
          <a:lstStyle/>
          <a:p>
            <a:fld id="{EED1C59D-2E25-4915-B89D-DC2148ECFB16}" type="slidenum">
              <a:rPr kumimoji="1" lang="ja-JP" altLang="en-US" smtClean="0"/>
              <a:t>40</a:t>
            </a:fld>
            <a:endParaRPr kumimoji="1" lang="ja-JP" altLang="en-US"/>
          </a:p>
        </p:txBody>
      </p:sp>
      <p:sp>
        <p:nvSpPr>
          <p:cNvPr id="5" name="角丸四角形 4"/>
          <p:cNvSpPr/>
          <p:nvPr/>
        </p:nvSpPr>
        <p:spPr>
          <a:xfrm>
            <a:off x="5035639" y="1854558"/>
            <a:ext cx="5640947" cy="202198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rgbClr val="FFFF00"/>
                </a:solidFill>
              </a:rPr>
              <a:t>李ゼミの皆さんにご協力頂きました。</a:t>
            </a:r>
            <a:endParaRPr kumimoji="1" lang="ja-JP" altLang="en-US" sz="4000" dirty="0">
              <a:solidFill>
                <a:srgbClr val="FFFF00"/>
              </a:solidFill>
            </a:endParaRPr>
          </a:p>
        </p:txBody>
      </p:sp>
    </p:spTree>
    <p:extLst>
      <p:ext uri="{BB962C8B-B14F-4D97-AF65-F5344CB8AC3E}">
        <p14:creationId xmlns:p14="http://schemas.microsoft.com/office/powerpoint/2010/main" val="263757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lang="ja-JP" altLang="en-US" b="1" dirty="0">
                <a:solidFill>
                  <a:schemeClr val="bg1"/>
                </a:solidFill>
              </a:rPr>
              <a:t>アンケート調査</a:t>
            </a:r>
            <a:endParaRPr kumimoji="1" lang="ja-JP" altLang="en-US" b="1" dirty="0">
              <a:solidFill>
                <a:schemeClr val="bg1"/>
              </a:solidFill>
            </a:endParaRPr>
          </a:p>
        </p:txBody>
      </p:sp>
      <p:sp>
        <p:nvSpPr>
          <p:cNvPr id="6" name="テキスト ボックス 5"/>
          <p:cNvSpPr txBox="1"/>
          <p:nvPr/>
        </p:nvSpPr>
        <p:spPr>
          <a:xfrm>
            <a:off x="360218" y="1485900"/>
            <a:ext cx="8297464" cy="523220"/>
          </a:xfrm>
          <a:prstGeom prst="rect">
            <a:avLst/>
          </a:prstGeom>
          <a:noFill/>
        </p:spPr>
        <p:txBody>
          <a:bodyPr wrap="none" rtlCol="0">
            <a:spAutoFit/>
          </a:bodyPr>
          <a:lstStyle/>
          <a:p>
            <a:r>
              <a:rPr kumimoji="1" lang="en-US" altLang="ja-JP" sz="2800" dirty="0"/>
              <a:t>Q1.</a:t>
            </a:r>
            <a:r>
              <a:rPr lang="ja-JP" altLang="en-US" sz="2800" dirty="0"/>
              <a:t>再生可能エネルギーを導入した理由は何ですか</a:t>
            </a:r>
            <a:r>
              <a:rPr kumimoji="1" lang="ja-JP" altLang="en-US" sz="2800" dirty="0"/>
              <a:t>？</a:t>
            </a:r>
          </a:p>
        </p:txBody>
      </p:sp>
      <p:pic>
        <p:nvPicPr>
          <p:cNvPr id="9" name="図 8"/>
          <p:cNvPicPr>
            <a:picLocks noChangeAspect="1"/>
          </p:cNvPicPr>
          <p:nvPr/>
        </p:nvPicPr>
        <p:blipFill>
          <a:blip r:embed="rId2"/>
          <a:stretch>
            <a:fillRect/>
          </a:stretch>
        </p:blipFill>
        <p:spPr>
          <a:xfrm>
            <a:off x="929191" y="2389908"/>
            <a:ext cx="10333616" cy="3676207"/>
          </a:xfrm>
          <a:prstGeom prst="rect">
            <a:avLst/>
          </a:prstGeom>
        </p:spPr>
      </p:pic>
      <p:sp>
        <p:nvSpPr>
          <p:cNvPr id="10" name="角丸四角形 9"/>
          <p:cNvSpPr/>
          <p:nvPr/>
        </p:nvSpPr>
        <p:spPr>
          <a:xfrm>
            <a:off x="817417" y="2274521"/>
            <a:ext cx="10557164" cy="3906982"/>
          </a:xfrm>
          <a:prstGeom prst="round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70586" y="6317671"/>
            <a:ext cx="7887096" cy="369332"/>
          </a:xfrm>
          <a:prstGeom prst="rect">
            <a:avLst/>
          </a:prstGeom>
          <a:noFill/>
        </p:spPr>
        <p:txBody>
          <a:bodyPr wrap="none" rtlCol="0">
            <a:spAutoFit/>
          </a:bodyPr>
          <a:lstStyle/>
          <a:p>
            <a:r>
              <a:rPr kumimoji="1" lang="ja-JP" altLang="en-US" dirty="0"/>
              <a:t>＊飯田市市民</a:t>
            </a:r>
            <a:r>
              <a:rPr kumimoji="1" lang="en-US" altLang="ja-JP" dirty="0"/>
              <a:t>64</a:t>
            </a:r>
            <a:r>
              <a:rPr kumimoji="1" lang="ja-JP" altLang="en-US" dirty="0"/>
              <a:t>名のうち自宅あるいは職場に再エネ電源を導入している</a:t>
            </a:r>
            <a:r>
              <a:rPr kumimoji="1" lang="en-US" altLang="ja-JP" dirty="0"/>
              <a:t>18</a:t>
            </a:r>
            <a:r>
              <a:rPr kumimoji="1" lang="ja-JP" altLang="en-US" dirty="0"/>
              <a:t>名</a:t>
            </a:r>
          </a:p>
        </p:txBody>
      </p:sp>
      <p:sp>
        <p:nvSpPr>
          <p:cNvPr id="3" name="スライド番号プレースホルダー 2"/>
          <p:cNvSpPr>
            <a:spLocks noGrp="1"/>
          </p:cNvSpPr>
          <p:nvPr>
            <p:ph type="sldNum" sz="quarter" idx="12"/>
          </p:nvPr>
        </p:nvSpPr>
        <p:spPr/>
        <p:txBody>
          <a:bodyPr/>
          <a:lstStyle/>
          <a:p>
            <a:fld id="{EED1C59D-2E25-4915-B89D-DC2148ECFB16}" type="slidenum">
              <a:rPr kumimoji="1" lang="ja-JP" altLang="en-US" smtClean="0"/>
              <a:t>41</a:t>
            </a:fld>
            <a:endParaRPr kumimoji="1" lang="ja-JP" altLang="en-US"/>
          </a:p>
        </p:txBody>
      </p:sp>
    </p:spTree>
    <p:extLst>
      <p:ext uri="{BB962C8B-B14F-4D97-AF65-F5344CB8AC3E}">
        <p14:creationId xmlns:p14="http://schemas.microsoft.com/office/powerpoint/2010/main" val="8577588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lang="ja-JP" altLang="en-US" b="1" dirty="0">
                <a:solidFill>
                  <a:schemeClr val="bg1"/>
                </a:solidFill>
              </a:rPr>
              <a:t>アンケート調査</a:t>
            </a:r>
            <a:endParaRPr kumimoji="1" lang="ja-JP" altLang="en-US" b="1" dirty="0">
              <a:solidFill>
                <a:schemeClr val="bg1"/>
              </a:solidFill>
            </a:endParaRPr>
          </a:p>
        </p:txBody>
      </p:sp>
      <p:sp>
        <p:nvSpPr>
          <p:cNvPr id="3" name="テキスト ボックス 2"/>
          <p:cNvSpPr txBox="1"/>
          <p:nvPr/>
        </p:nvSpPr>
        <p:spPr>
          <a:xfrm>
            <a:off x="360218" y="1590896"/>
            <a:ext cx="7218643" cy="523220"/>
          </a:xfrm>
          <a:prstGeom prst="rect">
            <a:avLst/>
          </a:prstGeom>
          <a:noFill/>
        </p:spPr>
        <p:txBody>
          <a:bodyPr wrap="none" rtlCol="0">
            <a:spAutoFit/>
          </a:bodyPr>
          <a:lstStyle/>
          <a:p>
            <a:r>
              <a:rPr kumimoji="1" lang="en-US" altLang="ja-JP" sz="2800" dirty="0"/>
              <a:t>Q2.</a:t>
            </a:r>
            <a:r>
              <a:rPr kumimoji="1" lang="ja-JP" altLang="en-US" sz="2800" dirty="0"/>
              <a:t>これからもずっと継続していきたいですか？</a:t>
            </a:r>
          </a:p>
        </p:txBody>
      </p:sp>
      <p:pic>
        <p:nvPicPr>
          <p:cNvPr id="4" name="図 3"/>
          <p:cNvPicPr>
            <a:picLocks noChangeAspect="1"/>
          </p:cNvPicPr>
          <p:nvPr/>
        </p:nvPicPr>
        <p:blipFill>
          <a:blip r:embed="rId2"/>
          <a:stretch>
            <a:fillRect/>
          </a:stretch>
        </p:blipFill>
        <p:spPr>
          <a:xfrm>
            <a:off x="1313185" y="2633037"/>
            <a:ext cx="9565627" cy="3402993"/>
          </a:xfrm>
          <a:prstGeom prst="rect">
            <a:avLst/>
          </a:prstGeom>
        </p:spPr>
      </p:pic>
      <p:sp>
        <p:nvSpPr>
          <p:cNvPr id="5" name="角丸四角形 4"/>
          <p:cNvSpPr/>
          <p:nvPr/>
        </p:nvSpPr>
        <p:spPr>
          <a:xfrm>
            <a:off x="1145198" y="2526516"/>
            <a:ext cx="9673937" cy="3616036"/>
          </a:xfrm>
          <a:prstGeom prst="round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145198" y="6185620"/>
            <a:ext cx="1845377" cy="369332"/>
          </a:xfrm>
          <a:prstGeom prst="rect">
            <a:avLst/>
          </a:prstGeom>
          <a:noFill/>
        </p:spPr>
        <p:txBody>
          <a:bodyPr wrap="none" rtlCol="0">
            <a:spAutoFit/>
          </a:bodyPr>
          <a:lstStyle/>
          <a:p>
            <a:r>
              <a:rPr kumimoji="1" lang="ja-JP" altLang="en-US" dirty="0"/>
              <a:t>＊</a:t>
            </a:r>
            <a:r>
              <a:rPr kumimoji="1" lang="en-US" altLang="ja-JP" dirty="0"/>
              <a:t>Q1</a:t>
            </a:r>
            <a:r>
              <a:rPr kumimoji="1" lang="ja-JP" altLang="en-US" dirty="0"/>
              <a:t>回答者</a:t>
            </a:r>
            <a:r>
              <a:rPr kumimoji="1" lang="en-US" altLang="ja-JP" dirty="0"/>
              <a:t>18</a:t>
            </a:r>
            <a:r>
              <a:rPr kumimoji="1" lang="ja-JP" altLang="en-US" dirty="0"/>
              <a:t>名</a:t>
            </a:r>
          </a:p>
        </p:txBody>
      </p:sp>
      <p:sp>
        <p:nvSpPr>
          <p:cNvPr id="7" name="スライド番号プレースホルダー 6"/>
          <p:cNvSpPr>
            <a:spLocks noGrp="1"/>
          </p:cNvSpPr>
          <p:nvPr>
            <p:ph type="sldNum" sz="quarter" idx="12"/>
          </p:nvPr>
        </p:nvSpPr>
        <p:spPr/>
        <p:txBody>
          <a:bodyPr/>
          <a:lstStyle/>
          <a:p>
            <a:fld id="{EED1C59D-2E25-4915-B89D-DC2148ECFB16}" type="slidenum">
              <a:rPr kumimoji="1" lang="ja-JP" altLang="en-US" smtClean="0"/>
              <a:t>42</a:t>
            </a:fld>
            <a:endParaRPr kumimoji="1" lang="ja-JP" altLang="en-US"/>
          </a:p>
        </p:txBody>
      </p:sp>
    </p:spTree>
    <p:extLst>
      <p:ext uri="{BB962C8B-B14F-4D97-AF65-F5344CB8AC3E}">
        <p14:creationId xmlns:p14="http://schemas.microsoft.com/office/powerpoint/2010/main" val="28064878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lang="ja-JP" altLang="en-US" b="1" dirty="0">
                <a:solidFill>
                  <a:schemeClr val="bg1"/>
                </a:solidFill>
              </a:rPr>
              <a:t>アンケート調査</a:t>
            </a:r>
            <a:endParaRPr kumimoji="1" lang="ja-JP" altLang="en-US" b="1" dirty="0">
              <a:solidFill>
                <a:schemeClr val="bg1"/>
              </a:solidFill>
            </a:endParaRPr>
          </a:p>
        </p:txBody>
      </p:sp>
      <p:sp>
        <p:nvSpPr>
          <p:cNvPr id="4" name="テキスト ボックス 3"/>
          <p:cNvSpPr txBox="1"/>
          <p:nvPr/>
        </p:nvSpPr>
        <p:spPr>
          <a:xfrm>
            <a:off x="489339" y="1486867"/>
            <a:ext cx="10810973" cy="954107"/>
          </a:xfrm>
          <a:prstGeom prst="rect">
            <a:avLst/>
          </a:prstGeom>
          <a:noFill/>
        </p:spPr>
        <p:txBody>
          <a:bodyPr wrap="none" rtlCol="0">
            <a:spAutoFit/>
          </a:bodyPr>
          <a:lstStyle/>
          <a:p>
            <a:r>
              <a:rPr kumimoji="1" lang="en-US" altLang="ja-JP" sz="2800" dirty="0"/>
              <a:t>Q3.</a:t>
            </a:r>
            <a:r>
              <a:rPr kumimoji="1" lang="ja-JP" altLang="en-US" sz="2800" dirty="0"/>
              <a:t>飯田市は、なぜ他の地域に比べて再生可能エネルギーの導入が</a:t>
            </a:r>
            <a:endParaRPr lang="en-US" altLang="ja-JP" sz="2800" dirty="0"/>
          </a:p>
          <a:p>
            <a:r>
              <a:rPr kumimoji="1" lang="ja-JP" altLang="en-US" sz="2800" dirty="0"/>
              <a:t>　　進んでいるのだと思いますか？</a:t>
            </a:r>
          </a:p>
        </p:txBody>
      </p:sp>
      <p:pic>
        <p:nvPicPr>
          <p:cNvPr id="5" name="図 4"/>
          <p:cNvPicPr>
            <a:picLocks noChangeAspect="1"/>
          </p:cNvPicPr>
          <p:nvPr/>
        </p:nvPicPr>
        <p:blipFill>
          <a:blip r:embed="rId2"/>
          <a:stretch>
            <a:fillRect/>
          </a:stretch>
        </p:blipFill>
        <p:spPr>
          <a:xfrm>
            <a:off x="1177765" y="2545850"/>
            <a:ext cx="9836467" cy="3505148"/>
          </a:xfrm>
          <a:prstGeom prst="rect">
            <a:avLst/>
          </a:prstGeom>
        </p:spPr>
      </p:pic>
      <p:sp>
        <p:nvSpPr>
          <p:cNvPr id="6" name="角丸四角形 5"/>
          <p:cNvSpPr/>
          <p:nvPr/>
        </p:nvSpPr>
        <p:spPr>
          <a:xfrm>
            <a:off x="1116419" y="2545850"/>
            <a:ext cx="9994604" cy="3557238"/>
          </a:xfrm>
          <a:prstGeom prst="round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116419" y="6207964"/>
            <a:ext cx="2034531" cy="369332"/>
          </a:xfrm>
          <a:prstGeom prst="rect">
            <a:avLst/>
          </a:prstGeom>
          <a:noFill/>
        </p:spPr>
        <p:txBody>
          <a:bodyPr wrap="none" rtlCol="0">
            <a:spAutoFit/>
          </a:bodyPr>
          <a:lstStyle/>
          <a:p>
            <a:r>
              <a:rPr kumimoji="1" lang="ja-JP" altLang="en-US" dirty="0"/>
              <a:t>＊飯田市市民</a:t>
            </a:r>
            <a:r>
              <a:rPr kumimoji="1" lang="en-US" altLang="ja-JP" dirty="0"/>
              <a:t>64</a:t>
            </a:r>
            <a:r>
              <a:rPr kumimoji="1" lang="ja-JP" altLang="en-US" dirty="0"/>
              <a:t>名</a:t>
            </a:r>
          </a:p>
        </p:txBody>
      </p:sp>
      <p:sp>
        <p:nvSpPr>
          <p:cNvPr id="3" name="スライド番号プレースホルダー 2"/>
          <p:cNvSpPr>
            <a:spLocks noGrp="1"/>
          </p:cNvSpPr>
          <p:nvPr>
            <p:ph type="sldNum" sz="quarter" idx="12"/>
          </p:nvPr>
        </p:nvSpPr>
        <p:spPr/>
        <p:txBody>
          <a:bodyPr/>
          <a:lstStyle/>
          <a:p>
            <a:fld id="{EED1C59D-2E25-4915-B89D-DC2148ECFB16}" type="slidenum">
              <a:rPr kumimoji="1" lang="ja-JP" altLang="en-US" smtClean="0"/>
              <a:t>43</a:t>
            </a:fld>
            <a:endParaRPr kumimoji="1" lang="ja-JP" altLang="en-US"/>
          </a:p>
        </p:txBody>
      </p:sp>
    </p:spTree>
    <p:extLst>
      <p:ext uri="{BB962C8B-B14F-4D97-AF65-F5344CB8AC3E}">
        <p14:creationId xmlns:p14="http://schemas.microsoft.com/office/powerpoint/2010/main" val="27051483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lang="ja-JP" altLang="en-US" b="1" dirty="0">
                <a:solidFill>
                  <a:schemeClr val="bg1"/>
                </a:solidFill>
              </a:rPr>
              <a:t>アンケート調査</a:t>
            </a:r>
            <a:endParaRPr kumimoji="1" lang="ja-JP" altLang="en-US" b="1" dirty="0">
              <a:solidFill>
                <a:schemeClr val="bg1"/>
              </a:solidFill>
            </a:endParaRPr>
          </a:p>
        </p:txBody>
      </p:sp>
      <p:sp>
        <p:nvSpPr>
          <p:cNvPr id="3" name="テキスト ボックス 2"/>
          <p:cNvSpPr txBox="1"/>
          <p:nvPr/>
        </p:nvSpPr>
        <p:spPr>
          <a:xfrm>
            <a:off x="360218" y="1527464"/>
            <a:ext cx="9592691" cy="954107"/>
          </a:xfrm>
          <a:prstGeom prst="rect">
            <a:avLst/>
          </a:prstGeom>
          <a:noFill/>
        </p:spPr>
        <p:txBody>
          <a:bodyPr wrap="none" rtlCol="0">
            <a:spAutoFit/>
          </a:bodyPr>
          <a:lstStyle/>
          <a:p>
            <a:r>
              <a:rPr kumimoji="1" lang="en-US" altLang="ja-JP" sz="2800" dirty="0"/>
              <a:t>Q4.</a:t>
            </a:r>
            <a:r>
              <a:rPr kumimoji="1" lang="ja-JP" altLang="en-US" sz="2800" dirty="0"/>
              <a:t>飯田市の再生可能エネルギーが先進的であることについて</a:t>
            </a:r>
            <a:endParaRPr kumimoji="1" lang="en-US" altLang="ja-JP" sz="2800" dirty="0"/>
          </a:p>
          <a:p>
            <a:r>
              <a:rPr lang="ja-JP" altLang="en-US" sz="2800" dirty="0"/>
              <a:t>　　</a:t>
            </a:r>
            <a:r>
              <a:rPr kumimoji="1" lang="ja-JP" altLang="en-US" sz="2800" dirty="0"/>
              <a:t>どうお考えですか？</a:t>
            </a:r>
          </a:p>
        </p:txBody>
      </p:sp>
      <p:pic>
        <p:nvPicPr>
          <p:cNvPr id="4" name="図 3"/>
          <p:cNvPicPr>
            <a:picLocks noChangeAspect="1"/>
          </p:cNvPicPr>
          <p:nvPr/>
        </p:nvPicPr>
        <p:blipFill>
          <a:blip r:embed="rId2"/>
          <a:stretch>
            <a:fillRect/>
          </a:stretch>
        </p:blipFill>
        <p:spPr>
          <a:xfrm>
            <a:off x="955963" y="2627044"/>
            <a:ext cx="9901598" cy="3522516"/>
          </a:xfrm>
          <a:prstGeom prst="rect">
            <a:avLst/>
          </a:prstGeom>
        </p:spPr>
      </p:pic>
      <p:sp>
        <p:nvSpPr>
          <p:cNvPr id="5" name="角丸四角形 4"/>
          <p:cNvSpPr/>
          <p:nvPr/>
        </p:nvSpPr>
        <p:spPr>
          <a:xfrm>
            <a:off x="1007918" y="2627044"/>
            <a:ext cx="9725891" cy="3555547"/>
          </a:xfrm>
          <a:prstGeom prst="roundRect">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955963" y="6295033"/>
            <a:ext cx="2034531" cy="369332"/>
          </a:xfrm>
          <a:prstGeom prst="rect">
            <a:avLst/>
          </a:prstGeom>
          <a:noFill/>
        </p:spPr>
        <p:txBody>
          <a:bodyPr wrap="none" rtlCol="0">
            <a:spAutoFit/>
          </a:bodyPr>
          <a:lstStyle/>
          <a:p>
            <a:r>
              <a:rPr kumimoji="1" lang="ja-JP" altLang="en-US" dirty="0"/>
              <a:t>＊飯田市市民</a:t>
            </a:r>
            <a:r>
              <a:rPr kumimoji="1" lang="en-US" altLang="ja-JP" dirty="0"/>
              <a:t>64</a:t>
            </a:r>
            <a:r>
              <a:rPr kumimoji="1" lang="ja-JP" altLang="en-US" dirty="0"/>
              <a:t>名</a:t>
            </a:r>
          </a:p>
        </p:txBody>
      </p:sp>
      <p:sp>
        <p:nvSpPr>
          <p:cNvPr id="7" name="スライド番号プレースホルダー 6"/>
          <p:cNvSpPr>
            <a:spLocks noGrp="1"/>
          </p:cNvSpPr>
          <p:nvPr>
            <p:ph type="sldNum" sz="quarter" idx="12"/>
          </p:nvPr>
        </p:nvSpPr>
        <p:spPr/>
        <p:txBody>
          <a:bodyPr/>
          <a:lstStyle/>
          <a:p>
            <a:fld id="{EED1C59D-2E25-4915-B89D-DC2148ECFB16}" type="slidenum">
              <a:rPr kumimoji="1" lang="ja-JP" altLang="en-US" smtClean="0"/>
              <a:t>44</a:t>
            </a:fld>
            <a:endParaRPr kumimoji="1" lang="ja-JP" altLang="en-US"/>
          </a:p>
        </p:txBody>
      </p:sp>
    </p:spTree>
    <p:extLst>
      <p:ext uri="{BB962C8B-B14F-4D97-AF65-F5344CB8AC3E}">
        <p14:creationId xmlns:p14="http://schemas.microsoft.com/office/powerpoint/2010/main" val="29509983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lang="ja-JP" altLang="en-US" b="1" dirty="0">
                <a:solidFill>
                  <a:schemeClr val="bg1"/>
                </a:solidFill>
              </a:rPr>
              <a:t>アンケート結果</a:t>
            </a:r>
            <a:endParaRPr kumimoji="1" lang="ja-JP" altLang="en-US" b="1" dirty="0">
              <a:solidFill>
                <a:schemeClr val="bg1"/>
              </a:solidFill>
            </a:endParaRPr>
          </a:p>
        </p:txBody>
      </p:sp>
      <p:sp>
        <p:nvSpPr>
          <p:cNvPr id="3" name="コンテンツ プレースホルダー 2"/>
          <p:cNvSpPr>
            <a:spLocks noGrp="1"/>
          </p:cNvSpPr>
          <p:nvPr>
            <p:ph idx="1"/>
          </p:nvPr>
        </p:nvSpPr>
        <p:spPr>
          <a:xfrm>
            <a:off x="838199" y="2180504"/>
            <a:ext cx="10515600" cy="3754294"/>
          </a:xfrm>
          <a:prstGeom prst="roundRect">
            <a:avLst/>
          </a:prstGeom>
          <a:ln w="28575">
            <a:noFill/>
          </a:ln>
        </p:spPr>
        <p:txBody>
          <a:bodyPr>
            <a:normAutofit/>
          </a:bodyPr>
          <a:lstStyle/>
          <a:p>
            <a:pPr marL="0" indent="0">
              <a:buNone/>
            </a:pPr>
            <a:r>
              <a:rPr kumimoji="1" lang="ja-JP" altLang="en-US" dirty="0"/>
              <a:t>　</a:t>
            </a:r>
            <a:r>
              <a:rPr kumimoji="1" lang="ja-JP" altLang="en-US" sz="3200" dirty="0"/>
              <a:t>エネルギー自治を行うに当たって地域住民の理解と協力が必要なことは前述の通りであるが、実際、アンケートの結果から飯田市市民の環境意識の高さがうかがえる。</a:t>
            </a:r>
            <a:endParaRPr kumimoji="1" lang="en-US" altLang="ja-JP" sz="3200" dirty="0"/>
          </a:p>
          <a:p>
            <a:pPr marL="0" indent="0">
              <a:buNone/>
            </a:pPr>
            <a:r>
              <a:rPr lang="ja-JP" altLang="en-US" sz="3200" dirty="0"/>
              <a:t>　加えて、“再エネをこれからも継続したい”“飯田市の取り組みを誇りに感じている”と考えている住民も多く、</a:t>
            </a:r>
            <a:r>
              <a:rPr lang="ja-JP" altLang="en-US" sz="3200" dirty="0">
                <a:solidFill>
                  <a:srgbClr val="00B0F0"/>
                </a:solidFill>
              </a:rPr>
              <a:t>エネルギー自治が地域住民の環境意識や郷土愛といったものを涵養する</a:t>
            </a:r>
            <a:r>
              <a:rPr lang="ja-JP" altLang="en-US" sz="3200" dirty="0"/>
              <a:t>ことにもつながっているといえる。</a:t>
            </a:r>
            <a:endParaRPr kumimoji="1" lang="en-US" altLang="ja-JP" sz="3200" dirty="0"/>
          </a:p>
        </p:txBody>
      </p:sp>
      <p:sp>
        <p:nvSpPr>
          <p:cNvPr id="4" name="角丸四角形 3"/>
          <p:cNvSpPr/>
          <p:nvPr/>
        </p:nvSpPr>
        <p:spPr>
          <a:xfrm>
            <a:off x="838199" y="2244437"/>
            <a:ext cx="10515600" cy="3626428"/>
          </a:xfrm>
          <a:prstGeom prst="roundRect">
            <a:avLst/>
          </a:prstGeom>
          <a:noFill/>
          <a:ln w="28575">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EED1C59D-2E25-4915-B89D-DC2148ECFB16}" type="slidenum">
              <a:rPr kumimoji="1" lang="ja-JP" altLang="en-US" smtClean="0"/>
              <a:t>45</a:t>
            </a:fld>
            <a:endParaRPr kumimoji="1" lang="ja-JP" altLang="en-US"/>
          </a:p>
        </p:txBody>
      </p:sp>
    </p:spTree>
    <p:extLst>
      <p:ext uri="{BB962C8B-B14F-4D97-AF65-F5344CB8AC3E}">
        <p14:creationId xmlns:p14="http://schemas.microsoft.com/office/powerpoint/2010/main" val="7712251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0650" y="1690688"/>
            <a:ext cx="9486900" cy="4842163"/>
          </a:xfrm>
          <a:prstGeom prst="rect">
            <a:avLst/>
          </a:prstGeom>
          <a:ln>
            <a:noFill/>
          </a:ln>
          <a:effectLst>
            <a:outerShdw blurRad="292100" dist="139700" dir="2700000" algn="tl" rotWithShape="0">
              <a:srgbClr val="333333">
                <a:alpha val="65000"/>
              </a:srgbClr>
            </a:outerShdw>
          </a:effectLst>
        </p:spPr>
      </p:pic>
      <p:sp>
        <p:nvSpPr>
          <p:cNvPr id="4" name="角丸四角形 3"/>
          <p:cNvSpPr/>
          <p:nvPr/>
        </p:nvSpPr>
        <p:spPr>
          <a:xfrm>
            <a:off x="838200" y="247795"/>
            <a:ext cx="10591800" cy="132556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5400" dirty="0" smtClean="0"/>
              <a:t>第</a:t>
            </a:r>
            <a:r>
              <a:rPr kumimoji="1" lang="en-US" altLang="ja-JP" sz="5400" dirty="0" smtClean="0"/>
              <a:t>5</a:t>
            </a:r>
            <a:r>
              <a:rPr kumimoji="1" lang="ja-JP" altLang="en-US" sz="5400" dirty="0" smtClean="0"/>
              <a:t>章　まとめと結論</a:t>
            </a:r>
            <a:endParaRPr kumimoji="1" lang="ja-JP" altLang="en-US" sz="5400" dirty="0"/>
          </a:p>
        </p:txBody>
      </p:sp>
    </p:spTree>
    <p:extLst>
      <p:ext uri="{BB962C8B-B14F-4D97-AF65-F5344CB8AC3E}">
        <p14:creationId xmlns:p14="http://schemas.microsoft.com/office/powerpoint/2010/main" val="195413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60218" y="2100682"/>
            <a:ext cx="11471563" cy="4244741"/>
          </a:xfrm>
        </p:spPr>
        <p:txBody>
          <a:bodyPr>
            <a:normAutofit fontScale="70000" lnSpcReduction="20000"/>
          </a:bodyPr>
          <a:lstStyle/>
          <a:p>
            <a:pPr marL="0" indent="0">
              <a:buNone/>
            </a:pPr>
            <a:r>
              <a:rPr kumimoji="1" lang="ja-JP" altLang="en-US" sz="2600" dirty="0"/>
              <a:t>　</a:t>
            </a:r>
            <a:endParaRPr kumimoji="1" lang="en-US" altLang="ja-JP" sz="2600" dirty="0" smtClean="0"/>
          </a:p>
          <a:p>
            <a:pPr marL="0" indent="0">
              <a:buNone/>
            </a:pPr>
            <a:r>
              <a:rPr kumimoji="1" lang="ja-JP" altLang="en-US" sz="3500" dirty="0" smtClean="0"/>
              <a:t>●</a:t>
            </a:r>
            <a:r>
              <a:rPr kumimoji="1" lang="ja-JP" altLang="en-US" sz="4100" dirty="0" smtClean="0"/>
              <a:t>本研究</a:t>
            </a:r>
            <a:r>
              <a:rPr kumimoji="1" lang="ja-JP" altLang="en-US" sz="4100" dirty="0"/>
              <a:t>では、既存のエネルギーシステムが抱える問題点と、</a:t>
            </a:r>
            <a:r>
              <a:rPr kumimoji="1" lang="ja-JP" altLang="en-US" sz="4100" dirty="0" smtClean="0"/>
              <a:t>分散型</a:t>
            </a:r>
            <a:endParaRPr kumimoji="1" lang="en-US" altLang="ja-JP" sz="4100" dirty="0" smtClean="0"/>
          </a:p>
          <a:p>
            <a:pPr marL="0" indent="0">
              <a:buNone/>
            </a:pPr>
            <a:r>
              <a:rPr kumimoji="1" lang="ja-JP" altLang="en-US" sz="4100" dirty="0" smtClean="0"/>
              <a:t>エネルギーシステム</a:t>
            </a:r>
            <a:r>
              <a:rPr kumimoji="1" lang="ja-JP" altLang="en-US" sz="4100" dirty="0"/>
              <a:t>がもたらすメリットを提示したうえで、</a:t>
            </a:r>
            <a:r>
              <a:rPr kumimoji="1" lang="ja-JP" altLang="en-US" sz="4100" dirty="0" smtClean="0"/>
              <a:t>日本では独占</a:t>
            </a:r>
            <a:endParaRPr kumimoji="1" lang="en-US" altLang="ja-JP" sz="4100" dirty="0" smtClean="0"/>
          </a:p>
          <a:p>
            <a:pPr marL="0" indent="0">
              <a:buNone/>
            </a:pPr>
            <a:r>
              <a:rPr kumimoji="1" lang="ja-JP" altLang="en-US" sz="4100" dirty="0" smtClean="0"/>
              <a:t>的</a:t>
            </a:r>
            <a:r>
              <a:rPr kumimoji="1" lang="ja-JP" altLang="en-US" sz="4100" dirty="0"/>
              <a:t>な市場を維持するために電力会社が分散型電源に</a:t>
            </a:r>
            <a:r>
              <a:rPr kumimoji="1" lang="ja-JP" altLang="en-US" sz="4100" dirty="0" smtClean="0"/>
              <a:t>反対し</a:t>
            </a:r>
            <a:r>
              <a:rPr kumimoji="1" lang="ja-JP" altLang="en-US" sz="4100" dirty="0"/>
              <a:t>、前者</a:t>
            </a:r>
            <a:r>
              <a:rPr kumimoji="1" lang="ja-JP" altLang="en-US" sz="4100" dirty="0" smtClean="0"/>
              <a:t>の</a:t>
            </a:r>
            <a:endParaRPr kumimoji="1" lang="en-US" altLang="ja-JP" sz="4100" dirty="0" smtClean="0"/>
          </a:p>
          <a:p>
            <a:pPr marL="0" indent="0">
              <a:buNone/>
            </a:pPr>
            <a:r>
              <a:rPr kumimoji="1" lang="ja-JP" altLang="en-US" sz="4100" dirty="0" smtClean="0"/>
              <a:t>システム</a:t>
            </a:r>
            <a:r>
              <a:rPr kumimoji="1" lang="ja-JP" altLang="en-US" sz="4100" dirty="0"/>
              <a:t>を固辞し続けてきたことを示すことで、</a:t>
            </a:r>
            <a:r>
              <a:rPr kumimoji="1" lang="ja-JP" altLang="en-US" sz="4100" dirty="0" smtClean="0">
                <a:solidFill>
                  <a:srgbClr val="00B0F0"/>
                </a:solidFill>
              </a:rPr>
              <a:t>分散型</a:t>
            </a:r>
            <a:r>
              <a:rPr kumimoji="1" lang="ja-JP" altLang="en-US" sz="4100" dirty="0">
                <a:solidFill>
                  <a:srgbClr val="00B0F0"/>
                </a:solidFill>
              </a:rPr>
              <a:t>電源への移行</a:t>
            </a:r>
            <a:r>
              <a:rPr kumimoji="1" lang="ja-JP" altLang="en-US" sz="4100" dirty="0" smtClean="0">
                <a:solidFill>
                  <a:srgbClr val="00B0F0"/>
                </a:solidFill>
              </a:rPr>
              <a:t>の</a:t>
            </a:r>
            <a:endParaRPr kumimoji="1" lang="en-US" altLang="ja-JP" sz="4100" dirty="0" smtClean="0">
              <a:solidFill>
                <a:srgbClr val="00B0F0"/>
              </a:solidFill>
            </a:endParaRPr>
          </a:p>
          <a:p>
            <a:pPr marL="0" indent="0">
              <a:buNone/>
            </a:pPr>
            <a:r>
              <a:rPr kumimoji="1" lang="ja-JP" altLang="en-US" sz="4100" dirty="0" smtClean="0">
                <a:solidFill>
                  <a:srgbClr val="00B0F0"/>
                </a:solidFill>
              </a:rPr>
              <a:t>必要性</a:t>
            </a:r>
            <a:r>
              <a:rPr kumimoji="1" lang="ja-JP" altLang="en-US" sz="4100" dirty="0">
                <a:solidFill>
                  <a:srgbClr val="00B0F0"/>
                </a:solidFill>
              </a:rPr>
              <a:t>を明らかにした</a:t>
            </a:r>
            <a:r>
              <a:rPr kumimoji="1" lang="ja-JP" altLang="en-US" sz="4100" dirty="0"/>
              <a:t>。</a:t>
            </a:r>
            <a:endParaRPr kumimoji="1" lang="en-US" altLang="ja-JP" sz="4100" dirty="0"/>
          </a:p>
          <a:p>
            <a:pPr marL="0" indent="0">
              <a:buNone/>
            </a:pPr>
            <a:r>
              <a:rPr lang="ja-JP" altLang="en-US" sz="4100" dirty="0"/>
              <a:t>　</a:t>
            </a:r>
            <a:endParaRPr lang="en-US" altLang="ja-JP" sz="4100" dirty="0" smtClean="0"/>
          </a:p>
          <a:p>
            <a:pPr marL="0" indent="0">
              <a:buNone/>
            </a:pPr>
            <a:r>
              <a:rPr kumimoji="1" lang="ja-JP" altLang="en-US" sz="4100" dirty="0" smtClean="0"/>
              <a:t>●加えて</a:t>
            </a:r>
            <a:r>
              <a:rPr kumimoji="1" lang="ja-JP" altLang="en-US" sz="4100" dirty="0"/>
              <a:t>、分散型に先駆的である飯田市を例に挙げることで、</a:t>
            </a:r>
            <a:r>
              <a:rPr kumimoji="1" lang="ja-JP" altLang="en-US" sz="4100" dirty="0" smtClean="0">
                <a:solidFill>
                  <a:srgbClr val="00B0F0"/>
                </a:solidFill>
              </a:rPr>
              <a:t>このシス</a:t>
            </a:r>
            <a:endParaRPr kumimoji="1" lang="en-US" altLang="ja-JP" sz="4100" dirty="0" smtClean="0">
              <a:solidFill>
                <a:srgbClr val="00B0F0"/>
              </a:solidFill>
            </a:endParaRPr>
          </a:p>
          <a:p>
            <a:pPr marL="0" indent="0">
              <a:buNone/>
            </a:pPr>
            <a:r>
              <a:rPr kumimoji="1" lang="ja-JP" altLang="en-US" sz="4100" dirty="0" smtClean="0">
                <a:solidFill>
                  <a:srgbClr val="00B0F0"/>
                </a:solidFill>
              </a:rPr>
              <a:t>テム</a:t>
            </a:r>
            <a:r>
              <a:rPr kumimoji="1" lang="ja-JP" altLang="en-US" sz="4100" dirty="0">
                <a:solidFill>
                  <a:srgbClr val="00B0F0"/>
                </a:solidFill>
              </a:rPr>
              <a:t>が地域再生につながること</a:t>
            </a:r>
            <a:r>
              <a:rPr kumimoji="1" lang="ja-JP" altLang="en-US" sz="4100" dirty="0"/>
              <a:t>、そして何よりほかの地域でも飯田市</a:t>
            </a:r>
            <a:r>
              <a:rPr kumimoji="1" lang="ja-JP" altLang="en-US" sz="4100" dirty="0" smtClean="0"/>
              <a:t>に</a:t>
            </a:r>
            <a:endParaRPr kumimoji="1" lang="en-US" altLang="ja-JP" sz="4100" dirty="0" smtClean="0"/>
          </a:p>
          <a:p>
            <a:pPr marL="0" indent="0">
              <a:buNone/>
            </a:pPr>
            <a:r>
              <a:rPr kumimoji="1" lang="ja-JP" altLang="en-US" sz="4100" dirty="0" smtClean="0"/>
              <a:t>追随</a:t>
            </a:r>
            <a:r>
              <a:rPr kumimoji="1" lang="ja-JP" altLang="en-US" sz="4100" dirty="0"/>
              <a:t>することが可能であることを明らかにした。</a:t>
            </a:r>
            <a:endParaRPr kumimoji="1" lang="en-US" altLang="ja-JP" sz="4100" dirty="0"/>
          </a:p>
          <a:p>
            <a:pPr marL="0" indent="0">
              <a:buNone/>
            </a:pPr>
            <a:endParaRPr lang="en-US" altLang="ja-JP" sz="3500" dirty="0"/>
          </a:p>
          <a:p>
            <a:pPr marL="0" indent="0">
              <a:buNone/>
            </a:pPr>
            <a:endParaRPr kumimoji="1" lang="en-US" altLang="ja-JP" sz="3500" dirty="0"/>
          </a:p>
        </p:txBody>
      </p:sp>
      <p:sp>
        <p:nvSpPr>
          <p:cNvPr id="4" name="角丸四角形 3"/>
          <p:cNvSpPr/>
          <p:nvPr/>
        </p:nvSpPr>
        <p:spPr>
          <a:xfrm>
            <a:off x="282942" y="1878896"/>
            <a:ext cx="11471563" cy="4688315"/>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p:cNvSpPr>
            <a:spLocks noGrp="1"/>
          </p:cNvSpPr>
          <p:nvPr>
            <p:ph type="sldNum" sz="quarter" idx="12"/>
          </p:nvPr>
        </p:nvSpPr>
        <p:spPr>
          <a:xfrm>
            <a:off x="9448800" y="6567211"/>
            <a:ext cx="2743200" cy="365125"/>
          </a:xfrm>
        </p:spPr>
        <p:txBody>
          <a:bodyPr/>
          <a:lstStyle/>
          <a:p>
            <a:fld id="{EED1C59D-2E25-4915-B89D-DC2148ECFB16}" type="slidenum">
              <a:rPr kumimoji="1" lang="ja-JP" altLang="en-US" smtClean="0"/>
              <a:t>47</a:t>
            </a:fld>
            <a:endParaRPr kumimoji="1" lang="ja-JP" altLang="en-US" dirty="0"/>
          </a:p>
        </p:txBody>
      </p:sp>
      <p:sp>
        <p:nvSpPr>
          <p:cNvPr id="8" name="タイトル 1"/>
          <p:cNvSpPr>
            <a:spLocks noGrp="1"/>
          </p:cNvSpPr>
          <p:nvPr>
            <p:ph type="title"/>
          </p:nvPr>
        </p:nvSpPr>
        <p:spPr>
          <a:prstGeom prst="roundRect">
            <a:avLst/>
          </a:prstGeom>
          <a:solidFill>
            <a:schemeClr val="accent6">
              <a:lumMod val="50000"/>
            </a:schemeClr>
          </a:solidFill>
        </p:spPr>
        <p:txBody>
          <a:bodyPr>
            <a:normAutofit/>
          </a:bodyPr>
          <a:lstStyle/>
          <a:p>
            <a:r>
              <a:rPr kumimoji="1" lang="ja-JP" altLang="en-US" sz="5400" b="1" dirty="0" smtClean="0">
                <a:solidFill>
                  <a:schemeClr val="bg1"/>
                </a:solidFill>
              </a:rPr>
              <a:t>まとめ</a:t>
            </a:r>
            <a:endParaRPr kumimoji="1" lang="ja-JP" altLang="en-US" sz="5400" b="1" dirty="0">
              <a:solidFill>
                <a:schemeClr val="bg1"/>
              </a:solidFill>
            </a:endParaRPr>
          </a:p>
        </p:txBody>
      </p:sp>
    </p:spTree>
    <p:extLst>
      <p:ext uri="{BB962C8B-B14F-4D97-AF65-F5344CB8AC3E}">
        <p14:creationId xmlns:p14="http://schemas.microsoft.com/office/powerpoint/2010/main" val="5129971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ED1C59D-2E25-4915-B89D-DC2148ECFB16}" type="slidenum">
              <a:rPr kumimoji="1" lang="ja-JP" altLang="en-US" smtClean="0"/>
              <a:t>48</a:t>
            </a:fld>
            <a:endParaRPr kumimoji="1" lang="ja-JP" altLang="en-US"/>
          </a:p>
        </p:txBody>
      </p:sp>
      <p:sp>
        <p:nvSpPr>
          <p:cNvPr id="5" name="角丸四角形 4"/>
          <p:cNvSpPr/>
          <p:nvPr/>
        </p:nvSpPr>
        <p:spPr>
          <a:xfrm>
            <a:off x="540913" y="1867436"/>
            <a:ext cx="11226672" cy="4741990"/>
          </a:xfrm>
          <a:prstGeom prst="roundRect">
            <a:avLst/>
          </a:prstGeom>
          <a:noFill/>
          <a:ln w="28575">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756750" y="1994514"/>
            <a:ext cx="10550105" cy="5016758"/>
          </a:xfrm>
          <a:prstGeom prst="rect">
            <a:avLst/>
          </a:prstGeom>
        </p:spPr>
        <p:txBody>
          <a:bodyPr wrap="square">
            <a:spAutoFit/>
          </a:bodyPr>
          <a:lstStyle/>
          <a:p>
            <a:r>
              <a:rPr lang="ja-JP" altLang="en-US" sz="3200" dirty="0" smtClean="0"/>
              <a:t>●分散型</a:t>
            </a:r>
            <a:r>
              <a:rPr lang="ja-JP" altLang="en-US" sz="3200" dirty="0"/>
              <a:t>電源の普及と、再エネによる地域での</a:t>
            </a:r>
            <a:r>
              <a:rPr lang="ja-JP" altLang="en-US" sz="3200" dirty="0" smtClean="0"/>
              <a:t>エネルギー</a:t>
            </a:r>
            <a:endParaRPr lang="en-US" altLang="ja-JP" sz="3200" dirty="0" smtClean="0"/>
          </a:p>
          <a:p>
            <a:r>
              <a:rPr lang="ja-JP" altLang="en-US" sz="3200" dirty="0"/>
              <a:t>　</a:t>
            </a:r>
            <a:r>
              <a:rPr lang="ja-JP" altLang="en-US" sz="3200" dirty="0" smtClean="0"/>
              <a:t>自治</a:t>
            </a:r>
            <a:r>
              <a:rPr lang="ja-JP" altLang="en-US" sz="3200" dirty="0"/>
              <a:t>を</a:t>
            </a:r>
            <a:r>
              <a:rPr lang="ja-JP" altLang="en-US" sz="3200" dirty="0" smtClean="0"/>
              <a:t>組み合わせること</a:t>
            </a:r>
            <a:r>
              <a:rPr lang="ja-JP" altLang="en-US" sz="3200" dirty="0"/>
              <a:t>は、</a:t>
            </a:r>
            <a:r>
              <a:rPr lang="ja-JP" altLang="en-US" sz="3200" dirty="0">
                <a:solidFill>
                  <a:srgbClr val="FF0000"/>
                </a:solidFill>
              </a:rPr>
              <a:t>地域の経済循環を生み出す</a:t>
            </a:r>
            <a:r>
              <a:rPr lang="ja-JP" altLang="en-US" sz="3200" dirty="0" err="1" smtClean="0"/>
              <a:t>ば</a:t>
            </a:r>
            <a:endParaRPr lang="en-US" altLang="ja-JP" sz="3200" dirty="0" smtClean="0"/>
          </a:p>
          <a:p>
            <a:r>
              <a:rPr lang="ja-JP" altLang="en-US" sz="3200" dirty="0"/>
              <a:t>　</a:t>
            </a:r>
            <a:r>
              <a:rPr lang="ja-JP" altLang="en-US" sz="3200" dirty="0" smtClean="0"/>
              <a:t>かり</a:t>
            </a:r>
            <a:r>
              <a:rPr lang="ja-JP" altLang="en-US" sz="3200" dirty="0"/>
              <a:t>でなく、そこに</a:t>
            </a:r>
            <a:r>
              <a:rPr lang="ja-JP" altLang="en-US" sz="3200" dirty="0">
                <a:solidFill>
                  <a:srgbClr val="FF0000"/>
                </a:solidFill>
              </a:rPr>
              <a:t>住む人に精神的な</a:t>
            </a:r>
            <a:r>
              <a:rPr lang="ja-JP" altLang="en-US" sz="3200" dirty="0" smtClean="0">
                <a:solidFill>
                  <a:srgbClr val="FF0000"/>
                </a:solidFill>
              </a:rPr>
              <a:t>豊かさを</a:t>
            </a:r>
            <a:r>
              <a:rPr lang="ja-JP" altLang="en-US" sz="3200" dirty="0">
                <a:solidFill>
                  <a:srgbClr val="FF0000"/>
                </a:solidFill>
              </a:rPr>
              <a:t>もたらす</a:t>
            </a:r>
            <a:r>
              <a:rPr lang="ja-JP" altLang="en-US" sz="3200" dirty="0" smtClean="0"/>
              <a:t>可能</a:t>
            </a:r>
            <a:endParaRPr lang="en-US" altLang="ja-JP" sz="3200" dirty="0" smtClean="0"/>
          </a:p>
          <a:p>
            <a:r>
              <a:rPr lang="ja-JP" altLang="en-US" sz="3200" dirty="0"/>
              <a:t>　</a:t>
            </a:r>
            <a:r>
              <a:rPr lang="ja-JP" altLang="en-US" sz="3200" dirty="0" smtClean="0"/>
              <a:t>性</a:t>
            </a:r>
            <a:r>
              <a:rPr lang="ja-JP" altLang="en-US" sz="3200" dirty="0"/>
              <a:t>を秘めている</a:t>
            </a:r>
            <a:r>
              <a:rPr lang="ja-JP" altLang="en-US" sz="3200" dirty="0" smtClean="0"/>
              <a:t>。</a:t>
            </a:r>
            <a:endParaRPr lang="en-US" altLang="ja-JP" sz="3200" dirty="0" smtClean="0"/>
          </a:p>
          <a:p>
            <a:endParaRPr lang="en-US" altLang="ja-JP" sz="3200" dirty="0" smtClean="0"/>
          </a:p>
          <a:p>
            <a:pPr lvl="0"/>
            <a:r>
              <a:rPr lang="ja-JP" altLang="en-US" sz="3200" dirty="0" smtClean="0"/>
              <a:t>●</a:t>
            </a:r>
            <a:r>
              <a:rPr lang="ja-JP" altLang="en-US" sz="3200" dirty="0" smtClean="0">
                <a:solidFill>
                  <a:prstClr val="black"/>
                </a:solidFill>
              </a:rPr>
              <a:t>この</a:t>
            </a:r>
            <a:r>
              <a:rPr lang="ja-JP" altLang="en-US" sz="3200" dirty="0">
                <a:solidFill>
                  <a:prstClr val="black"/>
                </a:solidFill>
              </a:rPr>
              <a:t>ため、</a:t>
            </a:r>
            <a:r>
              <a:rPr lang="ja-JP" altLang="en-US" sz="3200" dirty="0">
                <a:solidFill>
                  <a:srgbClr val="00B0F0"/>
                </a:solidFill>
              </a:rPr>
              <a:t>分散型再生可能エネルギーに対する中央政府の支援強化</a:t>
            </a:r>
            <a:r>
              <a:rPr lang="ja-JP" altLang="en-US" sz="3200" dirty="0">
                <a:solidFill>
                  <a:prstClr val="black"/>
                </a:solidFill>
              </a:rPr>
              <a:t>とともに、自治体による政策および、</a:t>
            </a:r>
            <a:r>
              <a:rPr lang="ja-JP" altLang="en-US" sz="3200" dirty="0">
                <a:solidFill>
                  <a:srgbClr val="00B0F0"/>
                </a:solidFill>
              </a:rPr>
              <a:t>市民・地元企業の相互理解と協力を形成</a:t>
            </a:r>
            <a:r>
              <a:rPr lang="ja-JP" altLang="en-US" sz="3200" dirty="0">
                <a:solidFill>
                  <a:prstClr val="black"/>
                </a:solidFill>
              </a:rPr>
              <a:t>することによりエネルギー自治の土台を作っておく必要があると筆者は考える。</a:t>
            </a:r>
          </a:p>
          <a:p>
            <a:endParaRPr lang="ja-JP" altLang="en-US" sz="3200" dirty="0"/>
          </a:p>
        </p:txBody>
      </p:sp>
      <p:sp>
        <p:nvSpPr>
          <p:cNvPr id="7" name="タイトル 1"/>
          <p:cNvSpPr>
            <a:spLocks noGrp="1"/>
          </p:cNvSpPr>
          <p:nvPr>
            <p:ph type="title"/>
          </p:nvPr>
        </p:nvSpPr>
        <p:spPr>
          <a:prstGeom prst="roundRect">
            <a:avLst/>
          </a:prstGeom>
          <a:solidFill>
            <a:schemeClr val="accent6">
              <a:lumMod val="50000"/>
            </a:schemeClr>
          </a:solidFill>
        </p:spPr>
        <p:txBody>
          <a:bodyPr>
            <a:normAutofit/>
          </a:bodyPr>
          <a:lstStyle/>
          <a:p>
            <a:r>
              <a:rPr lang="ja-JP" altLang="en-US" sz="5400" b="1" dirty="0">
                <a:solidFill>
                  <a:schemeClr val="bg1"/>
                </a:solidFill>
              </a:rPr>
              <a:t>結論</a:t>
            </a:r>
            <a:endParaRPr kumimoji="1" lang="ja-JP" altLang="en-US" sz="5400" b="1" dirty="0">
              <a:solidFill>
                <a:schemeClr val="bg1"/>
              </a:solidFill>
            </a:endParaRPr>
          </a:p>
        </p:txBody>
      </p:sp>
    </p:spTree>
    <p:extLst>
      <p:ext uri="{BB962C8B-B14F-4D97-AF65-F5344CB8AC3E}">
        <p14:creationId xmlns:p14="http://schemas.microsoft.com/office/powerpoint/2010/main" val="30841273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a:solidFill>
                  <a:schemeClr val="bg1"/>
                </a:solidFill>
              </a:rPr>
              <a:t>主要参考文献</a:t>
            </a:r>
          </a:p>
        </p:txBody>
      </p:sp>
      <p:sp>
        <p:nvSpPr>
          <p:cNvPr id="3" name="コンテンツ プレースホルダー 2"/>
          <p:cNvSpPr>
            <a:spLocks noGrp="1"/>
          </p:cNvSpPr>
          <p:nvPr>
            <p:ph idx="1"/>
          </p:nvPr>
        </p:nvSpPr>
        <p:spPr>
          <a:xfrm>
            <a:off x="360218" y="1570542"/>
            <a:ext cx="11471563" cy="4368945"/>
          </a:xfrm>
        </p:spPr>
        <p:txBody>
          <a:bodyPr>
            <a:normAutofit/>
          </a:bodyPr>
          <a:lstStyle/>
          <a:p>
            <a:r>
              <a:rPr kumimoji="1" lang="ja-JP" altLang="en-US" sz="2600" dirty="0"/>
              <a:t>大島　堅一 </a:t>
            </a:r>
            <a:r>
              <a:rPr kumimoji="1" lang="en-US" altLang="ja-JP" sz="2600" dirty="0"/>
              <a:t>/ </a:t>
            </a:r>
            <a:r>
              <a:rPr kumimoji="1" lang="ja-JP" altLang="en-US" sz="2600" dirty="0"/>
              <a:t>高橋　洋</a:t>
            </a:r>
            <a:endParaRPr kumimoji="1" lang="en-US" altLang="ja-JP" sz="2600" dirty="0"/>
          </a:p>
          <a:p>
            <a:pPr marL="0" indent="0">
              <a:buNone/>
            </a:pPr>
            <a:r>
              <a:rPr lang="ja-JP" altLang="en-US" sz="2600" dirty="0"/>
              <a:t>　</a:t>
            </a:r>
            <a:r>
              <a:rPr lang="en-US" altLang="ja-JP" sz="2600" dirty="0"/>
              <a:t>2016</a:t>
            </a:r>
            <a:r>
              <a:rPr lang="ja-JP" altLang="en-US" sz="2600" dirty="0"/>
              <a:t>年　</a:t>
            </a:r>
            <a:r>
              <a:rPr lang="en-US" altLang="ja-JP" sz="2600" dirty="0"/>
              <a:t>『</a:t>
            </a:r>
            <a:r>
              <a:rPr lang="ja-JP" altLang="en-US" sz="2600" dirty="0"/>
              <a:t>地域分散型エネルギーシステム</a:t>
            </a:r>
            <a:r>
              <a:rPr lang="en-US" altLang="ja-JP" sz="2600" dirty="0"/>
              <a:t>』</a:t>
            </a:r>
            <a:r>
              <a:rPr lang="ja-JP" altLang="en-US" sz="2600" dirty="0"/>
              <a:t>　日本評論社</a:t>
            </a:r>
            <a:endParaRPr kumimoji="1" lang="en-US" altLang="ja-JP" sz="2600" dirty="0"/>
          </a:p>
          <a:p>
            <a:endParaRPr lang="en-US" altLang="ja-JP" sz="2600" dirty="0"/>
          </a:p>
          <a:p>
            <a:r>
              <a:rPr kumimoji="1" lang="ja-JP" altLang="en-US" sz="2600" dirty="0"/>
              <a:t>諸富　徹</a:t>
            </a:r>
            <a:endParaRPr kumimoji="1" lang="en-US" altLang="ja-JP" sz="2600" dirty="0"/>
          </a:p>
          <a:p>
            <a:pPr marL="0" indent="0">
              <a:buNone/>
            </a:pPr>
            <a:r>
              <a:rPr lang="ja-JP" altLang="en-US" sz="2600" dirty="0"/>
              <a:t>　</a:t>
            </a:r>
            <a:r>
              <a:rPr lang="en-US" altLang="ja-JP" sz="2600" dirty="0"/>
              <a:t>2015</a:t>
            </a:r>
            <a:r>
              <a:rPr lang="ja-JP" altLang="en-US" sz="2600" dirty="0"/>
              <a:t>年　</a:t>
            </a:r>
            <a:r>
              <a:rPr lang="en-US" altLang="ja-JP" sz="2600" dirty="0"/>
              <a:t>『</a:t>
            </a:r>
            <a:r>
              <a:rPr lang="ja-JP" altLang="en-US" sz="2600" dirty="0"/>
              <a:t>“エネルギー自治”で地域再生！</a:t>
            </a:r>
            <a:r>
              <a:rPr lang="en-US" altLang="ja-JP" sz="2600" dirty="0"/>
              <a:t>』</a:t>
            </a:r>
            <a:r>
              <a:rPr lang="ja-JP" altLang="en-US" sz="2600" dirty="0"/>
              <a:t>　　岩波ブックレット</a:t>
            </a:r>
            <a:endParaRPr lang="en-US" altLang="ja-JP" sz="2600" dirty="0"/>
          </a:p>
          <a:p>
            <a:pPr marL="0" indent="0">
              <a:buNone/>
            </a:pPr>
            <a:endParaRPr kumimoji="1" lang="en-US" altLang="ja-JP" sz="2600" dirty="0"/>
          </a:p>
          <a:p>
            <a:r>
              <a:rPr lang="ja-JP" altLang="en-US" sz="2600" dirty="0"/>
              <a:t>高橋　洋</a:t>
            </a:r>
            <a:endParaRPr lang="en-US" altLang="ja-JP" sz="2600" dirty="0"/>
          </a:p>
          <a:p>
            <a:pPr marL="0" indent="0">
              <a:buNone/>
            </a:pPr>
            <a:r>
              <a:rPr kumimoji="1" lang="ja-JP" altLang="en-US" sz="2600" dirty="0"/>
              <a:t>　</a:t>
            </a:r>
            <a:r>
              <a:rPr kumimoji="1" lang="en-US" altLang="ja-JP" sz="2600" dirty="0"/>
              <a:t>2011</a:t>
            </a:r>
            <a:r>
              <a:rPr kumimoji="1" lang="ja-JP" altLang="en-US" sz="2600" dirty="0"/>
              <a:t>年　</a:t>
            </a:r>
            <a:r>
              <a:rPr kumimoji="1" lang="en-US" altLang="ja-JP" sz="2600" dirty="0"/>
              <a:t>『</a:t>
            </a:r>
            <a:r>
              <a:rPr kumimoji="1" lang="ja-JP" altLang="en-US" sz="2600" dirty="0"/>
              <a:t>電力自由化 </a:t>
            </a:r>
            <a:r>
              <a:rPr kumimoji="1" lang="en-US" altLang="ja-JP" sz="2600" dirty="0"/>
              <a:t>: </a:t>
            </a:r>
            <a:r>
              <a:rPr kumimoji="1" lang="ja-JP" altLang="en-US" sz="2600" dirty="0"/>
              <a:t>発送電分離から始まる日本の再生</a:t>
            </a:r>
            <a:r>
              <a:rPr kumimoji="1" lang="en-US" altLang="ja-JP" sz="2600" dirty="0"/>
              <a:t>』</a:t>
            </a:r>
          </a:p>
          <a:p>
            <a:pPr marL="0" indent="0">
              <a:buNone/>
            </a:pPr>
            <a:r>
              <a:rPr lang="ja-JP" altLang="en-US" sz="2600" dirty="0"/>
              <a:t>　　　　　　　　　　　　　　　　　　　　　　　　　　　　　　　　　　　　　日本経済新聞出版社</a:t>
            </a:r>
            <a:endParaRPr lang="en-US" altLang="ja-JP" sz="2600" dirty="0"/>
          </a:p>
          <a:p>
            <a:pPr marL="0" indent="0">
              <a:buNone/>
            </a:pPr>
            <a:endParaRPr kumimoji="1" lang="en-US" altLang="ja-JP" sz="2600" dirty="0"/>
          </a:p>
          <a:p>
            <a:endParaRPr kumimoji="1" lang="ja-JP" altLang="en-US" sz="2600" dirty="0"/>
          </a:p>
        </p:txBody>
      </p:sp>
      <p:sp>
        <p:nvSpPr>
          <p:cNvPr id="4" name="スライド番号プレースホルダー 3"/>
          <p:cNvSpPr>
            <a:spLocks noGrp="1"/>
          </p:cNvSpPr>
          <p:nvPr>
            <p:ph type="sldNum" sz="quarter" idx="12"/>
          </p:nvPr>
        </p:nvSpPr>
        <p:spPr/>
        <p:txBody>
          <a:bodyPr/>
          <a:lstStyle/>
          <a:p>
            <a:fld id="{EED1C59D-2E25-4915-B89D-DC2148ECFB16}" type="slidenum">
              <a:rPr kumimoji="1" lang="ja-JP" altLang="en-US" smtClean="0"/>
              <a:t>49</a:t>
            </a:fld>
            <a:endParaRPr kumimoji="1" lang="ja-JP" altLang="en-US"/>
          </a:p>
        </p:txBody>
      </p:sp>
    </p:spTree>
    <p:extLst>
      <p:ext uri="{BB962C8B-B14F-4D97-AF65-F5344CB8AC3E}">
        <p14:creationId xmlns:p14="http://schemas.microsoft.com/office/powerpoint/2010/main" val="4187434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4" name="角丸四角形 3"/>
          <p:cNvSpPr/>
          <p:nvPr/>
        </p:nvSpPr>
        <p:spPr>
          <a:xfrm>
            <a:off x="838200" y="353941"/>
            <a:ext cx="10515600" cy="133674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smtClean="0"/>
              <a:t>第</a:t>
            </a:r>
            <a:r>
              <a:rPr kumimoji="1" lang="en-US" altLang="ja-JP" sz="5400" dirty="0" smtClean="0"/>
              <a:t>1</a:t>
            </a:r>
            <a:r>
              <a:rPr kumimoji="1" lang="ja-JP" altLang="en-US" sz="5400" dirty="0" smtClean="0"/>
              <a:t>章：既存のエネルギーシステム</a:t>
            </a:r>
            <a:endParaRPr kumimoji="1" lang="ja-JP" altLang="en-US" sz="5400" dirty="0"/>
          </a:p>
        </p:txBody>
      </p:sp>
      <p:pic>
        <p:nvPicPr>
          <p:cNvPr id="9" name="コンテンツ プレースホルダー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856797"/>
            <a:ext cx="9388303" cy="48316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074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a:solidFill>
                  <a:schemeClr val="bg1"/>
                </a:solidFill>
              </a:rPr>
              <a:t>主要参考文献</a:t>
            </a:r>
          </a:p>
        </p:txBody>
      </p:sp>
      <p:sp>
        <p:nvSpPr>
          <p:cNvPr id="3" name="コンテンツ プレースホルダー 2"/>
          <p:cNvSpPr>
            <a:spLocks noGrp="1"/>
          </p:cNvSpPr>
          <p:nvPr>
            <p:ph idx="1"/>
          </p:nvPr>
        </p:nvSpPr>
        <p:spPr>
          <a:xfrm>
            <a:off x="360218" y="1570542"/>
            <a:ext cx="11471563" cy="4840649"/>
          </a:xfrm>
        </p:spPr>
        <p:txBody>
          <a:bodyPr>
            <a:normAutofit/>
          </a:bodyPr>
          <a:lstStyle/>
          <a:p>
            <a:r>
              <a:rPr kumimoji="1" lang="ja-JP" altLang="en-US" sz="2600" dirty="0"/>
              <a:t>中山　琢夫</a:t>
            </a:r>
            <a:r>
              <a:rPr kumimoji="1" lang="en-US" altLang="ja-JP" sz="2600" dirty="0"/>
              <a:t>/</a:t>
            </a:r>
            <a:r>
              <a:rPr kumimoji="1" lang="ja-JP" altLang="en-US" sz="2600" dirty="0"/>
              <a:t>ラウパッハ・スミヤ　ヨーク</a:t>
            </a:r>
            <a:r>
              <a:rPr kumimoji="1" lang="en-US" altLang="ja-JP" sz="2600" dirty="0"/>
              <a:t>/</a:t>
            </a:r>
            <a:r>
              <a:rPr lang="ja-JP" altLang="en-US" sz="2600" dirty="0"/>
              <a:t>諸</a:t>
            </a:r>
            <a:r>
              <a:rPr kumimoji="1" lang="ja-JP" altLang="en-US" sz="2600" dirty="0"/>
              <a:t>富　徹</a:t>
            </a:r>
            <a:endParaRPr kumimoji="1" lang="en-US" altLang="ja-JP" sz="2600" dirty="0"/>
          </a:p>
          <a:p>
            <a:pPr marL="0" indent="0">
              <a:buNone/>
            </a:pPr>
            <a:r>
              <a:rPr lang="ja-JP" altLang="en-US" sz="2600" dirty="0"/>
              <a:t>　</a:t>
            </a:r>
            <a:r>
              <a:rPr lang="en-US" altLang="ja-JP" sz="2600" dirty="0"/>
              <a:t>2016</a:t>
            </a:r>
            <a:r>
              <a:rPr lang="ja-JP" altLang="en-US" sz="2600" dirty="0"/>
              <a:t>年　</a:t>
            </a:r>
            <a:r>
              <a:rPr lang="en-US" altLang="ja-JP" sz="2600" dirty="0"/>
              <a:t>『</a:t>
            </a:r>
            <a:r>
              <a:rPr lang="ja-JP" altLang="en-US" sz="2600" dirty="0"/>
              <a:t>日本における再生可能エネルギーの地域付加価値創造</a:t>
            </a:r>
            <a:endParaRPr lang="en-US" altLang="ja-JP" sz="2600" dirty="0"/>
          </a:p>
          <a:p>
            <a:pPr marL="0" indent="0">
              <a:buNone/>
            </a:pPr>
            <a:r>
              <a:rPr lang="ja-JP" altLang="en-US" sz="1800" dirty="0"/>
              <a:t>　　　　　　　　　　　　　　　　　　　　　　　　　　　　</a:t>
            </a:r>
            <a:r>
              <a:rPr lang="en-US" altLang="ja-JP" sz="1800" dirty="0"/>
              <a:t>‐</a:t>
            </a:r>
            <a:r>
              <a:rPr kumimoji="1" lang="ja-JP" altLang="en-US" sz="1800" dirty="0"/>
              <a:t>日本版地域付加価値創造分析モデルの紹介、検証、その適用</a:t>
            </a:r>
            <a:r>
              <a:rPr lang="en-US" altLang="ja-JP" sz="1800" dirty="0"/>
              <a:t>-</a:t>
            </a:r>
            <a:r>
              <a:rPr lang="en-US" altLang="ja-JP" sz="2600" dirty="0"/>
              <a:t>』</a:t>
            </a:r>
          </a:p>
          <a:p>
            <a:pPr marL="0" indent="0">
              <a:buNone/>
            </a:pPr>
            <a:endParaRPr lang="en-US" altLang="ja-JP" sz="2600" dirty="0"/>
          </a:p>
          <a:p>
            <a:r>
              <a:rPr lang="ja-JP" altLang="en-US" sz="2600" dirty="0"/>
              <a:t>伊藤　義康</a:t>
            </a:r>
            <a:endParaRPr lang="en-US" altLang="ja-JP" sz="2600" dirty="0"/>
          </a:p>
          <a:p>
            <a:pPr marL="0" indent="0">
              <a:buNone/>
            </a:pPr>
            <a:r>
              <a:rPr lang="ja-JP" altLang="en-US" sz="2600" dirty="0"/>
              <a:t>　</a:t>
            </a:r>
            <a:r>
              <a:rPr lang="en-US" altLang="ja-JP" sz="2600" dirty="0"/>
              <a:t>2012</a:t>
            </a:r>
            <a:r>
              <a:rPr lang="ja-JP" altLang="en-US" sz="2600" dirty="0"/>
              <a:t>年　</a:t>
            </a:r>
            <a:r>
              <a:rPr lang="en-US" altLang="ja-JP" sz="2600" dirty="0"/>
              <a:t>『</a:t>
            </a:r>
            <a:r>
              <a:rPr lang="ja-JP" altLang="en-US" sz="2600" dirty="0"/>
              <a:t>分散型エネルギー入門</a:t>
            </a:r>
            <a:r>
              <a:rPr lang="ja-JP" altLang="en-US" sz="1800" dirty="0"/>
              <a:t>　</a:t>
            </a:r>
            <a:r>
              <a:rPr lang="en-US" altLang="ja-JP" sz="1800" dirty="0"/>
              <a:t>‐</a:t>
            </a:r>
            <a:r>
              <a:rPr lang="ja-JP" altLang="en-US" sz="1800" dirty="0"/>
              <a:t>電力の地産地消と再生可能エネルギーの活用</a:t>
            </a:r>
            <a:r>
              <a:rPr lang="en-US" altLang="ja-JP" sz="1800" dirty="0"/>
              <a:t>-</a:t>
            </a:r>
            <a:r>
              <a:rPr lang="en-US" altLang="ja-JP" sz="2600" dirty="0"/>
              <a:t>』</a:t>
            </a:r>
          </a:p>
          <a:p>
            <a:pPr marL="0" indent="0">
              <a:buNone/>
            </a:pPr>
            <a:r>
              <a:rPr lang="ja-JP" altLang="en-US" sz="2600" dirty="0"/>
              <a:t>　　　　　　　　　　　　　　　　　　　　　　　　　　　　　　　　　　　　　　　　　　ブルーバックス</a:t>
            </a:r>
            <a:endParaRPr lang="en-US" altLang="ja-JP" sz="2600" dirty="0"/>
          </a:p>
          <a:p>
            <a:r>
              <a:rPr lang="ja-JP" altLang="en-US" sz="2600" dirty="0"/>
              <a:t>朝木　大輔</a:t>
            </a:r>
            <a:endParaRPr lang="en-US" altLang="ja-JP" sz="2600" dirty="0"/>
          </a:p>
          <a:p>
            <a:pPr marL="0" indent="0">
              <a:buNone/>
            </a:pPr>
            <a:r>
              <a:rPr lang="ja-JP" altLang="en-US" sz="2600" dirty="0"/>
              <a:t>　</a:t>
            </a:r>
            <a:r>
              <a:rPr lang="en-US" altLang="ja-JP" sz="2600" dirty="0"/>
              <a:t>2015</a:t>
            </a:r>
            <a:r>
              <a:rPr lang="ja-JP" altLang="en-US" sz="2600" dirty="0"/>
              <a:t>年　</a:t>
            </a:r>
            <a:r>
              <a:rPr lang="en-US" altLang="ja-JP" sz="2600" dirty="0"/>
              <a:t>『</a:t>
            </a:r>
            <a:r>
              <a:rPr lang="ja-JP" altLang="en-US" sz="2600" dirty="0"/>
              <a:t>第１回　飯田市調査報告書</a:t>
            </a:r>
            <a:r>
              <a:rPr lang="en-US" altLang="ja-JP" sz="2600" dirty="0"/>
              <a:t>』</a:t>
            </a:r>
            <a:r>
              <a:rPr lang="ja-JP" altLang="en-US" sz="2600" dirty="0"/>
              <a:t>　（最終確認日：</a:t>
            </a:r>
            <a:r>
              <a:rPr lang="en-US" altLang="ja-JP" sz="2600" dirty="0"/>
              <a:t>2017</a:t>
            </a:r>
            <a:r>
              <a:rPr lang="ja-JP" altLang="en-US" sz="2600" dirty="0"/>
              <a:t>年</a:t>
            </a:r>
            <a:r>
              <a:rPr lang="en-US" altLang="ja-JP" sz="2600" dirty="0"/>
              <a:t>10</a:t>
            </a:r>
            <a:r>
              <a:rPr lang="ja-JP" altLang="en-US" sz="2600" dirty="0"/>
              <a:t>月</a:t>
            </a:r>
            <a:r>
              <a:rPr lang="en-US" altLang="ja-JP" sz="2600" dirty="0"/>
              <a:t>31</a:t>
            </a:r>
            <a:r>
              <a:rPr lang="ja-JP" altLang="en-US" sz="2600" dirty="0"/>
              <a:t>日）</a:t>
            </a:r>
            <a:endParaRPr lang="en-US" altLang="ja-JP" sz="2600" dirty="0"/>
          </a:p>
          <a:p>
            <a:pPr marL="0" indent="0">
              <a:buNone/>
            </a:pPr>
            <a:r>
              <a:rPr lang="ja-JP" altLang="en-US" sz="2600" dirty="0"/>
              <a:t>　</a:t>
            </a:r>
            <a:r>
              <a:rPr lang="en-US" altLang="ja-JP" sz="2600" dirty="0"/>
              <a:t>URL)</a:t>
            </a:r>
            <a:r>
              <a:rPr lang="ja-JP" altLang="en-US" sz="2600" dirty="0"/>
              <a:t>　</a:t>
            </a:r>
            <a:r>
              <a:rPr lang="en-US" altLang="ja-JP" sz="2600" dirty="0">
                <a:hlinkClick r:id="rId2"/>
              </a:rPr>
              <a:t>http://www.waseda.jp/prj-matsuoka311/material/2ndstudy-iida.pdf</a:t>
            </a:r>
            <a:endParaRPr lang="en-US" altLang="ja-JP" sz="2600" dirty="0"/>
          </a:p>
        </p:txBody>
      </p:sp>
      <p:sp>
        <p:nvSpPr>
          <p:cNvPr id="4" name="スライド番号プレースホルダー 3"/>
          <p:cNvSpPr>
            <a:spLocks noGrp="1"/>
          </p:cNvSpPr>
          <p:nvPr>
            <p:ph type="sldNum" sz="quarter" idx="12"/>
          </p:nvPr>
        </p:nvSpPr>
        <p:spPr/>
        <p:txBody>
          <a:bodyPr/>
          <a:lstStyle/>
          <a:p>
            <a:fld id="{EED1C59D-2E25-4915-B89D-DC2148ECFB16}" type="slidenum">
              <a:rPr kumimoji="1" lang="ja-JP" altLang="en-US" smtClean="0"/>
              <a:t>50</a:t>
            </a:fld>
            <a:endParaRPr kumimoji="1" lang="ja-JP" altLang="en-US"/>
          </a:p>
        </p:txBody>
      </p:sp>
    </p:spTree>
    <p:extLst>
      <p:ext uri="{BB962C8B-B14F-4D97-AF65-F5344CB8AC3E}">
        <p14:creationId xmlns:p14="http://schemas.microsoft.com/office/powerpoint/2010/main" val="24127536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a:solidFill>
                  <a:schemeClr val="bg1"/>
                </a:solidFill>
              </a:rPr>
              <a:t>主要参考文献</a:t>
            </a:r>
          </a:p>
        </p:txBody>
      </p:sp>
      <p:sp>
        <p:nvSpPr>
          <p:cNvPr id="5" name="コンテンツ プレースホルダー 4">
            <a:extLst>
              <a:ext uri="{FF2B5EF4-FFF2-40B4-BE49-F238E27FC236}">
                <a16:creationId xmlns:a16="http://schemas.microsoft.com/office/drawing/2014/main" xmlns="" id="{DA3B59A3-EA04-AB4E-8F60-4412E9E8215E}"/>
              </a:ext>
            </a:extLst>
          </p:cNvPr>
          <p:cNvSpPr>
            <a:spLocks noGrp="1"/>
          </p:cNvSpPr>
          <p:nvPr>
            <p:ph idx="1"/>
          </p:nvPr>
        </p:nvSpPr>
        <p:spPr>
          <a:xfrm>
            <a:off x="189663" y="1557262"/>
            <a:ext cx="11642117" cy="4817489"/>
          </a:xfrm>
        </p:spPr>
        <p:txBody>
          <a:bodyPr/>
          <a:lstStyle/>
          <a:p>
            <a:r>
              <a:rPr lang="ja-JP" altLang="en-US" dirty="0"/>
              <a:t>資源エネルギー庁</a:t>
            </a:r>
          </a:p>
          <a:p>
            <a:pPr marL="0" indent="0">
              <a:buNone/>
            </a:pPr>
            <a:r>
              <a:rPr lang="ja-JP" altLang="en-US" dirty="0"/>
              <a:t>　</a:t>
            </a:r>
            <a:r>
              <a:rPr lang="en-US" altLang="ja-JP" dirty="0"/>
              <a:t>2017</a:t>
            </a:r>
            <a:r>
              <a:rPr lang="ja-JP" altLang="en-US" dirty="0"/>
              <a:t>年　</a:t>
            </a:r>
            <a:r>
              <a:rPr lang="en-US" altLang="ja-JP" dirty="0"/>
              <a:t>『</a:t>
            </a:r>
            <a:r>
              <a:rPr lang="ja-JP" altLang="en-US" dirty="0"/>
              <a:t>平成</a:t>
            </a:r>
            <a:r>
              <a:rPr lang="en-US" altLang="ja-JP" dirty="0"/>
              <a:t>28</a:t>
            </a:r>
            <a:r>
              <a:rPr lang="ja-JP" altLang="en-US" dirty="0"/>
              <a:t>年度エネルギーに関する年次報告</a:t>
            </a:r>
            <a:r>
              <a:rPr lang="en-US" altLang="ja-JP" dirty="0"/>
              <a:t>』</a:t>
            </a:r>
            <a:endParaRPr lang="ja-JP" altLang="en-US" dirty="0"/>
          </a:p>
          <a:p>
            <a:pPr marL="0" indent="0">
              <a:buNone/>
            </a:pPr>
            <a:r>
              <a:rPr lang="ja-JP" altLang="en-US" dirty="0"/>
              <a:t>　　　　　　　　　　　　　　　　　　　　　　　　　　　</a:t>
            </a:r>
            <a:r>
              <a:rPr lang="en-US" altLang="ja-JP" dirty="0"/>
              <a:t>(</a:t>
            </a:r>
            <a:r>
              <a:rPr lang="ja-JP" altLang="en-US" dirty="0"/>
              <a:t>最終確認日：</a:t>
            </a:r>
            <a:r>
              <a:rPr lang="en-US" altLang="ja-JP" dirty="0"/>
              <a:t>2017</a:t>
            </a:r>
            <a:r>
              <a:rPr lang="ja-JP" altLang="en-US" dirty="0"/>
              <a:t>年</a:t>
            </a:r>
            <a:r>
              <a:rPr lang="en-US" altLang="ja-JP" dirty="0"/>
              <a:t>11</a:t>
            </a:r>
            <a:r>
              <a:rPr lang="ja-JP" altLang="en-US" dirty="0"/>
              <a:t>月</a:t>
            </a:r>
            <a:r>
              <a:rPr lang="en-US" altLang="ja-JP" dirty="0"/>
              <a:t>12</a:t>
            </a:r>
            <a:r>
              <a:rPr lang="ja-JP" altLang="en-US" dirty="0"/>
              <a:t>日</a:t>
            </a:r>
            <a:r>
              <a:rPr lang="en-US" altLang="ja-JP" dirty="0"/>
              <a:t>)</a:t>
            </a:r>
            <a:endParaRPr lang="ja-JP" altLang="en-US" dirty="0"/>
          </a:p>
          <a:p>
            <a:pPr marL="0" indent="0">
              <a:buNone/>
            </a:pPr>
            <a:r>
              <a:rPr lang="en-US" altLang="ja-JP" dirty="0"/>
              <a:t>URL)</a:t>
            </a:r>
            <a:r>
              <a:rPr lang="ja-JP" altLang="en-US" dirty="0"/>
              <a:t>　</a:t>
            </a:r>
            <a:r>
              <a:rPr lang="en-US" altLang="ja-JP" dirty="0">
                <a:hlinkClick r:id="rId2"/>
              </a:rPr>
              <a:t>http://www.enecho.meti.go.jp/about/whitepaper/2017html/1-2-2.html</a:t>
            </a:r>
            <a:endParaRPr lang="en-US" altLang="ja-JP" dirty="0"/>
          </a:p>
          <a:p>
            <a:pPr marL="0" indent="0">
              <a:buNone/>
            </a:pPr>
            <a:endParaRPr lang="en-US" altLang="ja-JP" dirty="0"/>
          </a:p>
          <a:p>
            <a:r>
              <a:rPr lang="ja-JP" altLang="en-US" dirty="0"/>
              <a:t>中部</a:t>
            </a:r>
            <a:r>
              <a:rPr lang="ja-JP" altLang="en-US" dirty="0" smtClean="0"/>
              <a:t>電力ウェブサイト</a:t>
            </a:r>
            <a:r>
              <a:rPr lang="ja-JP" altLang="en-US" dirty="0"/>
              <a:t>　（最終確認日：</a:t>
            </a:r>
            <a:r>
              <a:rPr lang="en-US" altLang="ja-JP" dirty="0"/>
              <a:t>2017</a:t>
            </a:r>
            <a:r>
              <a:rPr lang="ja-JP" altLang="en-US" dirty="0"/>
              <a:t>年</a:t>
            </a:r>
            <a:r>
              <a:rPr lang="en-US" altLang="ja-JP" dirty="0"/>
              <a:t>12</a:t>
            </a:r>
            <a:r>
              <a:rPr lang="ja-JP" altLang="en-US" dirty="0" smtClean="0"/>
              <a:t>月</a:t>
            </a:r>
            <a:r>
              <a:rPr lang="en-US" altLang="ja-JP" dirty="0"/>
              <a:t>6</a:t>
            </a:r>
            <a:r>
              <a:rPr lang="ja-JP" altLang="en-US" dirty="0" smtClean="0"/>
              <a:t>日</a:t>
            </a:r>
            <a:r>
              <a:rPr lang="ja-JP" altLang="en-US" dirty="0"/>
              <a:t>）</a:t>
            </a:r>
            <a:endParaRPr lang="en-US" altLang="ja-JP" dirty="0"/>
          </a:p>
          <a:p>
            <a:pPr marL="0" indent="0">
              <a:buNone/>
            </a:pPr>
            <a:r>
              <a:rPr lang="en-US" altLang="ja-JP" dirty="0"/>
              <a:t>URL</a:t>
            </a:r>
            <a:r>
              <a:rPr lang="ja-JP" altLang="en-US" dirty="0"/>
              <a:t>）　</a:t>
            </a:r>
            <a:r>
              <a:rPr lang="en-US" altLang="ja-JP" dirty="0">
                <a:hlinkClick r:id="rId3"/>
              </a:rPr>
              <a:t>http://www.chuden.co.jp/energy/ene_energy/antei/kyokyu/index.html</a:t>
            </a:r>
            <a:endParaRPr lang="ja-JP" altLang="en-US" dirty="0"/>
          </a:p>
        </p:txBody>
      </p:sp>
      <p:sp>
        <p:nvSpPr>
          <p:cNvPr id="3" name="スライド番号プレースホルダー 2"/>
          <p:cNvSpPr>
            <a:spLocks noGrp="1"/>
          </p:cNvSpPr>
          <p:nvPr>
            <p:ph type="sldNum" sz="quarter" idx="12"/>
          </p:nvPr>
        </p:nvSpPr>
        <p:spPr/>
        <p:txBody>
          <a:bodyPr/>
          <a:lstStyle/>
          <a:p>
            <a:fld id="{EED1C59D-2E25-4915-B89D-DC2148ECFB16}" type="slidenum">
              <a:rPr kumimoji="1" lang="ja-JP" altLang="en-US" smtClean="0"/>
              <a:t>51</a:t>
            </a:fld>
            <a:endParaRPr kumimoji="1" lang="ja-JP" altLang="en-US"/>
          </a:p>
        </p:txBody>
      </p:sp>
    </p:spTree>
    <p:extLst>
      <p:ext uri="{BB962C8B-B14F-4D97-AF65-F5344CB8AC3E}">
        <p14:creationId xmlns:p14="http://schemas.microsoft.com/office/powerpoint/2010/main" val="3867907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3291" y="261939"/>
            <a:ext cx="11471564" cy="1108368"/>
          </a:xfrm>
          <a:prstGeom prst="roundRect">
            <a:avLst/>
          </a:prstGeom>
          <a:solidFill>
            <a:schemeClr val="accent6">
              <a:lumMod val="50000"/>
            </a:schemeClr>
          </a:solidFill>
          <a:ln>
            <a:noFill/>
          </a:ln>
          <a:effectLst/>
        </p:spPr>
        <p:txBody>
          <a:bodyPr/>
          <a:lstStyle/>
          <a:p>
            <a:r>
              <a:rPr kumimoji="1" lang="ja-JP" altLang="en-US" b="1" dirty="0" smtClean="0">
                <a:solidFill>
                  <a:schemeClr val="bg1"/>
                </a:solidFill>
              </a:rPr>
              <a:t>集中型エネルギーシステム</a:t>
            </a:r>
            <a:endParaRPr kumimoji="1" lang="ja-JP" altLang="en-US" b="1" dirty="0">
              <a:solidFill>
                <a:schemeClr val="bg1"/>
              </a:solidFill>
            </a:endParaRPr>
          </a:p>
        </p:txBody>
      </p:sp>
      <p:sp>
        <p:nvSpPr>
          <p:cNvPr id="7" name="テキスト ボックス 6"/>
          <p:cNvSpPr txBox="1"/>
          <p:nvPr/>
        </p:nvSpPr>
        <p:spPr>
          <a:xfrm>
            <a:off x="353291" y="5981738"/>
            <a:ext cx="11222182" cy="646331"/>
          </a:xfrm>
          <a:prstGeom prst="rect">
            <a:avLst/>
          </a:prstGeom>
          <a:noFill/>
        </p:spPr>
        <p:txBody>
          <a:bodyPr wrap="square" rtlCol="0">
            <a:spAutoFit/>
          </a:bodyPr>
          <a:lstStyle/>
          <a:p>
            <a:r>
              <a:rPr kumimoji="1" lang="ja-JP" altLang="en-US" dirty="0" smtClean="0"/>
              <a:t>　</a:t>
            </a:r>
            <a:r>
              <a:rPr lang="ja-JP" altLang="en-US" dirty="0" smtClean="0"/>
              <a:t>火力・水力・原子力などの大規模発電所で大量に発電し、長距離にわたる送電網を通して需要者に供給する方法</a:t>
            </a:r>
            <a:r>
              <a:rPr kumimoji="1" lang="ja-JP" altLang="en-US" dirty="0" smtClean="0"/>
              <a:t>。本稿では、分散型エネルギーシステムと</a:t>
            </a:r>
            <a:r>
              <a:rPr lang="ja-JP" altLang="en-US" dirty="0" smtClean="0"/>
              <a:t>区別して　　　　　　　　　　　　　　　　　　　</a:t>
            </a:r>
            <a:r>
              <a:rPr kumimoji="1" lang="ja-JP" altLang="en-US" dirty="0" smtClean="0"/>
              <a:t>と呼ぶ。</a:t>
            </a:r>
            <a:endParaRPr kumimoji="1" lang="ja-JP" altLang="en-US" dirty="0"/>
          </a:p>
        </p:txBody>
      </p:sp>
      <p:sp>
        <p:nvSpPr>
          <p:cNvPr id="14" name="角丸四角形 13"/>
          <p:cNvSpPr/>
          <p:nvPr/>
        </p:nvSpPr>
        <p:spPr>
          <a:xfrm>
            <a:off x="353291" y="5981738"/>
            <a:ext cx="11471564" cy="612517"/>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a:stretch>
            <a:fillRect/>
          </a:stretch>
        </p:blipFill>
        <p:spPr>
          <a:xfrm>
            <a:off x="1278082" y="1421029"/>
            <a:ext cx="9710304" cy="4429054"/>
          </a:xfrm>
          <a:prstGeom prst="rect">
            <a:avLst/>
          </a:prstGeom>
        </p:spPr>
      </p:pic>
      <p:sp>
        <p:nvSpPr>
          <p:cNvPr id="6" name="テキスト ボックス 5"/>
          <p:cNvSpPr txBox="1"/>
          <p:nvPr/>
        </p:nvSpPr>
        <p:spPr>
          <a:xfrm>
            <a:off x="10072452" y="5719369"/>
            <a:ext cx="1757212" cy="253916"/>
          </a:xfrm>
          <a:prstGeom prst="rect">
            <a:avLst/>
          </a:prstGeom>
          <a:noFill/>
        </p:spPr>
        <p:txBody>
          <a:bodyPr wrap="none" rtlCol="0">
            <a:spAutoFit/>
          </a:bodyPr>
          <a:lstStyle/>
          <a:p>
            <a:r>
              <a:rPr kumimoji="1" lang="ja-JP" altLang="en-US" sz="1050" b="1" dirty="0" smtClean="0"/>
              <a:t>（中部電力ウェブサイトより）</a:t>
            </a:r>
            <a:endParaRPr kumimoji="1" lang="ja-JP" altLang="en-US" sz="1050" b="1" dirty="0"/>
          </a:p>
        </p:txBody>
      </p:sp>
      <p:sp>
        <p:nvSpPr>
          <p:cNvPr id="10" name="テキスト ボックス 9"/>
          <p:cNvSpPr txBox="1"/>
          <p:nvPr/>
        </p:nvSpPr>
        <p:spPr>
          <a:xfrm>
            <a:off x="5198615" y="6258737"/>
            <a:ext cx="2820003" cy="369332"/>
          </a:xfrm>
          <a:prstGeom prst="rect">
            <a:avLst/>
          </a:prstGeom>
          <a:noFill/>
        </p:spPr>
        <p:txBody>
          <a:bodyPr wrap="none" rtlCol="0">
            <a:spAutoFit/>
          </a:bodyPr>
          <a:lstStyle/>
          <a:p>
            <a:r>
              <a:rPr lang="ja-JP" altLang="en-US" dirty="0">
                <a:solidFill>
                  <a:srgbClr val="FF0000"/>
                </a:solidFill>
              </a:rPr>
              <a:t>集中型エネルギーシステム</a:t>
            </a:r>
            <a:endParaRPr kumimoji="1" lang="ja-JP" altLang="en-US" dirty="0">
              <a:solidFill>
                <a:srgbClr val="FF0000"/>
              </a:solidFill>
            </a:endParaRPr>
          </a:p>
        </p:txBody>
      </p:sp>
    </p:spTree>
    <p:extLst>
      <p:ext uri="{BB962C8B-B14F-4D97-AF65-F5344CB8AC3E}">
        <p14:creationId xmlns:p14="http://schemas.microsoft.com/office/powerpoint/2010/main" val="8938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5252602" y="3907498"/>
            <a:ext cx="2854035" cy="262364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4" name="円/楕円 13"/>
          <p:cNvSpPr/>
          <p:nvPr/>
        </p:nvSpPr>
        <p:spPr>
          <a:xfrm>
            <a:off x="587954" y="3877601"/>
            <a:ext cx="2854035" cy="26236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2940625" y="1519811"/>
            <a:ext cx="2909455" cy="26905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p:cNvSpPr>
            <a:spLocks noGrp="1"/>
          </p:cNvSpPr>
          <p:nvPr>
            <p:ph type="title"/>
          </p:nvPr>
        </p:nvSpPr>
        <p:spPr>
          <a:xfrm>
            <a:off x="370609" y="259773"/>
            <a:ext cx="11450782" cy="1101436"/>
          </a:xfrm>
          <a:prstGeom prst="roundRect">
            <a:avLst/>
          </a:prstGeom>
          <a:solidFill>
            <a:schemeClr val="accent6">
              <a:lumMod val="50000"/>
            </a:schemeClr>
          </a:solidFill>
        </p:spPr>
        <p:txBody>
          <a:bodyPr/>
          <a:lstStyle/>
          <a:p>
            <a:r>
              <a:rPr kumimoji="1" lang="ja-JP" altLang="en-US" b="1" dirty="0">
                <a:solidFill>
                  <a:schemeClr val="bg1"/>
                </a:solidFill>
              </a:rPr>
              <a:t>問題点</a:t>
            </a:r>
          </a:p>
        </p:txBody>
      </p:sp>
      <p:sp>
        <p:nvSpPr>
          <p:cNvPr id="7" name="テキスト ボックス 6"/>
          <p:cNvSpPr txBox="1"/>
          <p:nvPr/>
        </p:nvSpPr>
        <p:spPr>
          <a:xfrm>
            <a:off x="2767445" y="2003303"/>
            <a:ext cx="2909455" cy="1723549"/>
          </a:xfrm>
          <a:prstGeom prst="rect">
            <a:avLst/>
          </a:prstGeom>
          <a:noFill/>
          <a:ln>
            <a:noFill/>
          </a:ln>
        </p:spPr>
        <p:txBody>
          <a:bodyPr wrap="square" rtlCol="0">
            <a:spAutoFit/>
          </a:bodyPr>
          <a:lstStyle/>
          <a:p>
            <a:pPr algn="ctr"/>
            <a:r>
              <a:rPr lang="ja-JP" altLang="en-US" sz="3600" b="1" dirty="0"/>
              <a:t>　</a:t>
            </a:r>
            <a:r>
              <a:rPr lang="ja-JP" altLang="en-US" sz="3600" b="1" dirty="0">
                <a:solidFill>
                  <a:schemeClr val="bg1"/>
                </a:solidFill>
              </a:rPr>
              <a:t>倫理的問題</a:t>
            </a:r>
            <a:endParaRPr lang="en-US" altLang="ja-JP" sz="3600" b="1" dirty="0">
              <a:solidFill>
                <a:schemeClr val="bg1"/>
              </a:solidFill>
            </a:endParaRPr>
          </a:p>
          <a:p>
            <a:pPr algn="ctr"/>
            <a:endParaRPr lang="ja-JP" altLang="en-US" sz="1400" b="1" dirty="0">
              <a:solidFill>
                <a:schemeClr val="bg1"/>
              </a:solidFill>
            </a:endParaRPr>
          </a:p>
          <a:p>
            <a:pPr algn="ctr"/>
            <a:r>
              <a:rPr lang="ja-JP" altLang="en-US" dirty="0">
                <a:solidFill>
                  <a:schemeClr val="bg1"/>
                </a:solidFill>
              </a:rPr>
              <a:t>　　</a:t>
            </a:r>
            <a:r>
              <a:rPr lang="ja-JP" altLang="en-US" sz="2800" dirty="0">
                <a:solidFill>
                  <a:schemeClr val="bg1"/>
                </a:solidFill>
              </a:rPr>
              <a:t>資源の有限性</a:t>
            </a:r>
            <a:endParaRPr lang="en-US" altLang="ja-JP" sz="2800" dirty="0">
              <a:solidFill>
                <a:schemeClr val="bg1"/>
              </a:solidFill>
            </a:endParaRPr>
          </a:p>
          <a:p>
            <a:pPr algn="ctr"/>
            <a:r>
              <a:rPr lang="ja-JP" altLang="en-US" sz="2800" dirty="0">
                <a:solidFill>
                  <a:schemeClr val="bg1"/>
                </a:solidFill>
              </a:rPr>
              <a:t>　地球温暖化</a:t>
            </a:r>
          </a:p>
        </p:txBody>
      </p:sp>
      <p:sp>
        <p:nvSpPr>
          <p:cNvPr id="8" name="テキスト ボックス 7"/>
          <p:cNvSpPr txBox="1"/>
          <p:nvPr/>
        </p:nvSpPr>
        <p:spPr>
          <a:xfrm>
            <a:off x="747281" y="4543091"/>
            <a:ext cx="2535379" cy="1292662"/>
          </a:xfrm>
          <a:prstGeom prst="rect">
            <a:avLst/>
          </a:prstGeom>
          <a:noFill/>
        </p:spPr>
        <p:txBody>
          <a:bodyPr wrap="square" rtlCol="0">
            <a:spAutoFit/>
          </a:bodyPr>
          <a:lstStyle/>
          <a:p>
            <a:r>
              <a:rPr lang="ja-JP" altLang="en-US" sz="3600" b="1" dirty="0">
                <a:solidFill>
                  <a:schemeClr val="bg1"/>
                </a:solidFill>
              </a:rPr>
              <a:t>技術的問題</a:t>
            </a:r>
            <a:endParaRPr lang="en-US" altLang="ja-JP" sz="3600" b="1" dirty="0">
              <a:solidFill>
                <a:schemeClr val="bg1"/>
              </a:solidFill>
            </a:endParaRPr>
          </a:p>
          <a:p>
            <a:endParaRPr lang="en-US" altLang="ja-JP" sz="1400" b="1" dirty="0">
              <a:solidFill>
                <a:schemeClr val="bg1"/>
              </a:solidFill>
            </a:endParaRPr>
          </a:p>
          <a:p>
            <a:pPr algn="ctr"/>
            <a:r>
              <a:rPr lang="ja-JP" altLang="en-US" sz="2800" dirty="0">
                <a:solidFill>
                  <a:schemeClr val="bg1"/>
                </a:solidFill>
              </a:rPr>
              <a:t>送電ロス</a:t>
            </a:r>
          </a:p>
        </p:txBody>
      </p:sp>
      <p:sp>
        <p:nvSpPr>
          <p:cNvPr id="9" name="テキスト ボックス 8"/>
          <p:cNvSpPr txBox="1"/>
          <p:nvPr/>
        </p:nvSpPr>
        <p:spPr>
          <a:xfrm>
            <a:off x="5445699" y="4572988"/>
            <a:ext cx="2524992" cy="1292662"/>
          </a:xfrm>
          <a:prstGeom prst="rect">
            <a:avLst/>
          </a:prstGeom>
          <a:noFill/>
        </p:spPr>
        <p:txBody>
          <a:bodyPr wrap="square" rtlCol="0">
            <a:spAutoFit/>
          </a:bodyPr>
          <a:lstStyle/>
          <a:p>
            <a:r>
              <a:rPr kumimoji="1" lang="ja-JP" altLang="en-US" sz="3600" dirty="0">
                <a:solidFill>
                  <a:schemeClr val="bg1"/>
                </a:solidFill>
              </a:rPr>
              <a:t>経済的問題</a:t>
            </a:r>
            <a:endParaRPr kumimoji="1" lang="en-US" altLang="ja-JP" sz="3600" dirty="0">
              <a:solidFill>
                <a:schemeClr val="bg1"/>
              </a:solidFill>
            </a:endParaRPr>
          </a:p>
          <a:p>
            <a:endParaRPr kumimoji="1" lang="en-US" altLang="ja-JP" sz="1400" dirty="0">
              <a:solidFill>
                <a:schemeClr val="bg1"/>
              </a:solidFill>
            </a:endParaRPr>
          </a:p>
          <a:p>
            <a:pPr algn="ctr"/>
            <a:r>
              <a:rPr kumimoji="1" lang="ja-JP" altLang="en-US" sz="2800" dirty="0">
                <a:solidFill>
                  <a:schemeClr val="bg1"/>
                </a:solidFill>
              </a:rPr>
              <a:t>独占的な市場</a:t>
            </a:r>
          </a:p>
        </p:txBody>
      </p:sp>
      <p:sp>
        <p:nvSpPr>
          <p:cNvPr id="16" name="テキスト ボックス 15"/>
          <p:cNvSpPr txBox="1"/>
          <p:nvPr/>
        </p:nvSpPr>
        <p:spPr>
          <a:xfrm>
            <a:off x="10359736" y="6161809"/>
            <a:ext cx="914033" cy="369332"/>
          </a:xfrm>
          <a:prstGeom prst="rect">
            <a:avLst/>
          </a:prstGeom>
          <a:noFill/>
        </p:spPr>
        <p:txBody>
          <a:bodyPr wrap="none" rtlCol="0">
            <a:spAutoFit/>
          </a:bodyPr>
          <a:lstStyle/>
          <a:p>
            <a:r>
              <a:rPr kumimoji="1" lang="ja-JP" altLang="en-US" dirty="0"/>
              <a:t>など</a:t>
            </a:r>
            <a:r>
              <a:rPr kumimoji="1" lang="en-US" altLang="ja-JP" dirty="0"/>
              <a:t>……</a:t>
            </a:r>
            <a:endParaRPr kumimoji="1" lang="ja-JP" altLang="en-US" dirty="0"/>
          </a:p>
        </p:txBody>
      </p:sp>
      <p:sp>
        <p:nvSpPr>
          <p:cNvPr id="10" name="円/楕円 9"/>
          <p:cNvSpPr/>
          <p:nvPr/>
        </p:nvSpPr>
        <p:spPr>
          <a:xfrm>
            <a:off x="7487513" y="1518683"/>
            <a:ext cx="2909455" cy="2690535"/>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7487513" y="2540784"/>
            <a:ext cx="2954655" cy="646331"/>
          </a:xfrm>
          <a:prstGeom prst="rect">
            <a:avLst/>
          </a:prstGeom>
          <a:noFill/>
        </p:spPr>
        <p:txBody>
          <a:bodyPr wrap="none" rtlCol="0">
            <a:spAutoFit/>
          </a:bodyPr>
          <a:lstStyle/>
          <a:p>
            <a:r>
              <a:rPr kumimoji="1" lang="ja-JP" altLang="en-US" sz="3600" b="1" dirty="0">
                <a:solidFill>
                  <a:schemeClr val="bg1"/>
                </a:solidFill>
              </a:rPr>
              <a:t>安全保障問題</a:t>
            </a:r>
          </a:p>
        </p:txBody>
      </p:sp>
      <p:sp>
        <p:nvSpPr>
          <p:cNvPr id="2" name="雲形吹き出し 1"/>
          <p:cNvSpPr/>
          <p:nvPr/>
        </p:nvSpPr>
        <p:spPr>
          <a:xfrm>
            <a:off x="4839420" y="336226"/>
            <a:ext cx="2648094" cy="1807539"/>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二酸化炭素</a:t>
            </a:r>
            <a:endParaRPr lang="en-US" altLang="ja-JP" dirty="0"/>
          </a:p>
          <a:p>
            <a:pPr algn="ctr"/>
            <a:r>
              <a:rPr lang="ja-JP" altLang="en-US" dirty="0"/>
              <a:t>大量排出</a:t>
            </a:r>
            <a:endParaRPr lang="en-US" altLang="ja-JP" dirty="0"/>
          </a:p>
          <a:p>
            <a:pPr algn="ctr"/>
            <a:r>
              <a:rPr kumimoji="1" lang="en-US" altLang="ja-JP" dirty="0"/>
              <a:t>PM2.5</a:t>
            </a:r>
            <a:r>
              <a:rPr kumimoji="1" lang="ja-JP" altLang="en-US" dirty="0"/>
              <a:t>など</a:t>
            </a:r>
            <a:endParaRPr kumimoji="1" lang="en-US" altLang="ja-JP" dirty="0"/>
          </a:p>
          <a:p>
            <a:pPr algn="ctr"/>
            <a:r>
              <a:rPr kumimoji="1" lang="ja-JP" altLang="en-US" dirty="0"/>
              <a:t>大気汚染物質</a:t>
            </a:r>
          </a:p>
        </p:txBody>
      </p:sp>
      <p:sp>
        <p:nvSpPr>
          <p:cNvPr id="5" name="円形吹き出し 4"/>
          <p:cNvSpPr/>
          <p:nvPr/>
        </p:nvSpPr>
        <p:spPr>
          <a:xfrm>
            <a:off x="9508739" y="296063"/>
            <a:ext cx="2286000" cy="1880951"/>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中東の情勢不安などの時</a:t>
            </a:r>
          </a:p>
        </p:txBody>
      </p:sp>
      <p:sp>
        <p:nvSpPr>
          <p:cNvPr id="6" name="角丸四角形吹き出し 5"/>
          <p:cNvSpPr/>
          <p:nvPr/>
        </p:nvSpPr>
        <p:spPr>
          <a:xfrm>
            <a:off x="8333117" y="4543091"/>
            <a:ext cx="2484408" cy="1167596"/>
          </a:xfrm>
          <a:prstGeom prst="wedgeRoundRectCallout">
            <a:avLst>
              <a:gd name="adj1" fmla="val -63194"/>
              <a:gd name="adj2" fmla="val 24820"/>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t>日本の電気料金は、世界的に最も高いほう</a:t>
            </a:r>
            <a:endParaRPr kumimoji="1" lang="en-US" altLang="ja-JP" dirty="0"/>
          </a:p>
          <a:p>
            <a:pPr algn="ctr"/>
            <a:r>
              <a:rPr lang="ja-JP" altLang="en-US" dirty="0"/>
              <a:t>（たとえば隣の韓国の</a:t>
            </a:r>
            <a:r>
              <a:rPr lang="en-US" altLang="ja-JP" dirty="0"/>
              <a:t>2</a:t>
            </a:r>
            <a:r>
              <a:rPr lang="ja-JP" altLang="en-US" dirty="0"/>
              <a:t>倍以上高い）</a:t>
            </a:r>
            <a:endParaRPr kumimoji="1" lang="ja-JP" altLang="en-US" dirty="0"/>
          </a:p>
        </p:txBody>
      </p:sp>
    </p:spTree>
    <p:extLst>
      <p:ext uri="{BB962C8B-B14F-4D97-AF65-F5344CB8AC3E}">
        <p14:creationId xmlns:p14="http://schemas.microsoft.com/office/powerpoint/2010/main" val="7340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a:solidFill>
                  <a:schemeClr val="bg1"/>
                </a:solidFill>
              </a:rPr>
              <a:t>技術的問題</a:t>
            </a:r>
          </a:p>
        </p:txBody>
      </p:sp>
      <p:sp>
        <p:nvSpPr>
          <p:cNvPr id="3" name="コンテンツ プレースホルダー 2"/>
          <p:cNvSpPr>
            <a:spLocks noGrp="1"/>
          </p:cNvSpPr>
          <p:nvPr>
            <p:ph idx="1"/>
          </p:nvPr>
        </p:nvSpPr>
        <p:spPr>
          <a:xfrm>
            <a:off x="360218" y="1570542"/>
            <a:ext cx="11471563" cy="4368945"/>
          </a:xfrm>
        </p:spPr>
        <p:txBody>
          <a:bodyPr>
            <a:normAutofit/>
          </a:bodyPr>
          <a:lstStyle/>
          <a:p>
            <a:r>
              <a:rPr kumimoji="1" lang="ja-JP" altLang="en-US" sz="3000" b="1" dirty="0"/>
              <a:t>送電ロス</a:t>
            </a:r>
            <a:endParaRPr kumimoji="1" lang="en-US" altLang="ja-JP" sz="3000" dirty="0"/>
          </a:p>
          <a:p>
            <a:pPr marL="0" indent="0">
              <a:buNone/>
            </a:pPr>
            <a:r>
              <a:rPr kumimoji="1" lang="ja-JP" altLang="en-US" sz="2600" dirty="0"/>
              <a:t>　</a:t>
            </a:r>
            <a:r>
              <a:rPr lang="ja-JP" altLang="en-US" sz="2600" dirty="0"/>
              <a:t>発電所で発電した電気を一般家庭や事業設備などに送電する間に、変電所、送配電線の抵抗によって一部の電気エネルギーが熱や振動として失われること。</a:t>
            </a:r>
            <a:endParaRPr kumimoji="1" lang="ja-JP" altLang="en-US" sz="2600"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243432"/>
            <a:ext cx="8104909" cy="3276431"/>
          </a:xfrm>
          <a:prstGeom prst="rect">
            <a:avLst/>
          </a:prstGeom>
        </p:spPr>
      </p:pic>
      <p:sp>
        <p:nvSpPr>
          <p:cNvPr id="8" name="テキスト ボックス 7"/>
          <p:cNvSpPr txBox="1"/>
          <p:nvPr/>
        </p:nvSpPr>
        <p:spPr>
          <a:xfrm>
            <a:off x="2971800" y="6265947"/>
            <a:ext cx="1728358" cy="253916"/>
          </a:xfrm>
          <a:prstGeom prst="rect">
            <a:avLst/>
          </a:prstGeom>
          <a:noFill/>
        </p:spPr>
        <p:txBody>
          <a:bodyPr wrap="none" rtlCol="0">
            <a:spAutoFit/>
          </a:bodyPr>
          <a:lstStyle/>
          <a:p>
            <a:r>
              <a:rPr kumimoji="1" lang="ja-JP" altLang="en-US" sz="1050" b="1" dirty="0"/>
              <a:t>（東京ガスウェブサイトより）</a:t>
            </a:r>
          </a:p>
        </p:txBody>
      </p:sp>
      <p:sp>
        <p:nvSpPr>
          <p:cNvPr id="4" name="テキスト ボックス 3"/>
          <p:cNvSpPr txBox="1"/>
          <p:nvPr/>
        </p:nvSpPr>
        <p:spPr>
          <a:xfrm>
            <a:off x="7419109" y="3054881"/>
            <a:ext cx="4129132" cy="715089"/>
          </a:xfrm>
          <a:prstGeom prst="roundRect">
            <a:avLst/>
          </a:prstGeom>
          <a:solidFill>
            <a:srgbClr val="FF0000"/>
          </a:solidFill>
        </p:spPr>
        <p:txBody>
          <a:bodyPr wrap="none" rtlCol="0">
            <a:spAutoFit/>
          </a:bodyPr>
          <a:lstStyle/>
          <a:p>
            <a:r>
              <a:rPr kumimoji="1" lang="ja-JP" altLang="en-US" dirty="0">
                <a:solidFill>
                  <a:schemeClr val="bg1"/>
                </a:solidFill>
              </a:rPr>
              <a:t>発電所から需要地</a:t>
            </a:r>
            <a:r>
              <a:rPr lang="ja-JP" altLang="en-US" dirty="0">
                <a:solidFill>
                  <a:schemeClr val="bg1"/>
                </a:solidFill>
              </a:rPr>
              <a:t>へと届けられるまでに</a:t>
            </a:r>
            <a:endParaRPr lang="en-US" altLang="ja-JP" dirty="0">
              <a:solidFill>
                <a:schemeClr val="bg1"/>
              </a:solidFill>
            </a:endParaRPr>
          </a:p>
          <a:p>
            <a:r>
              <a:rPr lang="ja-JP" altLang="en-US" dirty="0">
                <a:solidFill>
                  <a:schemeClr val="bg1"/>
                </a:solidFill>
              </a:rPr>
              <a:t>約</a:t>
            </a:r>
            <a:r>
              <a:rPr lang="en-US" altLang="ja-JP" dirty="0">
                <a:solidFill>
                  <a:schemeClr val="bg1"/>
                </a:solidFill>
              </a:rPr>
              <a:t>6</a:t>
            </a:r>
            <a:r>
              <a:rPr lang="ja-JP" altLang="en-US" dirty="0">
                <a:solidFill>
                  <a:schemeClr val="bg1"/>
                </a:solidFill>
              </a:rPr>
              <a:t>割ものエネルギーが無駄になる。</a:t>
            </a:r>
            <a:endParaRPr kumimoji="1" lang="ja-JP" altLang="en-US" dirty="0">
              <a:solidFill>
                <a:schemeClr val="bg1"/>
              </a:solidFill>
            </a:endParaRPr>
          </a:p>
        </p:txBody>
      </p:sp>
      <p:sp>
        <p:nvSpPr>
          <p:cNvPr id="5" name="スライド番号プレースホルダー 4"/>
          <p:cNvSpPr>
            <a:spLocks noGrp="1"/>
          </p:cNvSpPr>
          <p:nvPr>
            <p:ph type="sldNum" sz="quarter" idx="12"/>
          </p:nvPr>
        </p:nvSpPr>
        <p:spPr>
          <a:xfrm>
            <a:off x="9167648" y="6392905"/>
            <a:ext cx="2743200" cy="365125"/>
          </a:xfrm>
        </p:spPr>
        <p:txBody>
          <a:bodyPr/>
          <a:lstStyle/>
          <a:p>
            <a:fld id="{EED1C59D-2E25-4915-B89D-DC2148ECFB16}" type="slidenum">
              <a:rPr kumimoji="1" lang="ja-JP" altLang="en-US" smtClean="0"/>
              <a:t>8</a:t>
            </a:fld>
            <a:endParaRPr kumimoji="1" lang="ja-JP" altLang="en-US"/>
          </a:p>
        </p:txBody>
      </p:sp>
    </p:spTree>
    <p:extLst>
      <p:ext uri="{BB962C8B-B14F-4D97-AF65-F5344CB8AC3E}">
        <p14:creationId xmlns:p14="http://schemas.microsoft.com/office/powerpoint/2010/main" val="8466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218" y="238991"/>
            <a:ext cx="11471563" cy="1143000"/>
          </a:xfrm>
          <a:prstGeom prst="roundRect">
            <a:avLst/>
          </a:prstGeom>
          <a:solidFill>
            <a:schemeClr val="accent6">
              <a:lumMod val="50000"/>
            </a:schemeClr>
          </a:solidFill>
        </p:spPr>
        <p:txBody>
          <a:bodyPr/>
          <a:lstStyle/>
          <a:p>
            <a:r>
              <a:rPr kumimoji="1" lang="ja-JP" altLang="en-US" b="1" dirty="0">
                <a:solidFill>
                  <a:schemeClr val="bg1"/>
                </a:solidFill>
              </a:rPr>
              <a:t>倫理的問題</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831" y="1705801"/>
            <a:ext cx="4884817" cy="2275610"/>
          </a:xfrm>
          <a:prstGeom prst="rect">
            <a:avLst/>
          </a:prstGeom>
          <a:ln>
            <a:noFill/>
          </a:ln>
          <a:effectLst>
            <a:outerShdw blurRad="292100" dist="139700" dir="2700000" algn="tl" rotWithShape="0">
              <a:srgbClr val="333333">
                <a:alpha val="65000"/>
              </a:srgbClr>
            </a:outerShdw>
          </a:effectLst>
        </p:spPr>
      </p:pic>
      <p:sp>
        <p:nvSpPr>
          <p:cNvPr id="7" name="角丸四角形 6"/>
          <p:cNvSpPr/>
          <p:nvPr/>
        </p:nvSpPr>
        <p:spPr>
          <a:xfrm>
            <a:off x="662349" y="2167302"/>
            <a:ext cx="6234546" cy="1153391"/>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832044" y="1537856"/>
            <a:ext cx="3431528" cy="74640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t>資源の有限性</a:t>
            </a:r>
            <a:endParaRPr lang="en-US" altLang="ja-JP" sz="4000" dirty="0"/>
          </a:p>
        </p:txBody>
      </p:sp>
      <p:sp>
        <p:nvSpPr>
          <p:cNvPr id="9" name="角丸四角形 8"/>
          <p:cNvSpPr/>
          <p:nvPr/>
        </p:nvSpPr>
        <p:spPr>
          <a:xfrm>
            <a:off x="662349" y="4567601"/>
            <a:ext cx="10255827" cy="1963882"/>
          </a:xfrm>
          <a:prstGeom prst="roundRect">
            <a:avLst/>
          </a:prstGeom>
          <a:noFill/>
          <a:ln w="381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832044" y="4168827"/>
            <a:ext cx="2887242" cy="661002"/>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t>地球温暖化</a:t>
            </a:r>
            <a:endParaRPr lang="en-US" altLang="ja-JP" sz="4000" b="1" dirty="0"/>
          </a:p>
        </p:txBody>
      </p:sp>
      <p:sp>
        <p:nvSpPr>
          <p:cNvPr id="10" name="正方形/長方形 9"/>
          <p:cNvSpPr/>
          <p:nvPr/>
        </p:nvSpPr>
        <p:spPr>
          <a:xfrm>
            <a:off x="709108" y="2295753"/>
            <a:ext cx="6141028" cy="954107"/>
          </a:xfrm>
          <a:prstGeom prst="rect">
            <a:avLst/>
          </a:prstGeom>
        </p:spPr>
        <p:txBody>
          <a:bodyPr wrap="square">
            <a:spAutoFit/>
          </a:bodyPr>
          <a:lstStyle/>
          <a:p>
            <a:r>
              <a:rPr lang="ja-JP" altLang="en-US" sz="2800" dirty="0"/>
              <a:t>可採年数　　石油</a:t>
            </a:r>
            <a:r>
              <a:rPr lang="en-US" altLang="ja-JP" sz="2800" dirty="0"/>
              <a:t>46</a:t>
            </a:r>
            <a:r>
              <a:rPr lang="ja-JP" altLang="en-US" sz="2800" dirty="0"/>
              <a:t>年、天然ガス</a:t>
            </a:r>
            <a:r>
              <a:rPr lang="en-US" altLang="ja-JP" sz="2800" dirty="0"/>
              <a:t>63</a:t>
            </a:r>
            <a:r>
              <a:rPr lang="ja-JP" altLang="en-US" sz="2800" dirty="0"/>
              <a:t>年、                          　　　  </a:t>
            </a:r>
          </a:p>
          <a:p>
            <a:r>
              <a:rPr lang="ja-JP" altLang="en-US" sz="2800" dirty="0"/>
              <a:t> 　　　　　　　　石炭</a:t>
            </a:r>
            <a:r>
              <a:rPr lang="en-US" altLang="ja-JP" sz="2800" dirty="0"/>
              <a:t>119</a:t>
            </a:r>
            <a:r>
              <a:rPr lang="ja-JP" altLang="en-US" sz="2800" dirty="0"/>
              <a:t>年</a:t>
            </a:r>
            <a:endParaRPr lang="en-US" altLang="ja-JP" sz="2800" dirty="0"/>
          </a:p>
        </p:txBody>
      </p:sp>
      <p:sp>
        <p:nvSpPr>
          <p:cNvPr id="11" name="正方形/長方形 10"/>
          <p:cNvSpPr/>
          <p:nvPr/>
        </p:nvSpPr>
        <p:spPr>
          <a:xfrm>
            <a:off x="709108" y="4891411"/>
            <a:ext cx="10209068" cy="1569660"/>
          </a:xfrm>
          <a:prstGeom prst="rect">
            <a:avLst/>
          </a:prstGeom>
        </p:spPr>
        <p:txBody>
          <a:bodyPr wrap="square">
            <a:spAutoFit/>
          </a:bodyPr>
          <a:lstStyle/>
          <a:p>
            <a:r>
              <a:rPr lang="ja-JP" altLang="en-US" dirty="0"/>
              <a:t>　</a:t>
            </a:r>
            <a:r>
              <a:rPr lang="ja-JP" altLang="en-US" sz="2400" dirty="0"/>
              <a:t>「パリ協定」において、</a:t>
            </a:r>
            <a:r>
              <a:rPr lang="en-US" altLang="ja-JP" sz="2400" dirty="0"/>
              <a:t>IPCC</a:t>
            </a:r>
            <a:r>
              <a:rPr lang="ja-JP" altLang="en-US" sz="2400" dirty="0"/>
              <a:t>は今世紀末までに温室効果ガス排出量をゼロないしマイナスにする必要があるとした。</a:t>
            </a:r>
            <a:endParaRPr lang="en-US" altLang="ja-JP" sz="2400" dirty="0"/>
          </a:p>
          <a:p>
            <a:r>
              <a:rPr lang="ja-JP" altLang="en-US" sz="2400" dirty="0"/>
              <a:t>　既存の化石燃料を中心とした集中型エネルギーシステムは、大量の二酸化炭素を排出しているため、このシステムから早急に脱却することが求められる。</a:t>
            </a:r>
            <a:endParaRPr lang="en-US" altLang="ja-JP" sz="2400" dirty="0"/>
          </a:p>
        </p:txBody>
      </p:sp>
    </p:spTree>
    <p:extLst>
      <p:ext uri="{BB962C8B-B14F-4D97-AF65-F5344CB8AC3E}">
        <p14:creationId xmlns:p14="http://schemas.microsoft.com/office/powerpoint/2010/main" val="301248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animBg="1"/>
      <p:bldP spid="8" grpId="0" animBg="1"/>
      <p:bldP spid="10" grpId="0"/>
      <p:bldP spid="11" grpId="0"/>
    </p:bldLst>
  </p:timing>
</p:sld>
</file>

<file path=ppt/theme/theme1.xml><?xml version="1.0" encoding="utf-8"?>
<a:theme xmlns:a="http://schemas.openxmlformats.org/drawingml/2006/main" name="ウィスプ">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1694</TotalTime>
  <Words>1245</Words>
  <Application>Microsoft Office PowerPoint</Application>
  <PresentationFormat>ワイド画面</PresentationFormat>
  <Paragraphs>366</Paragraphs>
  <Slides>51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51</vt:i4>
      </vt:variant>
    </vt:vector>
  </HeadingPairs>
  <TitlesOfParts>
    <vt:vector size="62" baseType="lpstr">
      <vt:lpstr>ＭＳ Ｐゴシック</vt:lpstr>
      <vt:lpstr>ＭＳ Ｐゴシック</vt:lpstr>
      <vt:lpstr>ＭＳ Ｐゴシック本文</vt:lpstr>
      <vt:lpstr>メイリオ</vt:lpstr>
      <vt:lpstr>Arial</vt:lpstr>
      <vt:lpstr>Calibri</vt:lpstr>
      <vt:lpstr>Calibri Light</vt:lpstr>
      <vt:lpstr>Century Gothic</vt:lpstr>
      <vt:lpstr>Wingdings 3</vt:lpstr>
      <vt:lpstr>ウィスプ</vt:lpstr>
      <vt:lpstr>Office Theme</vt:lpstr>
      <vt:lpstr>再生可能エネルギーと エネルギー自治</vt:lpstr>
      <vt:lpstr>目次</vt:lpstr>
      <vt:lpstr>研究の背景と目的</vt:lpstr>
      <vt:lpstr>PowerPoint プレゼンテーション</vt:lpstr>
      <vt:lpstr>PowerPoint プレゼンテーション</vt:lpstr>
      <vt:lpstr>集中型エネルギーシステム</vt:lpstr>
      <vt:lpstr>問題点</vt:lpstr>
      <vt:lpstr>技術的問題</vt:lpstr>
      <vt:lpstr>倫理的問題</vt:lpstr>
      <vt:lpstr>経済的な問題</vt:lpstr>
      <vt:lpstr>PowerPoint プレゼンテーション</vt:lpstr>
      <vt:lpstr>PowerPoint プレゼンテーション</vt:lpstr>
      <vt:lpstr>分散型エネルギーシステム</vt:lpstr>
      <vt:lpstr>メリット</vt:lpstr>
      <vt:lpstr>PowerPoint プレゼンテーション</vt:lpstr>
      <vt:lpstr>送電ロスの解消</vt:lpstr>
      <vt:lpstr>既存システムの解決</vt:lpstr>
      <vt:lpstr>なぜ、導入が進まないのか？</vt:lpstr>
      <vt:lpstr>安定供給の問題</vt:lpstr>
      <vt:lpstr>安定供給の問題</vt:lpstr>
      <vt:lpstr>電力市場における十分な競争</vt:lpstr>
      <vt:lpstr>電力市場における十分な競争</vt:lpstr>
      <vt:lpstr>固定価格買取制度</vt:lpstr>
      <vt:lpstr>PowerPoint プレゼンテーション</vt:lpstr>
      <vt:lpstr>PowerPoint プレゼンテーション</vt:lpstr>
      <vt:lpstr>PowerPoint プレゼンテーション</vt:lpstr>
      <vt:lpstr>分散型エネルギーとエネルギー自治　</vt:lpstr>
      <vt:lpstr>地域にもたらすメリット</vt:lpstr>
      <vt:lpstr>エネルギー自治とは？</vt:lpstr>
      <vt:lpstr>第4章　飯田市におけるエネルギー自治　　</vt:lpstr>
      <vt:lpstr>飯田市のエネルギー自治の仕組み</vt:lpstr>
      <vt:lpstr>問題点</vt:lpstr>
      <vt:lpstr>おひさま0円システム</vt:lpstr>
      <vt:lpstr>地域にもたらす付加価値</vt:lpstr>
      <vt:lpstr>問題点</vt:lpstr>
      <vt:lpstr>取り組みの源</vt:lpstr>
      <vt:lpstr>取り組みの源</vt:lpstr>
      <vt:lpstr>ほかの地域では成功しないのか？</vt:lpstr>
      <vt:lpstr>第4章　アンケート調査の結果</vt:lpstr>
      <vt:lpstr>条件</vt:lpstr>
      <vt:lpstr>アンケート調査</vt:lpstr>
      <vt:lpstr>アンケート調査</vt:lpstr>
      <vt:lpstr>アンケート調査</vt:lpstr>
      <vt:lpstr>アンケート調査</vt:lpstr>
      <vt:lpstr>アンケート結果</vt:lpstr>
      <vt:lpstr>PowerPoint プレゼンテーション</vt:lpstr>
      <vt:lpstr>まとめ</vt:lpstr>
      <vt:lpstr>結論</vt:lpstr>
      <vt:lpstr>主要参考文献</vt:lpstr>
      <vt:lpstr>主要参考文献</vt:lpstr>
      <vt:lpstr>主要参考文献</vt:lpstr>
    </vt:vector>
  </TitlesOfParts>
  <Company>名城大学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150321080</dc:creator>
  <cp:lastModifiedBy>李すぅちょる</cp:lastModifiedBy>
  <cp:revision>194</cp:revision>
  <cp:lastPrinted>2017-12-06T04:42:14Z</cp:lastPrinted>
  <dcterms:created xsi:type="dcterms:W3CDTF">2017-05-23T04:53:17Z</dcterms:created>
  <dcterms:modified xsi:type="dcterms:W3CDTF">2017-12-21T14:41:41Z</dcterms:modified>
</cp:coreProperties>
</file>